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7"/>
  </p:notesMasterIdLst>
  <p:sldIdLst>
    <p:sldId id="256" r:id="rId2"/>
    <p:sldId id="260" r:id="rId3"/>
    <p:sldId id="257" r:id="rId4"/>
    <p:sldId id="259" r:id="rId5"/>
    <p:sldId id="262" r:id="rId6"/>
    <p:sldId id="261" r:id="rId7"/>
    <p:sldId id="263" r:id="rId8"/>
    <p:sldId id="278" r:id="rId9"/>
    <p:sldId id="279" r:id="rId10"/>
    <p:sldId id="264" r:id="rId11"/>
    <p:sldId id="265" r:id="rId12"/>
    <p:sldId id="267" r:id="rId13"/>
    <p:sldId id="268" r:id="rId14"/>
    <p:sldId id="269" r:id="rId15"/>
    <p:sldId id="270" r:id="rId16"/>
    <p:sldId id="280" r:id="rId17"/>
    <p:sldId id="271" r:id="rId18"/>
    <p:sldId id="272" r:id="rId19"/>
    <p:sldId id="273" r:id="rId20"/>
    <p:sldId id="275" r:id="rId21"/>
    <p:sldId id="281" r:id="rId22"/>
    <p:sldId id="276" r:id="rId23"/>
    <p:sldId id="277" r:id="rId24"/>
    <p:sldId id="282" r:id="rId25"/>
    <p:sldId id="25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70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EEE8E-A2E7-4578-BF49-BC81ACD80448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AD2C3-88DA-47A2-B8D8-6ED01C91F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AD2C3-88DA-47A2-B8D8-6ED01C91FE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Televisi_terestrial" TargetMode="External"/><Relationship Id="rId2" Type="http://schemas.openxmlformats.org/officeDocument/2006/relationships/hyperlink" Target="http://id.wikipedia.org/wiki/Siaran_grat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d.wikipedia.org/wiki/Sistem_televisi_berjaringan_di_Indonesia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Rajawali_Televisi" TargetMode="External"/><Relationship Id="rId13" Type="http://schemas.openxmlformats.org/officeDocument/2006/relationships/hyperlink" Target="http://id.wikipedia.org/wiki/Televisi_Republik_Indonesia" TargetMode="External"/><Relationship Id="rId3" Type="http://schemas.openxmlformats.org/officeDocument/2006/relationships/hyperlink" Target="http://id.wikipedia.org/wiki/Global_TV" TargetMode="External"/><Relationship Id="rId7" Type="http://schemas.openxmlformats.org/officeDocument/2006/relationships/hyperlink" Target="http://id.wikipedia.org/wiki/RCTI" TargetMode="External"/><Relationship Id="rId12" Type="http://schemas.openxmlformats.org/officeDocument/2006/relationships/hyperlink" Target="http://id.wikipedia.org/wiki/TvOne" TargetMode="External"/><Relationship Id="rId2" Type="http://schemas.openxmlformats.org/officeDocument/2006/relationships/hyperlink" Target="http://id.wikipedia.org/wiki/Ant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MNCTV" TargetMode="External"/><Relationship Id="rId11" Type="http://schemas.openxmlformats.org/officeDocument/2006/relationships/hyperlink" Target="http://id.wikipedia.org/wiki/Trans7" TargetMode="External"/><Relationship Id="rId5" Type="http://schemas.openxmlformats.org/officeDocument/2006/relationships/hyperlink" Target="http://id.wikipedia.org/wiki/MetroTV" TargetMode="External"/><Relationship Id="rId10" Type="http://schemas.openxmlformats.org/officeDocument/2006/relationships/hyperlink" Target="http://id.wikipedia.org/wiki/Trans_TV" TargetMode="External"/><Relationship Id="rId4" Type="http://schemas.openxmlformats.org/officeDocument/2006/relationships/hyperlink" Target="http://id.wikipedia.org/wiki/Indosiar" TargetMode="External"/><Relationship Id="rId9" Type="http://schemas.openxmlformats.org/officeDocument/2006/relationships/hyperlink" Target="http://id.wikipedia.org/wiki/SCTV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Kompas_TV" TargetMode="External"/><Relationship Id="rId13" Type="http://schemas.openxmlformats.org/officeDocument/2006/relationships/hyperlink" Target="http://id.wikipedia.org/wiki/Top_TV_Network" TargetMode="External"/><Relationship Id="rId3" Type="http://schemas.openxmlformats.org/officeDocument/2006/relationships/hyperlink" Target="http://id.wikipedia.org/wiki/CTV_Banten" TargetMode="External"/><Relationship Id="rId7" Type="http://schemas.openxmlformats.org/officeDocument/2006/relationships/hyperlink" Target="http://id.wikipedia.org/wiki/Jawa_Pos_Multimedia_Corporation" TargetMode="External"/><Relationship Id="rId12" Type="http://schemas.openxmlformats.org/officeDocument/2006/relationships/hyperlink" Target="http://id.wikipedia.org/wiki/TempoTV" TargetMode="External"/><Relationship Id="rId2" Type="http://schemas.openxmlformats.org/officeDocument/2006/relationships/hyperlink" Target="http://id.wikipedia.org/wiki/BeritaSat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/index.php?title=InspiraTV&amp;action=edit&amp;redlink=1" TargetMode="External"/><Relationship Id="rId11" Type="http://schemas.openxmlformats.org/officeDocument/2006/relationships/hyperlink" Target="http://id.wikipedia.org/wiki/SINDOtv" TargetMode="External"/><Relationship Id="rId5" Type="http://schemas.openxmlformats.org/officeDocument/2006/relationships/hyperlink" Target="http://id.wikipedia.org/wiki/Indonesia_Network" TargetMode="External"/><Relationship Id="rId10" Type="http://schemas.openxmlformats.org/officeDocument/2006/relationships/hyperlink" Target="http://id.wikipedia.org/w/index.php?title=Sakti_TV_Network&amp;action=edit&amp;redlink=1" TargetMode="External"/><Relationship Id="rId4" Type="http://schemas.openxmlformats.org/officeDocument/2006/relationships/hyperlink" Target="http://id.wikipedia.org/wiki/City_TV_Network" TargetMode="External"/><Relationship Id="rId9" Type="http://schemas.openxmlformats.org/officeDocument/2006/relationships/hyperlink" Target="http://id.wikipedia.org/wiki/NET.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Trans7" TargetMode="External"/><Relationship Id="rId13" Type="http://schemas.openxmlformats.org/officeDocument/2006/relationships/hyperlink" Target="http://id.wikipedia.org/wiki/1_November" TargetMode="External"/><Relationship Id="rId18" Type="http://schemas.openxmlformats.org/officeDocument/2006/relationships/hyperlink" Target="http://id.wikipedia.org/wiki/First_Media" TargetMode="External"/><Relationship Id="rId3" Type="http://schemas.openxmlformats.org/officeDocument/2006/relationships/hyperlink" Target="http://id.wikipedia.org/wiki/15_Januari" TargetMode="External"/><Relationship Id="rId21" Type="http://schemas.openxmlformats.org/officeDocument/2006/relationships/hyperlink" Target="http://id.wikipedia.org/wiki/2008" TargetMode="External"/><Relationship Id="rId7" Type="http://schemas.openxmlformats.org/officeDocument/2006/relationships/hyperlink" Target="http://id.wikipedia.org/wiki/2006" TargetMode="External"/><Relationship Id="rId12" Type="http://schemas.openxmlformats.org/officeDocument/2006/relationships/hyperlink" Target="http://id.wikipedia.org/wiki/MTV_Asia_Tenggara" TargetMode="External"/><Relationship Id="rId17" Type="http://schemas.openxmlformats.org/officeDocument/2006/relationships/hyperlink" Target="http://id.wikipedia.org/wiki/1_Juli" TargetMode="External"/><Relationship Id="rId25" Type="http://schemas.openxmlformats.org/officeDocument/2006/relationships/hyperlink" Target="http://id.wikipedia.org/wiki/Aora" TargetMode="External"/><Relationship Id="rId2" Type="http://schemas.openxmlformats.org/officeDocument/2006/relationships/hyperlink" Target="http://id.wikipedia.org/wiki/Global_TV" TargetMode="External"/><Relationship Id="rId16" Type="http://schemas.openxmlformats.org/officeDocument/2006/relationships/hyperlink" Target="http://id.wikipedia.org/wiki/Kabelvision" TargetMode="External"/><Relationship Id="rId20" Type="http://schemas.openxmlformats.org/officeDocument/2006/relationships/hyperlink" Target="http://id.wikipedia.org/wiki/14_Februar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15_Desember" TargetMode="External"/><Relationship Id="rId11" Type="http://schemas.openxmlformats.org/officeDocument/2006/relationships/hyperlink" Target="http://id.wikipedia.org/wiki/2007" TargetMode="External"/><Relationship Id="rId24" Type="http://schemas.openxmlformats.org/officeDocument/2006/relationships/hyperlink" Target="http://id.wikipedia.org/wiki/20_Oktober" TargetMode="External"/><Relationship Id="rId5" Type="http://schemas.openxmlformats.org/officeDocument/2006/relationships/hyperlink" Target="http://id.wikipedia.org/wiki/TV7" TargetMode="External"/><Relationship Id="rId15" Type="http://schemas.openxmlformats.org/officeDocument/2006/relationships/hyperlink" Target="http://id.wikipedia.org/wiki/Digital1" TargetMode="External"/><Relationship Id="rId23" Type="http://schemas.openxmlformats.org/officeDocument/2006/relationships/hyperlink" Target="http://id.wikipedia.org/wiki/Astro_Nusantara" TargetMode="External"/><Relationship Id="rId10" Type="http://schemas.openxmlformats.org/officeDocument/2006/relationships/hyperlink" Target="http://id.wikipedia.org/wiki/1_April" TargetMode="External"/><Relationship Id="rId19" Type="http://schemas.openxmlformats.org/officeDocument/2006/relationships/hyperlink" Target="http://id.wikipedia.org/wiki/Lativi" TargetMode="External"/><Relationship Id="rId4" Type="http://schemas.openxmlformats.org/officeDocument/2006/relationships/hyperlink" Target="http://id.wikipedia.org/wiki/2005" TargetMode="External"/><Relationship Id="rId9" Type="http://schemas.openxmlformats.org/officeDocument/2006/relationships/hyperlink" Target="http://id.wikipedia.org/wiki/MTV_Indonesia" TargetMode="External"/><Relationship Id="rId14" Type="http://schemas.openxmlformats.org/officeDocument/2006/relationships/hyperlink" Target="http://id.wikipedia.org/wiki/2014" TargetMode="External"/><Relationship Id="rId22" Type="http://schemas.openxmlformats.org/officeDocument/2006/relationships/hyperlink" Target="http://id.wikipedia.org/wiki/TvOne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2010" TargetMode="External"/><Relationship Id="rId13" Type="http://schemas.openxmlformats.org/officeDocument/2006/relationships/hyperlink" Target="http://id.wikipedia.org/wiki/Centrin_TV" TargetMode="External"/><Relationship Id="rId18" Type="http://schemas.openxmlformats.org/officeDocument/2006/relationships/hyperlink" Target="http://id.wikipedia.org/wiki/3_Mei" TargetMode="External"/><Relationship Id="rId3" Type="http://schemas.openxmlformats.org/officeDocument/2006/relationships/hyperlink" Target="http://id.wikipedia.org/wiki/1_Desember" TargetMode="External"/><Relationship Id="rId21" Type="http://schemas.openxmlformats.org/officeDocument/2006/relationships/hyperlink" Target="http://id.wikipedia.org/wiki/TelkomVision" TargetMode="External"/><Relationship Id="rId7" Type="http://schemas.openxmlformats.org/officeDocument/2006/relationships/hyperlink" Target="http://id.wikipedia.org/wiki/20_Oktober" TargetMode="External"/><Relationship Id="rId12" Type="http://schemas.openxmlformats.org/officeDocument/2006/relationships/hyperlink" Target="http://id.wikipedia.org/wiki/SINDOtv" TargetMode="External"/><Relationship Id="rId17" Type="http://schemas.openxmlformats.org/officeDocument/2006/relationships/hyperlink" Target="http://id.wikipedia.org/wiki/B-Channel" TargetMode="External"/><Relationship Id="rId2" Type="http://schemas.openxmlformats.org/officeDocument/2006/relationships/hyperlink" Target="http://id.wikipedia.org/wiki/VH1_Indonesia" TargetMode="External"/><Relationship Id="rId16" Type="http://schemas.openxmlformats.org/officeDocument/2006/relationships/hyperlink" Target="http://id.wikipedia.org/wiki/Aora" TargetMode="External"/><Relationship Id="rId20" Type="http://schemas.openxmlformats.org/officeDocument/2006/relationships/hyperlink" Target="http://id.wikipedia.org/wiki/Rajawali_Televi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TPI" TargetMode="External"/><Relationship Id="rId11" Type="http://schemas.openxmlformats.org/officeDocument/2006/relationships/hyperlink" Target="http://id.wikipedia.org/wiki/2011" TargetMode="External"/><Relationship Id="rId24" Type="http://schemas.openxmlformats.org/officeDocument/2006/relationships/hyperlink" Target="http://id.wikipedia.org/wiki/Transvision" TargetMode="External"/><Relationship Id="rId5" Type="http://schemas.openxmlformats.org/officeDocument/2006/relationships/hyperlink" Target="http://id.wikipedia.org/wiki/SUN_TV" TargetMode="External"/><Relationship Id="rId15" Type="http://schemas.openxmlformats.org/officeDocument/2006/relationships/hyperlink" Target="http://id.wikipedia.org/wiki/2013" TargetMode="External"/><Relationship Id="rId23" Type="http://schemas.openxmlformats.org/officeDocument/2006/relationships/hyperlink" Target="http://id.wikipedia.org/wiki/23_Mei" TargetMode="External"/><Relationship Id="rId10" Type="http://schemas.openxmlformats.org/officeDocument/2006/relationships/hyperlink" Target="http://id.wikipedia.org/wiki/26_September" TargetMode="External"/><Relationship Id="rId19" Type="http://schemas.openxmlformats.org/officeDocument/2006/relationships/hyperlink" Target="http://id.wikipedia.org/wiki/2014" TargetMode="External"/><Relationship Id="rId4" Type="http://schemas.openxmlformats.org/officeDocument/2006/relationships/hyperlink" Target="http://id.wikipedia.org/wiki/2008" TargetMode="External"/><Relationship Id="rId9" Type="http://schemas.openxmlformats.org/officeDocument/2006/relationships/hyperlink" Target="http://id.wikipedia.org/wiki/MNCTV" TargetMode="External"/><Relationship Id="rId14" Type="http://schemas.openxmlformats.org/officeDocument/2006/relationships/hyperlink" Target="http://id.wikipedia.org/wiki/1_Maret" TargetMode="External"/><Relationship Id="rId22" Type="http://schemas.openxmlformats.org/officeDocument/2006/relationships/hyperlink" Target="http://id.wikipedia.org/wiki/YesTV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Pengertian</a:t>
            </a:r>
            <a:r>
              <a:rPr lang="en-US" dirty="0" smtClean="0">
                <a:solidFill>
                  <a:schemeClr val="tx1"/>
                </a:solidFill>
              </a:rPr>
              <a:t> Media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Sejarah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6400800" cy="8375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DASAR-DASAR </a:t>
            </a:r>
            <a:r>
              <a:rPr lang="en-US" dirty="0" smtClean="0">
                <a:solidFill>
                  <a:schemeClr val="tx1"/>
                </a:solidFill>
              </a:rPr>
              <a:t>KEPENYIARAN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0" y="4724400"/>
            <a:ext cx="3276600" cy="8382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Zainul</a:t>
            </a:r>
            <a:r>
              <a:rPr lang="en-US" sz="2400" b="1" dirty="0" smtClean="0"/>
              <a:t> Wahid, </a:t>
            </a:r>
            <a:r>
              <a:rPr lang="en-US" sz="2400" b="1" dirty="0" err="1" smtClean="0"/>
              <a:t>M.Si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menurut</a:t>
            </a:r>
            <a:r>
              <a:rPr lang="en-US" dirty="0" smtClean="0">
                <a:solidFill>
                  <a:schemeClr val="tx1"/>
                </a:solidFill>
              </a:rPr>
              <a:t> JB. </a:t>
            </a:r>
            <a:r>
              <a:rPr lang="en-US" dirty="0" err="1" smtClean="0">
                <a:solidFill>
                  <a:schemeClr val="tx1"/>
                </a:solidFill>
              </a:rPr>
              <a:t>Wahyudi</a:t>
            </a:r>
            <a:r>
              <a:rPr lang="en-US" dirty="0" smtClean="0">
                <a:solidFill>
                  <a:schemeClr val="tx1"/>
                </a:solidFill>
              </a:rPr>
              <a:t> (1996)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25060"/>
            <a:ext cx="8686799" cy="42757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“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radio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ideal,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pemancaran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darat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antariksa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dipancarluaskan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pesawat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radio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bantu”.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79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Undang-undang</a:t>
            </a:r>
            <a:r>
              <a:rPr lang="en-US" dirty="0" smtClean="0">
                <a:solidFill>
                  <a:schemeClr val="tx1"/>
                </a:solidFill>
              </a:rPr>
              <a:t> No. 32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2002 </a:t>
            </a:r>
            <a:r>
              <a:rPr lang="en-US" dirty="0" err="1" smtClean="0">
                <a:solidFill>
                  <a:schemeClr val="tx1"/>
                </a:solidFill>
              </a:rPr>
              <a:t>tentang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72660"/>
            <a:ext cx="8686799" cy="427574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broadcast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, </a:t>
            </a:r>
            <a:r>
              <a:rPr lang="en-US" dirty="0" err="1" smtClean="0"/>
              <a:t>karakter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”.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79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Definisi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broadcasting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686799" cy="4275740"/>
          </a:xfrm>
        </p:spPr>
        <p:txBody>
          <a:bodyPr>
            <a:normAutofit/>
          </a:bodyPr>
          <a:lstStyle/>
          <a:p>
            <a:r>
              <a:rPr lang="en-US" dirty="0" smtClean="0"/>
              <a:t> “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pemancarluasan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pemancaran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darat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antariksa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spektrum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radio (</a:t>
            </a:r>
            <a:r>
              <a:rPr lang="en-US" dirty="0" err="1" smtClean="0"/>
              <a:t>sinyal</a:t>
            </a:r>
            <a:r>
              <a:rPr lang="en-US" dirty="0" smtClean="0"/>
              <a:t> radio)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yang </a:t>
            </a:r>
            <a:r>
              <a:rPr lang="en-US" dirty="0" err="1" smtClean="0"/>
              <a:t>merambat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, </a:t>
            </a:r>
            <a:r>
              <a:rPr lang="en-US" dirty="0" err="1" smtClean="0"/>
              <a:t>kabel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media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serentak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799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 :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 program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disiarkan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audiens</a:t>
            </a:r>
            <a:r>
              <a:rPr lang="en-US" dirty="0" smtClean="0"/>
              <a:t>, program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i="1" dirty="0" smtClean="0"/>
              <a:t>canned product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 :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manusia-manusia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.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operasionalisasi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,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yang </a:t>
            </a:r>
            <a:r>
              <a:rPr lang="en-US" dirty="0" err="1" smtClean="0"/>
              <a:t>diminati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pendengar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pemirsa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799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Output </a:t>
            </a:r>
            <a:r>
              <a:rPr lang="en-US" dirty="0" err="1" smtClean="0">
                <a:solidFill>
                  <a:schemeClr val="tx1"/>
                </a:solidFill>
              </a:rPr>
              <a:t>Lembaga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3836"/>
            <a:ext cx="8686799" cy="5033164"/>
          </a:xfrm>
        </p:spPr>
        <p:txBody>
          <a:bodyPr>
            <a:normAutofit/>
          </a:bodyPr>
          <a:lstStyle/>
          <a:p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jurnalistik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artistik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artistik</a:t>
            </a:r>
            <a:r>
              <a:rPr lang="en-US" dirty="0" smtClean="0"/>
              <a:t> </a:t>
            </a: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keindahan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format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fiksi</a:t>
            </a:r>
            <a:r>
              <a:rPr lang="en-US" dirty="0" smtClean="0"/>
              <a:t> (</a:t>
            </a:r>
            <a:r>
              <a:rPr lang="en-US" i="1" dirty="0" smtClean="0"/>
              <a:t>timeless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imajinatif</a:t>
            </a:r>
            <a:r>
              <a:rPr lang="en-US" dirty="0" smtClean="0"/>
              <a:t>), non </a:t>
            </a:r>
            <a:r>
              <a:rPr lang="en-US" dirty="0" err="1" smtClean="0"/>
              <a:t>fiksi</a:t>
            </a:r>
            <a:r>
              <a:rPr lang="en-US" dirty="0" smtClean="0"/>
              <a:t> (</a:t>
            </a:r>
            <a:r>
              <a:rPr lang="en-US" i="1" dirty="0" smtClean="0"/>
              <a:t>timeless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faktual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jurnalistik</a:t>
            </a:r>
            <a:r>
              <a:rPr lang="en-US" dirty="0" smtClean="0"/>
              <a:t> </a:t>
            </a: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, </a:t>
            </a:r>
            <a:r>
              <a:rPr lang="en-US" dirty="0" err="1" smtClean="0"/>
              <a:t>ketepatan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kelengkapan</a:t>
            </a:r>
            <a:r>
              <a:rPr lang="en-US" dirty="0" smtClean="0"/>
              <a:t> data (</a:t>
            </a:r>
            <a:r>
              <a:rPr lang="en-US" dirty="0" err="1" smtClean="0"/>
              <a:t>faktual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799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Sejarah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dimulainya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penemuan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teknologi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686799" cy="40431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radio yang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telegraf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morse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penyiaran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Heinrich Hertz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1887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fisika</a:t>
            </a:r>
            <a:r>
              <a:rPr lang="en-US" dirty="0" smtClean="0"/>
              <a:t> </a:t>
            </a:r>
            <a:r>
              <a:rPr lang="en-US" dirty="0" err="1" smtClean="0"/>
              <a:t>Jerman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radio.</a:t>
            </a:r>
          </a:p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berdirinya</a:t>
            </a:r>
            <a:r>
              <a:rPr lang="en-US" dirty="0" smtClean="0"/>
              <a:t> </a:t>
            </a:r>
            <a:r>
              <a:rPr lang="en-US" dirty="0" err="1" smtClean="0"/>
              <a:t>stasiun</a:t>
            </a:r>
            <a:r>
              <a:rPr lang="en-US" dirty="0" smtClean="0"/>
              <a:t> radio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1920,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Frank Conrad </a:t>
            </a:r>
            <a:r>
              <a:rPr lang="en-US" dirty="0" err="1" smtClean="0"/>
              <a:t>di</a:t>
            </a:r>
            <a:r>
              <a:rPr lang="en-US" dirty="0" smtClean="0"/>
              <a:t> Pittsburgh USA yang </a:t>
            </a:r>
            <a:r>
              <a:rPr lang="en-US" dirty="0" err="1" smtClean="0"/>
              <a:t>menyalurkan</a:t>
            </a:r>
            <a:r>
              <a:rPr lang="en-US" dirty="0" smtClean="0"/>
              <a:t> </a:t>
            </a:r>
            <a:r>
              <a:rPr lang="en-US" dirty="0" err="1" smtClean="0"/>
              <a:t>hobinya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pemancar</a:t>
            </a:r>
            <a:r>
              <a:rPr lang="en-US" dirty="0" smtClean="0"/>
              <a:t> </a:t>
            </a:r>
            <a:r>
              <a:rPr lang="en-US" dirty="0" err="1" smtClean="0"/>
              <a:t>stasiun</a:t>
            </a:r>
            <a:r>
              <a:rPr lang="en-US" dirty="0" smtClean="0"/>
              <a:t> radio </a:t>
            </a:r>
            <a:r>
              <a:rPr lang="en-US" dirty="0" err="1" smtClean="0"/>
              <a:t>digarasinya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Sejarah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perkembangan</a:t>
            </a:r>
            <a:r>
              <a:rPr lang="en-US" dirty="0" smtClean="0">
                <a:solidFill>
                  <a:schemeClr val="tx1"/>
                </a:solidFill>
              </a:rPr>
              <a:t> radio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televisi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Indonesia)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6236"/>
            <a:ext cx="8686799" cy="5185564"/>
          </a:xfrm>
        </p:spPr>
        <p:txBody>
          <a:bodyPr>
            <a:normAutofit/>
          </a:bodyPr>
          <a:lstStyle/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, yang </a:t>
            </a: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Runtuhnya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1980 an,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Malaysia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Singapura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November 1988 RCTI,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TV-</a:t>
            </a:r>
            <a:r>
              <a:rPr lang="en-US" dirty="0" err="1" smtClean="0"/>
              <a:t>bayar</a:t>
            </a:r>
            <a:r>
              <a:rPr lang="en-US" dirty="0" smtClean="0"/>
              <a:t> (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decorder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Jakarta.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1990 RCTI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dekorder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jam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799" cy="6248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RCTI yang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Tahun</a:t>
            </a:r>
            <a:r>
              <a:rPr lang="en-US" dirty="0" smtClean="0"/>
              <a:t> 1989 SCTV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yang </a:t>
            </a:r>
            <a:r>
              <a:rPr lang="en-US" dirty="0" err="1" smtClean="0"/>
              <a:t>mengudara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Surabaya. </a:t>
            </a:r>
          </a:p>
          <a:p>
            <a:r>
              <a:rPr lang="en-US" dirty="0" err="1" smtClean="0"/>
              <a:t>Disusul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TPI </a:t>
            </a:r>
            <a:r>
              <a:rPr lang="en-US" dirty="0" err="1" smtClean="0"/>
              <a:t>tahun</a:t>
            </a:r>
            <a:r>
              <a:rPr lang="en-US" dirty="0" smtClean="0"/>
              <a:t> 1990 yang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TVRI. </a:t>
            </a:r>
          </a:p>
          <a:p>
            <a:r>
              <a:rPr lang="en-US" dirty="0" err="1" smtClean="0"/>
              <a:t>Tahun</a:t>
            </a:r>
            <a:r>
              <a:rPr lang="en-US" dirty="0" smtClean="0"/>
              <a:t> 1995 </a:t>
            </a:r>
            <a:r>
              <a:rPr lang="en-US" dirty="0" err="1" smtClean="0"/>
              <a:t>Indosiar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Jakarta,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ANTV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Sumatra Barat.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1999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Era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3836"/>
            <a:ext cx="8686799" cy="5109364"/>
          </a:xfrm>
        </p:spPr>
        <p:txBody>
          <a:bodyPr>
            <a:normAutofit/>
          </a:bodyPr>
          <a:lstStyle/>
          <a:p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METRO TV, TRANS TV, LATV, GLOBAL TV, TV7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format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METRO TV,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Sedangkan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formatnya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ketat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gulung</a:t>
            </a:r>
            <a:r>
              <a:rPr lang="en-US" dirty="0" smtClean="0"/>
              <a:t> </a:t>
            </a:r>
            <a:r>
              <a:rPr lang="en-US" dirty="0" err="1" smtClean="0"/>
              <a:t>tikar</a:t>
            </a:r>
            <a:r>
              <a:rPr lang="en-US" dirty="0" smtClean="0"/>
              <a:t>. </a:t>
            </a:r>
            <a:r>
              <a:rPr lang="en-US" dirty="0" err="1" smtClean="0"/>
              <a:t>Terbukti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bergabungnya</a:t>
            </a:r>
            <a:r>
              <a:rPr lang="en-US" dirty="0" smtClean="0"/>
              <a:t> TV7 </a:t>
            </a:r>
            <a:r>
              <a:rPr lang="en-US" dirty="0" err="1" smtClean="0"/>
              <a:t>oleh</a:t>
            </a:r>
            <a:r>
              <a:rPr lang="en-US" dirty="0" smtClean="0"/>
              <a:t> TRANS </a:t>
            </a:r>
            <a:r>
              <a:rPr lang="en-US" dirty="0" err="1" smtClean="0"/>
              <a:t>grup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LATV </a:t>
            </a:r>
            <a:r>
              <a:rPr lang="en-US" dirty="0" err="1" smtClean="0"/>
              <a:t>oleh</a:t>
            </a:r>
            <a:r>
              <a:rPr lang="en-US" dirty="0" smtClean="0"/>
              <a:t> STAR </a:t>
            </a:r>
            <a:r>
              <a:rPr lang="en-US" dirty="0" err="1" smtClean="0"/>
              <a:t>grup</a:t>
            </a:r>
            <a:r>
              <a:rPr lang="en-US" dirty="0" smtClean="0"/>
              <a:t>/ANTV.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Deskripsi</a:t>
            </a:r>
            <a:r>
              <a:rPr lang="en-US" dirty="0" smtClean="0">
                <a:solidFill>
                  <a:schemeClr val="tx1"/>
                </a:solidFill>
              </a:rPr>
              <a:t> Mata </a:t>
            </a:r>
            <a:r>
              <a:rPr lang="en-US" dirty="0" err="1" smtClean="0">
                <a:solidFill>
                  <a:schemeClr val="tx1"/>
                </a:solidFill>
              </a:rPr>
              <a:t>Kuliah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teoritis</a:t>
            </a:r>
            <a:r>
              <a:rPr lang="en-US" sz="3200" dirty="0" smtClean="0"/>
              <a:t> </a:t>
            </a:r>
            <a:r>
              <a:rPr lang="en-US" sz="3200" dirty="0" err="1" smtClean="0"/>
              <a:t>mengenai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 </a:t>
            </a:r>
            <a:r>
              <a:rPr lang="en-US" sz="3200" dirty="0" err="1" smtClean="0"/>
              <a:t>meliputi</a:t>
            </a:r>
            <a:r>
              <a:rPr lang="en-US" sz="3200" dirty="0" smtClean="0"/>
              <a:t> </a:t>
            </a:r>
            <a:r>
              <a:rPr lang="en-US" sz="3200" dirty="0" err="1" smtClean="0"/>
              <a:t>pengertian</a:t>
            </a:r>
            <a:r>
              <a:rPr lang="en-US" sz="3200" dirty="0" smtClean="0"/>
              <a:t>, </a:t>
            </a:r>
            <a:r>
              <a:rPr lang="en-US" sz="3200" dirty="0" err="1" smtClean="0"/>
              <a:t>karakteristik</a:t>
            </a:r>
            <a:r>
              <a:rPr lang="en-US" sz="3200" dirty="0" smtClean="0"/>
              <a:t>, </a:t>
            </a:r>
            <a:r>
              <a:rPr lang="en-US" sz="3200" dirty="0" err="1" smtClean="0"/>
              <a:t>jenis-jenis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, </a:t>
            </a:r>
            <a:r>
              <a:rPr lang="en-US" sz="3200" dirty="0" err="1" smtClean="0"/>
              <a:t>prinsip-prinsip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, </a:t>
            </a:r>
            <a:r>
              <a:rPr lang="en-US" sz="3200" dirty="0" err="1" smtClean="0"/>
              <a:t>jenis-jenis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siaran</a:t>
            </a:r>
            <a:r>
              <a:rPr lang="en-US" sz="3200" dirty="0" smtClean="0"/>
              <a:t>, media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media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, </a:t>
            </a:r>
            <a:r>
              <a:rPr lang="en-US" sz="3200" dirty="0" err="1" smtClean="0"/>
              <a:t>sejarah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perkembangan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665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5867400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3200" b="1" dirty="0" err="1" smtClean="0"/>
              <a:t>Nasional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err="1" smtClean="0">
                <a:solidFill>
                  <a:schemeClr val="tx1"/>
                </a:solidFill>
              </a:rPr>
              <a:t>Berikut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adalah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stasiun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televisi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hlinkClick r:id="rId2" tooltip="Siaran gratis"/>
              </a:rPr>
              <a:t>siaran</a:t>
            </a:r>
            <a:r>
              <a:rPr lang="en-US" sz="3200" dirty="0" smtClean="0">
                <a:solidFill>
                  <a:schemeClr val="tx1"/>
                </a:solidFill>
                <a:hlinkClick r:id="rId2" tooltip="Siaran gratis"/>
              </a:rPr>
              <a:t> gratis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</a:t>
            </a:r>
            <a:r>
              <a:rPr lang="en-US" sz="3200" dirty="0" smtClean="0">
                <a:solidFill>
                  <a:schemeClr val="tx1"/>
                </a:solidFill>
              </a:rPr>
              <a:t> Indonesia yang </a:t>
            </a:r>
            <a:r>
              <a:rPr lang="en-US" sz="3200" dirty="0" err="1" smtClean="0">
                <a:solidFill>
                  <a:schemeClr val="tx1"/>
                </a:solidFill>
              </a:rPr>
              <a:t>salurannya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ditangkap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melalui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antena</a:t>
            </a:r>
            <a:r>
              <a:rPr lang="en-US" sz="3200" dirty="0" smtClean="0">
                <a:solidFill>
                  <a:schemeClr val="tx1"/>
                </a:solidFill>
              </a:rPr>
              <a:t> UHF/VHF (</a:t>
            </a:r>
            <a:r>
              <a:rPr lang="en-US" sz="3200" dirty="0" err="1" smtClean="0">
                <a:solidFill>
                  <a:schemeClr val="tx1"/>
                </a:solidFill>
                <a:hlinkClick r:id="rId3" tooltip="Televisi terestrial"/>
              </a:rPr>
              <a:t>terestrial</a:t>
            </a:r>
            <a:r>
              <a:rPr lang="en-US" sz="3200" dirty="0" smtClean="0">
                <a:solidFill>
                  <a:schemeClr val="tx1"/>
                </a:solidFill>
              </a:rPr>
              <a:t>). </a:t>
            </a:r>
            <a:r>
              <a:rPr lang="en-US" sz="3200" dirty="0" err="1" smtClean="0">
                <a:solidFill>
                  <a:schemeClr val="tx1"/>
                </a:solidFill>
              </a:rPr>
              <a:t>Sejak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berlakunya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Undang-Undang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Nomor</a:t>
            </a:r>
            <a:r>
              <a:rPr lang="en-US" sz="3200" dirty="0" smtClean="0">
                <a:solidFill>
                  <a:schemeClr val="tx1"/>
                </a:solidFill>
              </a:rPr>
              <a:t> 32 </a:t>
            </a:r>
            <a:r>
              <a:rPr lang="en-US" sz="3200" dirty="0" err="1" smtClean="0">
                <a:solidFill>
                  <a:schemeClr val="tx1"/>
                </a:solidFill>
              </a:rPr>
              <a:t>Tahun</a:t>
            </a:r>
            <a:r>
              <a:rPr lang="en-US" sz="3200" dirty="0" smtClean="0">
                <a:solidFill>
                  <a:schemeClr val="tx1"/>
                </a:solidFill>
              </a:rPr>
              <a:t> 2002 </a:t>
            </a:r>
            <a:r>
              <a:rPr lang="en-US" sz="3200" dirty="0" err="1" smtClean="0">
                <a:solidFill>
                  <a:schemeClr val="tx1"/>
                </a:solidFill>
              </a:rPr>
              <a:t>tentang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Penyiaran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izin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penyelenggaran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siaran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televisi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melalui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antena</a:t>
            </a:r>
            <a:r>
              <a:rPr lang="en-US" sz="3200" dirty="0" smtClean="0">
                <a:solidFill>
                  <a:schemeClr val="tx1"/>
                </a:solidFill>
              </a:rPr>
              <a:t> UHF/VHF (</a:t>
            </a:r>
            <a:r>
              <a:rPr lang="en-US" sz="3200" dirty="0" err="1" smtClean="0">
                <a:solidFill>
                  <a:schemeClr val="tx1"/>
                </a:solidFill>
              </a:rPr>
              <a:t>terestrial</a:t>
            </a:r>
            <a:r>
              <a:rPr lang="en-US" sz="3200" dirty="0" smtClean="0">
                <a:solidFill>
                  <a:schemeClr val="tx1"/>
                </a:solidFill>
              </a:rPr>
              <a:t>) yang </a:t>
            </a:r>
            <a:r>
              <a:rPr lang="en-US" sz="3200" dirty="0" err="1" smtClean="0">
                <a:solidFill>
                  <a:schemeClr val="tx1"/>
                </a:solidFill>
              </a:rPr>
              <a:t>dikeluarkan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hanyalah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stasiun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televisi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lokal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Stasiun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televisi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ingin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melakukan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siaran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harus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melakukan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siaran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hlinkClick r:id="rId4" tooltip="Sistem televisi berjaringan di Indonesia"/>
              </a:rPr>
              <a:t>berjaringan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antar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beberapa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stasiun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televisi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lokal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r>
              <a:rPr lang="en-US" sz="2700" b="1" dirty="0" smtClean="0">
                <a:solidFill>
                  <a:schemeClr val="tx1"/>
                </a:solidFill>
              </a:rPr>
              <a:t/>
            </a:r>
            <a:br>
              <a:rPr lang="en-US" sz="2700" b="1" dirty="0" smtClean="0">
                <a:solidFill>
                  <a:schemeClr val="tx1"/>
                </a:solidFill>
              </a:rPr>
            </a:br>
            <a:r>
              <a:rPr lang="en-US" sz="2700" b="1" dirty="0" smtClean="0">
                <a:solidFill>
                  <a:schemeClr val="tx1"/>
                </a:solidFill>
              </a:rPr>
              <a:t/>
            </a:r>
            <a:br>
              <a:rPr lang="en-US" sz="2700" b="1" dirty="0" smtClean="0">
                <a:solidFill>
                  <a:schemeClr val="tx1"/>
                </a:solidFill>
              </a:rPr>
            </a:br>
            <a:r>
              <a:rPr lang="en-US" sz="2700" b="1" dirty="0" smtClean="0">
                <a:solidFill>
                  <a:schemeClr val="tx1"/>
                </a:solidFill>
              </a:rPr>
              <a:t/>
            </a:r>
            <a:br>
              <a:rPr lang="en-US" sz="2700" b="1" dirty="0" smtClean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hlinkClick r:id="rId2" tooltip="Antv"/>
              </a:rPr>
              <a:t>antv</a:t>
            </a:r>
            <a:endParaRPr lang="en-US" dirty="0" smtClean="0">
              <a:hlinkClick r:id="rId2" tooltip="Antv"/>
            </a:endParaRPr>
          </a:p>
          <a:p>
            <a:r>
              <a:rPr lang="en-US" dirty="0" smtClean="0">
                <a:hlinkClick r:id="rId3" tooltip="Global TV"/>
              </a:rPr>
              <a:t>Global TV</a:t>
            </a:r>
            <a:endParaRPr lang="en-US" dirty="0" smtClean="0"/>
          </a:p>
          <a:p>
            <a:r>
              <a:rPr lang="en-US" dirty="0" err="1" smtClean="0">
                <a:hlinkClick r:id="rId4" tooltip="Indosiar"/>
              </a:rPr>
              <a:t>Indosiar</a:t>
            </a:r>
            <a:endParaRPr lang="en-US" dirty="0" smtClean="0"/>
          </a:p>
          <a:p>
            <a:r>
              <a:rPr lang="en-US" dirty="0" err="1" smtClean="0">
                <a:hlinkClick r:id="rId5" tooltip="MetroTV"/>
              </a:rPr>
              <a:t>MetroTV</a:t>
            </a:r>
            <a:endParaRPr lang="en-US" dirty="0" smtClean="0"/>
          </a:p>
          <a:p>
            <a:r>
              <a:rPr lang="en-US" dirty="0" smtClean="0">
                <a:hlinkClick r:id="rId6" tooltip="MNCTV"/>
              </a:rPr>
              <a:t>MNCTV</a:t>
            </a:r>
            <a:endParaRPr lang="en-US" dirty="0" smtClean="0"/>
          </a:p>
          <a:p>
            <a:r>
              <a:rPr lang="en-US" dirty="0" smtClean="0">
                <a:hlinkClick r:id="rId7" tooltip="RCTI"/>
              </a:rPr>
              <a:t>RCTI</a:t>
            </a:r>
            <a:endParaRPr lang="en-US" dirty="0" smtClean="0"/>
          </a:p>
          <a:p>
            <a:r>
              <a:rPr lang="en-US" dirty="0" smtClean="0">
                <a:hlinkClick r:id="rId8" tooltip="Rajawali Televisi"/>
              </a:rPr>
              <a:t>RTV</a:t>
            </a:r>
            <a:endParaRPr lang="en-US" dirty="0" smtClean="0"/>
          </a:p>
          <a:p>
            <a:r>
              <a:rPr lang="en-US" dirty="0" smtClean="0">
                <a:hlinkClick r:id="rId9" tooltip="SCTV"/>
              </a:rPr>
              <a:t>SCTV</a:t>
            </a:r>
            <a:endParaRPr lang="en-US" dirty="0" smtClean="0"/>
          </a:p>
          <a:p>
            <a:r>
              <a:rPr lang="en-US" dirty="0" smtClean="0">
                <a:hlinkClick r:id="rId10" tooltip="Trans TV"/>
              </a:rPr>
              <a:t>Trans TV</a:t>
            </a:r>
            <a:endParaRPr lang="en-US" dirty="0" smtClean="0"/>
          </a:p>
          <a:p>
            <a:r>
              <a:rPr lang="en-US" dirty="0" smtClean="0">
                <a:hlinkClick r:id="rId11" tooltip="Trans7"/>
              </a:rPr>
              <a:t>Trans7</a:t>
            </a:r>
            <a:endParaRPr lang="en-US" dirty="0" smtClean="0"/>
          </a:p>
          <a:p>
            <a:r>
              <a:rPr lang="en-US" dirty="0" err="1" smtClean="0">
                <a:hlinkClick r:id="rId12" tooltip="TvOne"/>
              </a:rPr>
              <a:t>tvOne</a:t>
            </a:r>
            <a:endParaRPr lang="en-US" dirty="0" smtClean="0"/>
          </a:p>
          <a:p>
            <a:r>
              <a:rPr lang="en-US" dirty="0" smtClean="0">
                <a:hlinkClick r:id="rId13" tooltip="Televisi Republik Indonesia"/>
              </a:rPr>
              <a:t>TVRI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2700" b="1" dirty="0" err="1" smtClean="0">
                <a:solidFill>
                  <a:schemeClr val="tx1"/>
                </a:solidFill>
              </a:rPr>
              <a:t>Berjaringan</a:t>
            </a:r>
            <a:r>
              <a:rPr lang="en-US" sz="2700" b="1" dirty="0" smtClean="0">
                <a:solidFill>
                  <a:schemeClr val="tx1"/>
                </a:solidFill>
              </a:rPr>
              <a:t/>
            </a:r>
            <a:br>
              <a:rPr lang="en-US" sz="2700" b="1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Sejak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berlakunya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Undang-Undang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Nomor</a:t>
            </a:r>
            <a:r>
              <a:rPr lang="en-US" sz="2700" dirty="0" smtClean="0">
                <a:solidFill>
                  <a:schemeClr val="tx1"/>
                </a:solidFill>
              </a:rPr>
              <a:t> 32 </a:t>
            </a:r>
            <a:r>
              <a:rPr lang="en-US" sz="2700" dirty="0" err="1" smtClean="0">
                <a:solidFill>
                  <a:schemeClr val="tx1"/>
                </a:solidFill>
              </a:rPr>
              <a:t>Tahun</a:t>
            </a:r>
            <a:r>
              <a:rPr lang="en-US" sz="2700" dirty="0" smtClean="0">
                <a:solidFill>
                  <a:schemeClr val="tx1"/>
                </a:solidFill>
              </a:rPr>
              <a:t> 2002 </a:t>
            </a:r>
            <a:r>
              <a:rPr lang="en-US" sz="2700" dirty="0" err="1" smtClean="0">
                <a:solidFill>
                  <a:schemeClr val="tx1"/>
                </a:solidFill>
              </a:rPr>
              <a:t>tentang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Penyiaran</a:t>
            </a:r>
            <a:r>
              <a:rPr lang="en-US" sz="2700" dirty="0" smtClean="0">
                <a:solidFill>
                  <a:schemeClr val="tx1"/>
                </a:solidFill>
              </a:rPr>
              <a:t>, </a:t>
            </a:r>
            <a:r>
              <a:rPr lang="en-US" sz="2700" dirty="0" err="1" smtClean="0">
                <a:solidFill>
                  <a:schemeClr val="tx1"/>
                </a:solidFill>
              </a:rPr>
              <a:t>telah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terdapat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beberapa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stasiun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televisi</a:t>
            </a:r>
            <a:r>
              <a:rPr lang="en-US" sz="2700" dirty="0" smtClean="0">
                <a:solidFill>
                  <a:schemeClr val="tx1"/>
                </a:solidFill>
              </a:rPr>
              <a:t> yang </a:t>
            </a:r>
            <a:r>
              <a:rPr lang="en-US" sz="2700" dirty="0" err="1" smtClean="0">
                <a:solidFill>
                  <a:schemeClr val="tx1"/>
                </a:solidFill>
              </a:rPr>
              <a:t>melakukan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siaran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berjaringan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dengan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stasiun-stasiun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televisi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lokal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di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berbagai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daerah</a:t>
            </a:r>
            <a:r>
              <a:rPr lang="en-US" sz="2700" dirty="0" smtClean="0">
                <a:solidFill>
                  <a:schemeClr val="tx1"/>
                </a:solidFill>
              </a:rPr>
              <a:t>. </a:t>
            </a:r>
            <a:r>
              <a:rPr lang="en-US" sz="2700" b="1" dirty="0" smtClean="0">
                <a:solidFill>
                  <a:schemeClr val="tx1"/>
                </a:solidFill>
              </a:rPr>
              <a:t/>
            </a:r>
            <a:br>
              <a:rPr lang="en-US" sz="2700" b="1" dirty="0" smtClean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3657600" cy="480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 tooltip="BeritaSatu"/>
              </a:rPr>
              <a:t>BeritaSatu</a:t>
            </a:r>
            <a:r>
              <a:rPr lang="en-US" dirty="0" smtClean="0">
                <a:hlinkClick r:id="rId2" tooltip="BeritaSatu"/>
              </a:rPr>
              <a:t> TV</a:t>
            </a:r>
            <a:endParaRPr lang="en-US" dirty="0" smtClean="0"/>
          </a:p>
          <a:p>
            <a:r>
              <a:rPr lang="en-US" dirty="0" smtClean="0">
                <a:hlinkClick r:id="rId3" tooltip="CTV Banten"/>
              </a:rPr>
              <a:t>CTV Network</a:t>
            </a:r>
            <a:endParaRPr lang="en-US" dirty="0" smtClean="0"/>
          </a:p>
          <a:p>
            <a:r>
              <a:rPr lang="en-US" dirty="0" smtClean="0">
                <a:hlinkClick r:id="rId4" tooltip="City TV Network"/>
              </a:rPr>
              <a:t>City TV Network</a:t>
            </a:r>
            <a:endParaRPr lang="en-US" dirty="0" smtClean="0"/>
          </a:p>
          <a:p>
            <a:r>
              <a:rPr lang="en-US" dirty="0" smtClean="0">
                <a:hlinkClick r:id="rId5" tooltip="Indonesia Network"/>
              </a:rPr>
              <a:t>Indonesia Network</a:t>
            </a:r>
            <a:endParaRPr lang="en-US" dirty="0" smtClean="0"/>
          </a:p>
          <a:p>
            <a:r>
              <a:rPr lang="en-US" dirty="0" err="1" smtClean="0">
                <a:hlinkClick r:id="rId6" tooltip="InspiraTV (halaman belum tersedia)"/>
              </a:rPr>
              <a:t>InspiraTV</a:t>
            </a:r>
            <a:endParaRPr lang="en-US" dirty="0" smtClean="0"/>
          </a:p>
          <a:p>
            <a:r>
              <a:rPr lang="en-US" dirty="0" smtClean="0">
                <a:hlinkClick r:id="rId7" tooltip="Jawa Pos Multimedia Corporation"/>
              </a:rPr>
              <a:t>JPMC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2743200"/>
            <a:ext cx="3657600" cy="480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 tooltip="Kompas TV"/>
              </a:rPr>
              <a:t>Kompas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 tooltip="Kompas TV"/>
              </a:rPr>
              <a:t> TV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 tooltip="NET."/>
              </a:rPr>
              <a:t>NET.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tooltip="Sakti TV Network (halaman belum tersedia)"/>
              </a:rPr>
              <a:t>Sakti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tooltip="Sakti TV Network (halaman belum tersedia)"/>
              </a:rPr>
              <a:t> TV Network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1" tooltip="SINDOtv"/>
              </a:rPr>
              <a:t>SINDOtv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 tooltip="TempoTV"/>
              </a:rPr>
              <a:t>TempoTV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3" tooltip="Top TV Network"/>
              </a:rPr>
              <a:t>Top TV Network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Stasiun</a:t>
            </a:r>
            <a:r>
              <a:rPr lang="en-US" b="1" dirty="0" smtClean="0">
                <a:solidFill>
                  <a:schemeClr val="tx1"/>
                </a:solidFill>
              </a:rPr>
              <a:t> TV yang </a:t>
            </a:r>
            <a:r>
              <a:rPr lang="en-US" b="1" dirty="0" err="1" smtClean="0">
                <a:solidFill>
                  <a:schemeClr val="tx1"/>
                </a:solidFill>
              </a:rPr>
              <a:t>sudah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ditutup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 tooltip="Global TV"/>
              </a:rPr>
              <a:t>TVG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3" tooltip="15 Januari"/>
              </a:rPr>
              <a:t>15 </a:t>
            </a:r>
            <a:r>
              <a:rPr lang="en-US" dirty="0" err="1" smtClean="0">
                <a:hlinkClick r:id="rId3" tooltip="15 Januari"/>
              </a:rPr>
              <a:t>Januari</a:t>
            </a:r>
            <a:r>
              <a:rPr lang="en-US" dirty="0" smtClean="0"/>
              <a:t> </a:t>
            </a:r>
            <a:r>
              <a:rPr lang="en-US" dirty="0" smtClean="0">
                <a:hlinkClick r:id="rId4" tooltip="2005"/>
              </a:rPr>
              <a:t>2005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smtClean="0">
                <a:hlinkClick r:id="rId2" tooltip="Global TV"/>
              </a:rPr>
              <a:t>Global TV</a:t>
            </a:r>
            <a:endParaRPr lang="en-US" dirty="0" smtClean="0"/>
          </a:p>
          <a:p>
            <a:r>
              <a:rPr lang="en-US" dirty="0" smtClean="0">
                <a:hlinkClick r:id="rId5" tooltip="TV7"/>
              </a:rPr>
              <a:t>TV7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6" tooltip="15 Desember"/>
              </a:rPr>
              <a:t>15 </a:t>
            </a:r>
            <a:r>
              <a:rPr lang="en-US" dirty="0" err="1" smtClean="0">
                <a:hlinkClick r:id="rId6" tooltip="15 Desember"/>
              </a:rPr>
              <a:t>Desember</a:t>
            </a:r>
            <a:r>
              <a:rPr lang="en-US" dirty="0" smtClean="0"/>
              <a:t> </a:t>
            </a:r>
            <a:r>
              <a:rPr lang="en-US" dirty="0" smtClean="0">
                <a:hlinkClick r:id="rId7" tooltip="2006"/>
              </a:rPr>
              <a:t>2006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smtClean="0">
                <a:hlinkClick r:id="rId8" tooltip="Trans7"/>
              </a:rPr>
              <a:t>Trans7</a:t>
            </a:r>
            <a:endParaRPr lang="en-US" dirty="0" smtClean="0"/>
          </a:p>
          <a:p>
            <a:r>
              <a:rPr lang="en-US" dirty="0" smtClean="0">
                <a:hlinkClick r:id="rId9" tooltip="MTV Indonesia"/>
              </a:rPr>
              <a:t>MTV Indonesia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0" tooltip="1 April"/>
              </a:rPr>
              <a:t>1 April</a:t>
            </a:r>
            <a:r>
              <a:rPr lang="en-US" dirty="0" smtClean="0"/>
              <a:t> </a:t>
            </a:r>
            <a:r>
              <a:rPr lang="en-US" dirty="0" smtClean="0">
                <a:hlinkClick r:id="rId11" tooltip="2007"/>
              </a:rPr>
              <a:t>2007</a:t>
            </a:r>
            <a:r>
              <a:rPr lang="en-US" dirty="0" smtClean="0"/>
              <a:t>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smtClean="0">
                <a:hlinkClick r:id="rId12" tooltip="MTV Asia Tenggara"/>
              </a:rPr>
              <a:t>MTV Asia Tenggara</a:t>
            </a:r>
            <a:r>
              <a:rPr lang="en-US" dirty="0" smtClean="0"/>
              <a:t> </a:t>
            </a:r>
            <a:r>
              <a:rPr lang="en-US" dirty="0" err="1" smtClean="0"/>
              <a:t>diluncurkan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3" tooltip="1 November"/>
              </a:rPr>
              <a:t>1 November</a:t>
            </a:r>
            <a:r>
              <a:rPr lang="en-US" dirty="0" smtClean="0"/>
              <a:t> </a:t>
            </a:r>
            <a:r>
              <a:rPr lang="en-US" dirty="0" smtClean="0">
                <a:hlinkClick r:id="rId14" tooltip="2014"/>
              </a:rPr>
              <a:t>2014</a:t>
            </a:r>
            <a:endParaRPr lang="en-US" dirty="0" smtClean="0"/>
          </a:p>
          <a:p>
            <a:r>
              <a:rPr lang="en-US" dirty="0" smtClean="0">
                <a:hlinkClick r:id="rId15" tooltip="Digital1"/>
              </a:rPr>
              <a:t>Digital1</a:t>
            </a:r>
            <a:r>
              <a:rPr lang="en-US" dirty="0" smtClean="0"/>
              <a:t> &amp; </a:t>
            </a:r>
            <a:r>
              <a:rPr lang="en-US" dirty="0" err="1" smtClean="0">
                <a:hlinkClick r:id="rId16" tooltip="Kabelvision"/>
              </a:rPr>
              <a:t>Kabelvision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7" tooltip="1 Juli"/>
              </a:rPr>
              <a:t>1 </a:t>
            </a:r>
            <a:r>
              <a:rPr lang="en-US" dirty="0" err="1" smtClean="0">
                <a:hlinkClick r:id="rId17" tooltip="1 Juli"/>
              </a:rPr>
              <a:t>Juli</a:t>
            </a:r>
            <a:r>
              <a:rPr lang="en-US" dirty="0" smtClean="0"/>
              <a:t> </a:t>
            </a:r>
            <a:r>
              <a:rPr lang="en-US" dirty="0" smtClean="0">
                <a:hlinkClick r:id="rId11" tooltip="2007"/>
              </a:rPr>
              <a:t>2007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smtClean="0">
                <a:hlinkClick r:id="rId18" tooltip="First Media"/>
              </a:rPr>
              <a:t>First Media</a:t>
            </a:r>
            <a:endParaRPr lang="en-US" dirty="0" smtClean="0"/>
          </a:p>
          <a:p>
            <a:r>
              <a:rPr lang="en-US" dirty="0" err="1" smtClean="0">
                <a:hlinkClick r:id="rId19" tooltip="Lativi"/>
              </a:rPr>
              <a:t>LatiVi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20" tooltip="14 Februari"/>
              </a:rPr>
              <a:t>14 </a:t>
            </a:r>
            <a:r>
              <a:rPr lang="en-US" dirty="0" err="1" smtClean="0">
                <a:hlinkClick r:id="rId20" tooltip="14 Februari"/>
              </a:rPr>
              <a:t>Februari</a:t>
            </a:r>
            <a:r>
              <a:rPr lang="en-US" dirty="0" smtClean="0"/>
              <a:t> </a:t>
            </a:r>
            <a:r>
              <a:rPr lang="en-US" dirty="0" smtClean="0">
                <a:hlinkClick r:id="rId21" tooltip="2008"/>
              </a:rPr>
              <a:t>2008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>
                <a:hlinkClick r:id="rId22" tooltip="TvOne"/>
              </a:rPr>
              <a:t>tvOne</a:t>
            </a:r>
            <a:endParaRPr lang="en-US" dirty="0" smtClean="0"/>
          </a:p>
          <a:p>
            <a:r>
              <a:rPr lang="en-US" dirty="0" err="1" smtClean="0">
                <a:hlinkClick r:id="rId23" tooltip="Astro Nusantara"/>
              </a:rPr>
              <a:t>Astro</a:t>
            </a:r>
            <a:r>
              <a:rPr lang="en-US" dirty="0" smtClean="0">
                <a:hlinkClick r:id="rId23" tooltip="Astro Nusantara"/>
              </a:rPr>
              <a:t> Nusantara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24" tooltip="20 Oktober"/>
              </a:rPr>
              <a:t>20 </a:t>
            </a:r>
            <a:r>
              <a:rPr lang="en-US" dirty="0" err="1" smtClean="0">
                <a:hlinkClick r:id="rId24" tooltip="20 Oktober"/>
              </a:rPr>
              <a:t>Oktober</a:t>
            </a:r>
            <a:r>
              <a:rPr lang="en-US" dirty="0" smtClean="0"/>
              <a:t> </a:t>
            </a:r>
            <a:r>
              <a:rPr lang="en-US" dirty="0" smtClean="0">
                <a:hlinkClick r:id="rId21" tooltip="2008"/>
              </a:rPr>
              <a:t>2008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>
                <a:hlinkClick r:id="rId25" tooltip="Aora"/>
              </a:rPr>
              <a:t>Aora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 tooltip="VH1 Indonesia"/>
              </a:rPr>
              <a:t>VH1 Indonesia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3" tooltip="1 Desember"/>
              </a:rPr>
              <a:t>1 </a:t>
            </a:r>
            <a:r>
              <a:rPr lang="en-US" dirty="0" err="1" smtClean="0">
                <a:hlinkClick r:id="rId3" tooltip="1 Desember"/>
              </a:rPr>
              <a:t>Desember</a:t>
            </a:r>
            <a:r>
              <a:rPr lang="en-US" dirty="0" smtClean="0"/>
              <a:t> </a:t>
            </a:r>
            <a:r>
              <a:rPr lang="en-US" dirty="0" smtClean="0">
                <a:hlinkClick r:id="rId4" tooltip="2008"/>
              </a:rPr>
              <a:t>2008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smtClean="0">
                <a:hlinkClick r:id="rId5" tooltip="SUN TV"/>
              </a:rPr>
              <a:t>SUN TV Network</a:t>
            </a:r>
            <a:endParaRPr lang="en-US" dirty="0" smtClean="0"/>
          </a:p>
          <a:p>
            <a:r>
              <a:rPr lang="en-US" dirty="0" smtClean="0">
                <a:hlinkClick r:id="rId6" tooltip="TPI"/>
              </a:rPr>
              <a:t>TPI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7" tooltip="20 Oktober"/>
              </a:rPr>
              <a:t>20 </a:t>
            </a:r>
            <a:r>
              <a:rPr lang="en-US" dirty="0" err="1" smtClean="0">
                <a:hlinkClick r:id="rId7" tooltip="20 Oktober"/>
              </a:rPr>
              <a:t>Oktober</a:t>
            </a:r>
            <a:r>
              <a:rPr lang="en-US" dirty="0" smtClean="0"/>
              <a:t> </a:t>
            </a:r>
            <a:r>
              <a:rPr lang="en-US" dirty="0" smtClean="0">
                <a:hlinkClick r:id="rId8" tooltip="2010"/>
              </a:rPr>
              <a:t>2010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smtClean="0">
                <a:hlinkClick r:id="rId9" tooltip="MNCTV"/>
              </a:rPr>
              <a:t>MNCTV</a:t>
            </a:r>
            <a:endParaRPr lang="en-US" dirty="0" smtClean="0"/>
          </a:p>
          <a:p>
            <a:r>
              <a:rPr lang="en-US" dirty="0" smtClean="0">
                <a:hlinkClick r:id="rId5" tooltip="SUN TV"/>
              </a:rPr>
              <a:t>SUN TV Network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0" tooltip="26 September"/>
              </a:rPr>
              <a:t>26 September</a:t>
            </a:r>
            <a:r>
              <a:rPr lang="en-US" dirty="0" smtClean="0"/>
              <a:t> </a:t>
            </a:r>
            <a:r>
              <a:rPr lang="en-US" dirty="0" smtClean="0">
                <a:hlinkClick r:id="rId11" tooltip="2011"/>
              </a:rPr>
              <a:t>2011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>
                <a:hlinkClick r:id="rId12" tooltip="SINDOtv"/>
              </a:rPr>
              <a:t>SINDOtv</a:t>
            </a:r>
            <a:endParaRPr lang="en-US" dirty="0" smtClean="0"/>
          </a:p>
          <a:p>
            <a:r>
              <a:rPr lang="en-US" dirty="0" err="1" smtClean="0">
                <a:hlinkClick r:id="rId13" tooltip="Centrin TV"/>
              </a:rPr>
              <a:t>Centrin</a:t>
            </a:r>
            <a:r>
              <a:rPr lang="en-US" dirty="0" smtClean="0">
                <a:hlinkClick r:id="rId13" tooltip="Centrin TV"/>
              </a:rPr>
              <a:t> TV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4" tooltip="1 Maret"/>
              </a:rPr>
              <a:t>1 </a:t>
            </a:r>
            <a:r>
              <a:rPr lang="en-US" dirty="0" err="1" smtClean="0">
                <a:hlinkClick r:id="rId14" tooltip="1 Maret"/>
              </a:rPr>
              <a:t>Maret</a:t>
            </a:r>
            <a:r>
              <a:rPr lang="en-US" dirty="0" smtClean="0"/>
              <a:t> </a:t>
            </a:r>
            <a:r>
              <a:rPr lang="en-US" dirty="0" smtClean="0">
                <a:hlinkClick r:id="rId15" tooltip="2013"/>
              </a:rPr>
              <a:t>2013</a:t>
            </a:r>
            <a:r>
              <a:rPr lang="en-US" dirty="0" smtClean="0"/>
              <a:t>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err="1" smtClean="0">
                <a:hlinkClick r:id="rId16" tooltip="Aora"/>
              </a:rPr>
              <a:t>Aora</a:t>
            </a:r>
            <a:endParaRPr lang="en-US" dirty="0" smtClean="0"/>
          </a:p>
          <a:p>
            <a:r>
              <a:rPr lang="en-US" dirty="0" smtClean="0">
                <a:hlinkClick r:id="rId17" tooltip="B-Channel"/>
              </a:rPr>
              <a:t>B-Channel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18" tooltip="3 Mei"/>
              </a:rPr>
              <a:t>3 Mei</a:t>
            </a:r>
            <a:r>
              <a:rPr lang="en-US" dirty="0" smtClean="0"/>
              <a:t> </a:t>
            </a:r>
            <a:r>
              <a:rPr lang="en-US" dirty="0" smtClean="0">
                <a:hlinkClick r:id="rId19" tooltip="2014"/>
              </a:rPr>
              <a:t>2014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>
                <a:hlinkClick r:id="rId20" tooltip="Rajawali Televisi"/>
              </a:rPr>
              <a:t>Rajawali</a:t>
            </a:r>
            <a:r>
              <a:rPr lang="en-US" dirty="0" smtClean="0">
                <a:hlinkClick r:id="rId20" tooltip="Rajawali Televisi"/>
              </a:rPr>
              <a:t> </a:t>
            </a:r>
            <a:r>
              <a:rPr lang="en-US" dirty="0" err="1" smtClean="0">
                <a:hlinkClick r:id="rId20" tooltip="Rajawali Televisi"/>
              </a:rPr>
              <a:t>Televisi</a:t>
            </a:r>
            <a:endParaRPr lang="en-US" dirty="0" smtClean="0"/>
          </a:p>
          <a:p>
            <a:r>
              <a:rPr lang="en-US" dirty="0" err="1" smtClean="0">
                <a:hlinkClick r:id="rId21" tooltip="TelkomVision"/>
              </a:rPr>
              <a:t>TelkomVision</a:t>
            </a:r>
            <a:r>
              <a:rPr lang="en-US" dirty="0" smtClean="0"/>
              <a:t> &amp; </a:t>
            </a:r>
            <a:r>
              <a:rPr lang="en-US" dirty="0" err="1" smtClean="0">
                <a:hlinkClick r:id="rId22" tooltip="YesTV"/>
              </a:rPr>
              <a:t>YesTV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smtClean="0">
                <a:hlinkClick r:id="rId23" tooltip="23 Mei"/>
              </a:rPr>
              <a:t>23 Mei</a:t>
            </a:r>
            <a:r>
              <a:rPr lang="en-US" dirty="0" smtClean="0"/>
              <a:t> </a:t>
            </a:r>
            <a:r>
              <a:rPr lang="en-US" dirty="0" smtClean="0">
                <a:hlinkClick r:id="rId19" tooltip="2014"/>
              </a:rPr>
              <a:t>2014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>
                <a:hlinkClick r:id="rId24" tooltip="Transvision"/>
              </a:rPr>
              <a:t>Transvision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2514600"/>
            <a:ext cx="3810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TERIMAKASIH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90" name="AutoShape 2" descr="data:image/jpeg;base64,/9j/4AAQSkZJRgABAQAAAQABAAD/2wCEAAkGBxQTEhUUExQWFhUXFx0YFxgXFxccFhgcFRcYFxgXGhwYHCggGBwlHRcYJTEhJSkrLi4uFx8zODMsNygtLisBCgoKDg0OGhAQGiwfHB0sLCwsLCwsLCwsLCwsLCwsLCwsLCwsLCwsLCwsLCwsLCwsLCwsKywsLCssLCw3NysrK//AABEIAKgA+wMBIgACEQEDEQH/xAAcAAACAgMBAQAAAAAAAAAAAAAFBgMEAAIHAQj/xABEEAACAAQEAwUGBAMGAwkAAAABAgADESEEBRIxQVFhBhMicZEyQoGhscEHUtHwFCNyJDNigpLhU6LxFkNEVGNzssLi/8QAGgEAAgMBAQAAAAAAAAAAAAAAAwQAAQIFBv/EACkRAAMAAgICAQQBBAMAAAAAAAABAgMRBCESMUETIlFhFAVxgZEjQkP/2gAMAwEAAhEDEQA/AOl5LggoqYD5jijOm6h7Ms6ZYOzTOLeSwWzzElEWTL9uYaDoPeY+QhXzfGLIk1XahWX5e85/qI9BATQtdqs6loyqxOhbClyx3JP74xfwMzUktiNHeLVVJ8VBS59YScmw38biyzf3MoamJ2IBrfzI9BE47UCbjmb3ZYov9IsQB8/jBZRWxlznELLVmawpv9vMxy3McR3jlqUHAdII9os7bEvXaWvsr/8AY9bQIpELITKEaHD8jFrTGaYiKKhlGI2SkXJjUFYrTF2PP7QWQdIgYRpExEaaY1oymTyNhEmnlGmG+8WHSL0U2QAXjpPZDxYZOlR6GOdKl46L2ClFpBoTZyLfA8fOGeOvuA5GEGl0nD/Etf8AQT+oixNl2j1Brnc+7UivMtT6ARbny7Q010wSfZDgB4l/fCJWwXidiQoAqWO1CTe1bi8a4IUYfvgYDZ92klLLdCGrNVlFKHSQ1KkDbhHLaHkwm0yT/wCYlfEsPtHpVLfzpN9vGPvHPMHjS7CUrEVqASSB12i7Py91pSbLJAse8K0ubXgbZodO4B2mSj5TE/WI/wCDY7FD5On6wm/wM27d4hBPsiYAeO/ONZeAnkgjRVRfxJXnbmeu0VsscTgZn5a+RB+hiN8DM/4behhNOXzhRtAI50Wu3ThFfEGaq1KFBQ1sAK/A7xCDdiGKVLVWm9aildvjEP8AHN/6gHPS4H0hWy7M5sshrmnEjVfg1OlReLJz7FamYMxJ41bT8F1UEUQYv4gkV1EiNTNPP6Qtys4xAZjVlqfEQKLUcb/OL8vNZ1LzWPmFp/8AGMukjSnYT7w9PSNdfQekDZud4hRUKr9Cq/YCLy5ixAJVASKkBRaJ5Ijlo6qrmYWmPYzB/olD7tHMPxBzwu/dpxsAOA2t57Q8dr837mU1bO12/wAIAsvw+pjn3YzCd7NmYyd/dybjq3AdaCnxMUkU2SZ5MGX4ESB/fTRqmHj0H2+Bjn2UYnROVjxNG/zRc7V5ucTiHc87QFgpn2G8e3dzGUjjw5RGs9Txp5xLm/jlyZv5l0t5r+zAkxWibCwvtePWFLmBA6RYkOTSp2PGIpI6J8RJO59OURy0rbiSABz/AE4QSmlShG7namwHXmdoixeXTJLKHRkYjUlRTV5QaUgTZSxEgo1GBB4gi8ahax04ZScRKRqrMDKDSYPEKjg639YXMz7IzFvLRvLf0IhuuO0toWWZPpiuiUr5RYbhHryip0uCp5GGDKOzrMgmzB4baV4sTt5CBzidPRqsiSKWU5Y04guQstRSptatd46BleHJXTIHdy6UZqXbqo4HrG+V5ELNMueC+6vl+sMMlAB0EPxiUoVeRtlCTg1llQvEU9L1ibES7GJ8OhZjMIoNlHTiT1P2iSfKtGmui1QKwaXHx+kKOa9jxMmEo+hqksSCdRJNCL2A2+EOmGTx0gfNnnWaHia1A58I5mSdMfl7Qq4TstNkzFmCYDp5VB2paC03ET+JY+d/rF6XiWatwPOl4x5x6QBpMIm0BZk59ygrz0LX6RG2NahOlK/lMpb8zWnCCzzfKImPMRhpGti1i5PfqZevu61uy+AXrbTeBGI7OtJ0sJiThWmlC4PmajaG7GTqGgF/1gBmU9tVOAgNXp6Qece1tkOGcLXT/mHH/wDQiUYhQ1wCrXFhY/oYGzphJrsRtGi79D8jFJ7KpaCWJmCltvyk/TlFdcRagY0ra1r7eXGNdJP0jWVJqSp4io+BvFueiprsLZdiqihHxBiSbJv7R9I3y/DDu9a3I3EB5+NYMfEfSFxnoOdrMwfFTxKS7Owt1OwPluYtducauDw0vByjcCrniW/dT6RL2GwfdpNx869KiXX3mO59besc9z/MTPnM7GtSfnuYelCLBhjI2pGUi9E2GMrPeYebL4pR1+4/fOBYi72enhZ619lvAf8ANb60jTF4co7IeBp+kaS2Yplekbytx6RmmPQsa8TPkE8ulzHJWWrNMNAoUVa1xT4/SOlfirhNMrAI5rOly2eYeOy/cNHOslzB5E1ZsptLrcHqOB6RczTOZ2KmO819TvRSdlpwUcAIzSey00OH4e4zXI0HdD8jcH6+kN8/EJLQs5CqNyf3cxzrsJgJrNMZH7seyTQGvGgGwI+8W+2mUYmiaTMmpctQ8fIR1YyV9Lejn1E+ethDMe02WzG0zAXPMIbfHeDeUDDz6PKmmZpFACfY+FPnHKMPLRW/nd4vwqf+aL0vFpJZHw0xu8B/LSvQ71rC08m1XaDVglz0zsgkxk9QFNeVPW33ihg8xmFVLrQsBYgrcjatxG+ZTlmymlg6XNAFNjv8xaHmxPXYSkyfCONAB8o8eTFETkRk8PdOWofykcb7QZjHkWBnw9HB4GBby11GtPpS+3XnDXpjDLHEA/CB3Cp7CzncrQtKV4aflGrL5QxnDJ+RfQRo2Dl/kX0jH0UbXJ/QrTV6A/CKMxP8A+cGs+zbC4azqC29BaB3Z/tLh8TiElogB3rqJ2gGbDMy3sPhzO6SS9i9i5WmaVYX1Co8ht84r5hhRQNxpX1Jgt2lXTjKnYzKE/1KtPvFDE+xTlVT8DvHGb72drWloCjL6mvX/rEWOwNPZ8x5i9PSCODnhWAO1b/rGuZMFJ5cPr84In2CpbQPQVUHgd+kbPKup6/Iin6R7IYaqD2XGpfP3hHkx9KuvJdQ8oOKljDzChYjf7WtEEzFSWJLJc702ipmeJK6GHvLX7GAzT4BUdjE30P/AOJearKRMJJsssUoOdKH0FvMmOZGLmbY0zZjOSbm1Ypw2KGRlI9EbARZRoIZ81wbTtE+WpYOgLUFaEWMLoSH78P5p0FeCtY/1CtPUfODYYVUkweWtTsSjLpY7xuEjskzLJU3+8RW8xf13gZjOwUh/YLSz6j0MO1xGvQmuSvk5hKS9IYMtytpxCIKCnibeoIrSnOx9RF7G9hZyuFlukwnhcEDmRwEP3Z/JBh0AN2pc/Xz2+QgcYN19xusyS6IuyeGRJConDcdTeDqkDiPURQnZKpbUnhY72qp8xGy4JwCO7knrQ/Sn3hz0tCvt7JMQqudARXbiWAKr58z0j3B5BJl3VF1b6tIrX7RLkkoCSo48fOt/nF8LWsYZNtArM8XoYS1lNNdlLaVoABtUk2F4GzsWWKJNV5UxG1KTQmlDSlPa5EQVziQyssyUR3osEP/AHi8Vtt58Iorj+8nyQ6mW4Y1RuApvq2atOECq2mGiU0X5AmsdcyTelAupaAHc34n/aM1BOLyRyYVT1uBBkSwdvkY8F6gxaoGyiJrrdqMvMChHXkwi3LcMKg1EUlliU4AtLetuCsBqNOQIr6QJxWbStZMtyqg+KYEZpZPI+7TrWI6S9lKHXoYiI1aBOR9pJWIfutYDmuncLMpxWo+UMq4H8xrCmXnY4/Y1i4GS/0fOXaFZ2Ixc3SrPRyBQEgUPoINdj8ixMmYZzS6FRW5FeFrbR03tnOEvu0WgFCxpxifsjlrFGeYpAJtUXIG3wjmZMrtOvydfFiUNT+BZ7V4TvKP+dRfk8u49QR6QuyMRchrE8DwNBUf7+UPWfYc97QGgfh1GzDrCzmOWCYun2Zii3UdeY68IAu0N0hYzWim1afMQNmYnUNDG/A8D0MSY7Euh0TBtav73gNjVtUGojaF6LOXzTVpRsa6kPXlBGbNDaG51U9Kggj1hYklywIqSII4rF1uOND01DeGELP2WcxekiS3Far6W+0DdIN7RtNm6lKk8ainWKVSIpotVo1j0R5HsbMHojYR4I2BiyjcGOjdmsMJMtNRAp4mJNBVh+kI/Z/Cd7OFfZTxH4bD1h/fAyimqcK12HEngAIb4s062vgByKSnT+RxwOGd1DKjFSKhqeEjmCbGLrywqgnetDevM8PKFHA5CCKzC1APBL1MdI63uekOC4cDDhV3CeEcbA2vB+VlyTPv/QHBiin6BWT4gnDo4RdTNc6t97k77CCI787Inqx+0UcnwxTDyVYEHWd10njQkbwcnTWSUCg8bMFFqgVIuekZjO4wqn2S8KrL4oglmZ70v0YfcRsDN/Io82JP0ifC54hmvJ8TPLFXYABeHM23+RiyJ7zbSvCn/EIuf6Ry6mB/zv0a/h/sE4RHDzEoq7NvWmrcbcx84vLg+bt60+kEcLhVlmgHCpJ3PU9YmZRawvGXzpXtGlwar0wSQksE9Lsbm3nAzD4RZ5abNUMG8KA8FHEHgaxYzhO/xAw600IA84i1j7KdKwHmdtJEuc8qYrKEOkMKEGlox/MmvgJ/CqF0wHm/ZXEyCZmGZpqb6QaTVpw38Uadm+1mIM3uZtQePeghx8aXjqGRz5U6X3iOrITStePI8j0ih20kSHw7n+UZyqe7LMARzFeXSAXyFv7eg08d6+/s5znmZTZ5ozGn5a+EXoSKb/GNsuxExpsqWkoTghqJVxLJ41GyjrtWAE3MaPtci5qaClYbOymFkMjd53pmlvA0lqUHU7b84xVOvZqZU+kXu18xQquuGMmcGlsKKDpaW9WIZbU0np7MMT9pFBVXdG1miOhFGtxG6H5RmT9n8UJspziQ8tSaofE2kilNR34cIJY7IMJMclpa6hbUvhbqajeF6jYzGTQl9qM0XVLmWbu2qVOxFa0+UOGD7TSp0sEDRUVFdvgYT+0n4Sy8QS8rFTEP5XAdPhcEfOL+XS3y6Skt0MySooXW5QgXJU3KneKqfGdIJjaum2Xs7y9p6h5Zo67cj0MDJOSYhgO+Ra8GU3EHcNj1I1KQVNx8YtrmYpeAqmMORJz3sgZq+IAnnsfj+scizfKzInMhY0Hr5R3vOc20qaXNI4NmrPOntuWZ7DjWtINhbYvyUkiGVVvCBYmlBuamw6mNs7yWdhWRZ8tpZdRMUMKHSxIrThttvDNl2aS8qGpVWbiyLE0Kyq8uR6wpZ5nU3FzWnT3LzG3J4AbAchDKEi1h5WGOI0vNfuKe3pAetPyk2vBCZkGEJquMFOFVv8aNC1aPaxCiOMjIyNIo9Ee0jyJ8BhjNmJLHvGleQ4n0jaMjb2Wy/TKr70w18lG33MNUrLy5MvUR4QzN71zQAchYwm51i/EEQ0Cjgegp8vrFOXiHBB1tf/EYZw8mca1rYHJhdvex0l9m8TLmibJnlXGzXqKgg8eRh4wGNn0VSo1BRVtNidtyd7Qg9iMdNM7QWZkK1IYk0psRXaOkSntDkTjyT5pCl3kxvx2a0mu41iy3BtubUoIgXEtOxIEkApJU1Zq6SWtUAXbjGuZ5oieBpioWFySPCvFvPlALL+2eHw6MURnZm29lQoso1HpCHLrvwXwOcZNryoc5eWyydczxsea6V/0jf4kwWVlpuAB8BHKJ34iYme2jDywDwEpTNb12EYnZnNcYazv5Y5znLf8AIlBCY0Oue9psPKJHeBjTZPEfltClnH4i1okod2K3JILnyUbRtjexOHw0v+04yrcVsgHKigkn4wHfMcPJQLh6alFNay1VT1YtdjGHCbCzkaWiCe2Jn967S52l1qWbwhqVN6X26UhWlLcDuyLcTU+UMRmzJ48EpiAKMyB2r1LbQUyPspMclplJMo+6RqcjoSLecbQN9i5gRijrlS5LuKhioFdLClG8MN+dZbOqJrSxLViopvQkAE6R60g1h80w2ELSkBGllBYUOovtU7wcz0M7SFCe9q3saC31itIm2c37U9nZkpZbs1Uc6aigub3B+F4jy7GtIUFDqUgEi3taQWpTzh4/E+iSJUttJ1Fiamm1Ba1zeOc47KklzGAqaUodVTYDgNoteiM6Fk2cOQk2hGpSFqRYVGq29qQdw86pBBrHNsiz+ZhvFLEshiUoyVPPffjSC2VdpHnYlEoqmYwUhVOkWPiA24Rlzs0qHxMSawMz+bZRxP7/AFjRMzXUVY0I35WNI5p+JHatcROlScO3glsKuppqY2tTgIzUNdMJNr2jossgClKVvGkxeto5DmnaHEpOEuXOYDwrSxuT184YRmc4uqmYaVA4XqRAvpdbD/yO9DVmMwUIhGweGEnFGZSq6Wp0Zhan74wzzN4oZhgNYIG5iQ/EzkXmc1xjFnYt7RJrXnWNcHhSW2qPS0FO02XzJbDUCFItyqN6RP2fE3umMsA89Qrtyhjz62K/Te9G8jKV0liAiAGrHjbnxMKhMEM2xs5zSYTQe7sB8IHRrZhrRKy0jwQb7Q4GjCYvsvv5wFIghg8MMPZiUESZPbYDSvpVvsPjAAITt/tBSbmVZSyRRVAoQtSWvUk/GK2TRrKnaiSdyaxcQ8IGo5Gy06sfsIsJILDxOaHlYRlezQYy/OVw+qgox2Osig8hcwRw+PzDE2lCey8/YT1NzFrA5tgMKi91I7yYBdtIAr/U32jH7bYqedGHliuwEpTMb12EOpTM6db/ALCz23tT/lko7A4nSJk+akvUwHgBdr7ksxovnEmFXLsNMmLNlme6MoVnma+8v4yqqKLbhziCV2Yx+Mcie4UqBUTnLEathoWwhky38MVVKzpjO9D4B4JdfdFrkecJ12xldIr4j8TRLHd4XDS5Y93UQDTh4EF4HPnGZYyYsovMTvBVReSpHE7FqQ3ZXl8/DSpXd4PDhzMo4WnhSoo2oipO/wAoMtmk4NiC2FJWUP5bA1aZXcKKcoyaOa4HIMOAsydiNYZ9B7pCW1Wtqc334Q5yOx+DWjL4yjDckk8aXO3SLr42b3kgrhCqGWXe3sMa2oBvtFjBz5AUGdLo+5qKdYhAw8plA0zFQcAVFB0oIqfxc/QT4DQ0qNQrWvnATCdqcLNdJYE0a9WkHTpopIN61oaQYXAt3ZoZgUsKCtfqIogAz/DYzviVly2B06bI1wbtUiv/AEgziC74lRqChABsKV1RdfAGW6MGYitwQDT5RSyzDLMxc5jQ/wAwAb20gkxRYF/EmU7TZC0ZxTdZZYeJwKVAopoIRcxm6p0wi5DH2RQ703O8O3bHNZsvHy5MqaUTwAqGN6klrVoQRv5Rz/FzKlib/wBZ00qSbUF40imRqdDBhYjxVJ1X/pgx2Km1xshS1fGWI00qdJ+NOkA13oKV037sVbhuf3tB7sMT/GyeQ1G48XsE3MQgwZklmP8AX9CftHGMnk1nSxyavpf7R2nHqWlzKb+Ij5xxvLsSsqZVq2BFKXrDXMjST/QDjV20e4l64oHnMHyIEN0qzqf8Q+sJcmbqmJ/7gPqRDvLT14fCE9daGd9jPh5QdY8WSQ0CcHjSnsmkTzswY7tAfpMY+tOg3mGUpPksr02seRhE7GzFw2Imo/iUV2vfp6QSxePNLsxHygJlQ/nM3O/lGpx66Zisu+0T9rcuExjNlrpFLjeElpIrxjraSgVo3EQMm5GlTYQVLQF1tiI+NmTRoFWFdlG58zFKZKYEjSFI3rcxaM8K7MhCgmyi9OMbzpjPV2BY8SaD9+kEBEWX4MOx7xyABXYmp4AROcGAd6LwruYJSckmFVNVXUK0uTfnFr/stO3DqflBp42S1uUDrPEvTYGWUBcKT1Nh84v5HgWxE1ZYYp+Yquqg4bm0SDs3PBvLr1qDDt2TyjuELN7b79ANhBcHDt39y6B5eTKn7X2SZd2Nwsu7KZrc5hr8tocMnkqlSAFVRWgAA+XlA9DFrMZmjDhQAWmsEAqRXV1HSHOWpxY9StbFuO6yX2yiMFKxK+Oa8t5kwsKMFfT+W24oIK4zALMlEYef3bzCGD71oCoNCeQMUMvxGDeb3iIWmYfTKqFLFdRpT4XrFrESMHNno5cB8PcKraRvQEjz/d44p1S0mXTxN1jEjuxL0aSLl9NNRavkaR4srMFkyxWU03vPGbhQlbU5mKadn5bS5iy8U4M9tQbUDppUaV5C5EEWy11mK/8AFFZSS9DKae0VprLE+RpziFEySMaJs060ZCR3aixXepNoKnFkCjJM2vQVHXYwDyXI3koqpiTNAJfx18VbgVDG0DcQ+aCedIBlmfWlVoJYpYE3FaH1iixhlycKG1dyFam5knjv7saY7FYOWjzGEvwqWoBRjTgNr/rBAY1hvJf/AClD941m41GBV5cyh3Blkg18qiIQC5F2kw01yqB0KyxMOqukBrU33vF7swFPiFfGzua0ruF4fGPWlSJUubNlSwpCX8JU7WG1Yl7OoAFAFAJS2rX2yxO/lFpFbOfdqSxzKYTWikmmk+7Lt4uUJ2Kaimtth/Mu1h7t+sOOaZ3iHnYmUXJlUmUTVZhXSBSnhhPmigIroq3snxMdhY9afSIiGksltQGp6L7vhp5nj1g52Al/2uX0Rz/yGAcyrazQvQDfwAb3FriGT8PU/tQ6SnPyp94sgxIlj++McW7UYDusVNXhXUPI3/WO4S1tHMvxQwembLmj3l0nzW/3jq8mN4k/wc/DWsn9xNw1nX+ofUR0GW1CDHOFmUjoklwygjiAfURy2Pot4jDe+txx6RpqFOsRSMYUO9BBLD4mW25H7+kVosA44ih5fuse4bC6ZeribmNswlGa3gPgB3OxP+0WJU11ABCsOI4kRRYckmqgjiPsI1db7RSy7Fy6EKdJ4hiNuYgiJifmX1iyjl1BSgEeqo5RrWMLRCgpkGOCTQh9lqDoGMP8pLRx/Vux/d7mOjdmc376WATV0sf8Q4NHZ/p2f/zf+Dn8zF/3QwyotqYpS2i0hjqUc8u4ddTAczEma44LPrTUmHTUwC1bU1gR1A4RNky3Zjso/f76wKwmY4hAjrJeaZ82pBNO7WoFDXYUr6Rwf6hk3fivg6vDjU7/ACGctzMd0s3+HZEZDMY+EGotQje4vXhA4ZllzynnELpxDGW7UoXpQEA8RcRfzfPGw8tnmyqr3hVQlWqvu1FNyajpaI3zXCNNXDvKuq96qlAdNBq1UFhx+IhAdJJeVYEzJSKQGww1KgYiwINSON4gxGV4ILM7yexGKcAAzOKt7K8qExFg2kYhnxOHEvWxoxBqW0+6SIMDs9KmBHZFLodS22JNSbeQgLypPQdYH47LOW5Uss1kzD4RoANGAAGx2i4BiBSjSm81dfoTFCXhO6GlTMSpqStGBPPxD4RalS5xus9T/VKB+jiNq0wVQ0TifPG8pD1E0j5Mn3ha7QZ5j5c1+5w50BBp8OurE3NV4RUzLKM0M2Y0udQNMUjS5VQq72NaVtaHGXPnW1SVpzWaPWhWLMlDNsa38GrOtHfSpVharUqKV2gll1nm8lCjp4Qf0ilnE5jMwyAadb1YWNAo2PDjE+BxAUYiY11Uaj5AMTvBYX20wVP7kjkMkFjiGKKSy8Dd9b1qbWgawAAFdHjugFTY1rq5W+UOvanFYR8Oy4XDqr617yyrUEFhcEgwnsjBFuFSpFALg0Lb9IwEKbrqDNpMyh9pvDSwuBS4vDR+Hkv+0udQI7hyBa2w4eUL2JwZ8dfGVqxYgDlDL+Hi/wA7EHTppIblep6Ra9lP0M8pfCIT/wASsHrwjEboQ36w6oPCPKBOfYYTJMxPzIR8o7tT5Rr9HImtXs+f9cM3Z/NqoJbG62XqOELExKEjiD9I1EcN9HWR0IYoDeLiykmJZD1IpX6wu9mcO85asfCppU7noOcOMsAAVFKUoRFGilhcKoaisyUsAajffe0Ee6deIPnYxtWu9P1jUPQdBw5RRCQSEe7KK8iNoiOAl/8ADX0jV8TEf8dEIc/EaTmtSNhGhIuW2EWkZIWl13gllWNaXM7wfEcwdxFTuS7qiC7EAeZi7m2WzcHNWXMpcAimxBO4+MFhuXtGKSa0zo2DxAYBgag3EEJTQh9j8yoxlHY+wT8xD7h1FRXatzHoseVXj8jkXj8b0EcwRxhdMtWZphANOAbc1G1hGYGZihMeUstRLSXplzGNdTW02HDnBQTZbqVLChFDRqfPeLsqnn8487mVO22djG0pSQGmZw64iXIaSz1WpZR4BQXNTtfh1itL7WyGlTZ7IVCN3bOVoLitASK8x5w1Kgj1sKrDSQCORFR84FoIhDXH4RHl6SJXeAMnugk3oRxjoeDYlVuDUQu5tl7ISyIrqd1YC3lURWw+fBKK8p1pyFR8oVuHvY9GSfHWxzKgxA2DFaqaHpAaV2glEV7xduJv84J5fmSTPYdW8jAvFottC1P7IYiXNlzJGKagnGa6OWo1SKjwnbe3WGiTiZ+zS5RtwmMPkyfeLwcR6yBoKsjQBwmBcZOb+NABYIkksd9JJJ+HKKjMwrpCsrDS6P7Lg8+UFGy5g0xw5JcaSCSVAG1IoTcO67ivUR0eLkxtNUc/lY8iacg85Thimg4KWATqISYRcClYpzOzGCP/AIecv9M6o86HjBfVE0vDuwLBSQNz+94beDF7FPr5fQtt2SwZrfFrXepU187RZybKpOG71knTpheXoAeWBpHC4go7UFYhM8MKg1HPhFzxce9op8rJojNhFSdE02ZAjFZiPdv9P94bq5hbpgYirfRxvPsCRipqKCTrNAOt4L5T2SoyvPI0i+kbH+ow6FF1MwA1tuaCsVXao/fpHDyNOno68JqVsikUUaQABwAFo2reI2vxvw6/7xq03mNowbJ+8jQzYrGZA7F5jSy789wIhC3jcYFF9+X72gf/ABDmI0NbnxGLIY8xEKFtzSMQ1ApccajlGRkEkHRay8sZ8ky7MZigU/qAh0/F+WDi8OopVZd/i1foI8jIuikK+QYXXNlj/FqPkL/pHSZTRkZHc4K/4zmcl/cWUMWJfp5R5GQxSQBNlyVPYbM3qYuS8fMHvV8wI8jIXrHD9o2slL5LAzF+IU/CPRigd5YPkf1EZGQCuPj/AAFXIyL5MMuQd5fyEVZ+WYcmqko3MVB+UZGQCuLjDRy8iPJeInSdpizV5E0f14wQwecrNsDSh8Q2I/WMjI53K48wto6XFz1b0wsmJrExYGPIyOfseaIJuFU8I9E6YooGqOREZGRPqUvkrwl+0B8xlM1QVBU3pwgHj8b3ViDWlaDkIyMjocfm5X0J5+FiS8kgDiscz7m3LhFaZM/fwjyMjd26e2DmUvREHMQTv+v6xkZAzZA5qDEEybQXIoOfCMjIogs5pnRNVlezxJ3P6CB6Zsy7r84yMiFFgZ5YeEnneLS59K4yn/1j9IyMiiz/2Q=="/>
          <p:cNvSpPr>
            <a:spLocks noChangeAspect="1" noChangeArrowheads="1"/>
          </p:cNvSpPr>
          <p:nvPr/>
        </p:nvSpPr>
        <p:spPr bwMode="auto">
          <a:xfrm>
            <a:off x="155575" y="-960438"/>
            <a:ext cx="2990850" cy="2000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Tujuan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Instruksional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3200" dirty="0" err="1" smtClean="0"/>
              <a:t>Setelah</a:t>
            </a:r>
            <a:r>
              <a:rPr lang="en-US" sz="3200" dirty="0" smtClean="0"/>
              <a:t> </a:t>
            </a:r>
            <a:r>
              <a:rPr lang="en-US" sz="3200" dirty="0" err="1" smtClean="0"/>
              <a:t>mengikuti</a:t>
            </a:r>
            <a:r>
              <a:rPr lang="en-US" sz="3200" dirty="0" smtClean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kuliah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,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diharapkan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kemampuan</a:t>
            </a:r>
            <a:r>
              <a:rPr lang="en-US" sz="3200" dirty="0" smtClean="0"/>
              <a:t>; </a:t>
            </a:r>
            <a:r>
              <a:rPr lang="en-US" sz="3200" dirty="0" err="1" smtClean="0"/>
              <a:t>memahami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mengerti</a:t>
            </a:r>
            <a:r>
              <a:rPr lang="en-US" sz="3200" dirty="0" smtClean="0"/>
              <a:t> </a:t>
            </a:r>
            <a:r>
              <a:rPr lang="en-US" sz="3200" dirty="0" err="1" smtClean="0"/>
              <a:t>sejarah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perkembangan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media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, </a:t>
            </a:r>
            <a:r>
              <a:rPr lang="en-US" sz="3200" dirty="0" err="1" smtClean="0"/>
              <a:t>karakteristik</a:t>
            </a:r>
            <a:r>
              <a:rPr lang="en-US" sz="3200" dirty="0" smtClean="0"/>
              <a:t>, </a:t>
            </a:r>
            <a:r>
              <a:rPr lang="en-US" sz="3200" dirty="0" err="1" smtClean="0"/>
              <a:t>jenis-jenis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  <p:sp>
        <p:nvSpPr>
          <p:cNvPr id="24578" name="AutoShape 2" descr="data:image/jpeg;base64,/9j/4AAQSkZJRgABAQAAAQABAAD/2wCEAAkGBxQSEhUUExMUFhQWFBYYFBUXGBgYFxcYFRcYGBQUGBgYHSggGBwlHBgWITIhJSkrLi4uHSAzODMsNygtLisBCgoKDg0OGxAQGzQmICUvLi80NCw3LTQsLDcsMCwsLCwsLCwtLCwsLCwsLCwsLCwsLCwsLCwsLCwsLCwsLCwsLP/AABEIAMgA/AMBIgACEQEDEQH/xAAcAAEAAgMBAQEAAAAAAAAAAAAABQYDBAcCAQj/xABGEAACAQIDAwoBCAgFAwUAAAABAgMAEQQSIQUxYQYHEyIyQVFxgZGhFDNCUnKSscEVI1NiY4Ki0SRDssLhNERzFlTD0tP/xAAaAQEAAgMBAAAAAAAAAAAAAAAAAwQBAgUG/8QALREAAgIBAgMHBAIDAAAAAAAAAAECEQMEMRITIQUUQVFScYEiMmGRQvAjM6H/2gAMAwEAAhEDEQA/AO40pSgFKUoBSlKAUpSgFKUoBSla0+ORTlvdvqqMzew19aA2Ca8LOpFwwI8b6e9VHl1tGWOJJQmULIAAzAk31uUsQd1t/fW3j9vqL50jyZYmgL9YPmF3ayBiMoIGoGvnegJs48NpGpk4jRPPOdD6XPCtGXakkeJghkVMuIEuQre6vEofISe1dcx3DsmtzZUrNGGdg2bVSEMfVO4ZWYn8PIVE8sXULh5hYtBioW0NyFkPQyH7shvwvQFkpUTjOUESNkU9I/1VK6DxZmIVfU+9a3ygy/O4mKNf2cLgseDSn/aAf3qAnga+1HYTEQxoER7hd12Zz6kkk1r47bRBCxRliR22usa/aNi1+AU+lATDNbfWHB4tJVzRsrLci4IIuNCNO+oMLG+uJlMv8MKUhH8n0/5y3pUgu1oEAAKqO4DKB6C9ASdL1FYrb8MZs7oreDvGpse+zNVexO345iQ+LgC65IYJ0DSeAeS+YDggBH1juoCw47bSo2SNWlkuLpGMxUHvY6KnmxHC9SgqD5M4+NwY0jjQLc2iOZe6+thc661O0ApSlAKUpQClKUApSlAKUpQClKUApSlAK+E1ixYco3RlQ9jlLC637rgd1c/2nyhDS9BGJdo4oduGA9HhYj4SyjQbtzFt24bqAnMRtxJMXLhx0rmNEIji+mWve7L2QNB1iBr76H6DnSLXFLhBe92JY63JBCyKinjd/OoHaOxccJcNJiZo8IsrjC5cCMpiSQl1UyOLG7qB2dCe+rHHza7OU9JPG07gC8mJleQ6eIY5bcLUBTeUMuEVWEu2YJXAIVBGGYt3LmRmK3Nta1OS7zOWVCAqhizkXCsB1cxOgW3GuitgApRdn4XDKnWDuYwiC4GV0YL17a6Df4iq7tfkriY4pmmmiMStEYcikFLNlIVLBFJDb7MdKA1NmbPxWIAaR3mcmyiIqIcg3XmkTXTvQEaHW5qzJyLeS3S4howBokCqtuLSMCzn1tWpzPYcfJZJizu8klmZjfRFWwHgLs1W3aQxGePoejyHMJM5NxcDKygDrW16txfxoCuz8i4I1LSYzFqoFyTPkAHiSBpUfHyXjlI6A4yRb/OzYiVIj5KLPIPKyn61W7DbDQMHlLTSA3DyWIU+KIAFTzAv4k1K0BWJORcUiqJpJXy7lRjFGL77Ih+LFjxrwObzAd8Tnzml/wDvVqqDkhxckkqFkjhuDHKljJltqoVgVB/eN7dwO8AQ2P5L7KgsGw4LN2EDSu7/AGVDEt52sO+1etmckEzZ1gjwg7goV8QR9skrD39nMf3hVm2dsqKC5Res3bkYlpH+07any3DutW7QEGvJDBbzhYmJ3s652Y+LM1yx4k3r2/JXBlSpwsNiCDZANDxGoqZpQEbsXYOHwgK4eIRhjc2JN/cmpKlKAUpSgFKUoBSlKAUpSgFKUoBSlaWL2pHG4RmAYi4uyjd5njQG7Sow7dh/aR/fWscnKPDjfNEPNx/agILldipsXiV2ZhpGiDR9LjJ00eOEkqscZ3CRyDr3DWrLsTY0GEiWHDxrHGo3KN5+sx3seJ1qqbM2rhMPicZiXxmHY4hordYgokUeVUJtrrmPrWWTnLwZbLHLG3ixZlUe6XNAWrauzY8RGY5BdSVYW0KshDI6nuIIBBr4mzl0zlpCNxksfXKAFvxteqWvOjhWkyLImW+r2a3E62qQbnEwQ/z7/Zic/gazTMWi4VWOcbE9HgXPeXjA42cOR7Ka0H5ycJ3PN6YaU/lUPyk5Y4bFRZAJyVJKgwsqklSupOu5j71ty5PZGryQW7ROc0mEMezIs29i7H7xA+AFXKuc7K5dwQQxxLFiTkRVvlRbkDrNYnS5uazNzkr3Yac+bRCs8nJ6WavPiX8l+0dApXPDzkn/ANpJ6yR/lWJ+ciTuwg9ZiPwU1t3fL6WavVYV/JHSKVzFucfEd2Fi9Zn/APzrE3OHiu6GAfzO35Cs92y+k0etweo6nSqtyM27LirmUILKTZAbdqwOuu6rTULVdCymmrQpSlYMilKUApSlAKUpQClKUApSlAKUpQCuec5KWnhbxRh7Emuh1QeddWCQMou2ZgPYf3oDm20tmQiV7xoRmPaAOh1Gp860xh4t0cMZ45AB+FbWJgYveVszEKSBu1UEfC1fbgDwArv4oxcE68EeazSksklb3ZhTApvYL5AAAV4c5zlUAKOFY5ZzIcoNhW1EAostz5C5PtW9Ijt/JsQqFFhXybFheJ8BXqLZeJk7MEoH2GufhpW/h+S2K+jhpfMrb4ms8yK8RypPwbNCGQkXbQ1kz1MxcjMc3+QR5vGP916hMTGY3ZG7SsVYA3sRoazHJGXROzWWKUeso0es1M1Z9i7P+USiIOqXBOZt2gvVyi5tX+liV9Iz+Jao8mfHjdSZJj02TIrgijZq+Zqu+0uReFwqdJicYyLe1yFFz4AakngKocs8bO/QktGHYIxFiyg9UkcRatYZ4ZHURl02TErkjJmr4Wq7cmMHszEuIQspnCBmDF1BsBmKkGx1NRHLnG4GFmwuGgvMGXPICbJYglbk6m2/w86i71Hi4adknc5cHHaotHNj2XP7q/6mq9VR+a8fq5D9j/cavFcif3M9BjVQS/ApSlam4pSlAKUpQClKUApSlAKUpQClKUAqnc58f+GRvqzL7EH/AIq41WecaO+BkP1SjezD+9Ack2mesp8UHwJX8AK0sBOGxEINsnTR5r6gjOL3HeLd1YtoYrpWCruAtfx1vWxs3B5XRj3Op9iDXbwNywqvI8/qeGGeTfmdgxssGEw7yiJI4kF2kyLmY7gFW2pJsBVGwnOVMzjo8IgBYAu7M7WvYnQKBpW7zy7ULNBhFOhHSuPO6xg/1n2qrYdAgAHdVPTabmRuRb1ms5Mqgd/rlHODynx0GPaHD4gxx9EjBckR1N7m7ITvHjXVYmuAfEA+4rkHOattqLxwsZ/rlH5VX08VLIky3q5uGJyiW7m75UyYlWixBBnTUOAB0i+NgLAjS9vEVzLbOmNxg8MRJ/qNbuxsW0E8cqC7K3Z+sCCGX1BNakytJicRLImTpJS4W9wMxvv766WLTOOa4bM5OTWLJgqT+pM1xGW0AvXTOa7aD5Hw8jlslmjubkKdCtzvANrefCqCDUtyVx/Q4qJibKWyN5Ppr6kH0q1qdMpYn5lXSapwzJ+D3Ljzp7OEuDDkX6GVHI/dPUf4Nf0rnsagDqgAcK7XtDCLNFJE3ZdGQ+TAiuCLIyXRu1GzI32kJVviKqdlz6OJc7YwtuMkXTklMIFxOLbdDCbcWbUL8APUVScFHdC79aRyWZu8ljcmrByjm6HZeHg3PjJTI4/hoQR/8fxqEB0sPSpoPiyzyfH6KmdPHhhj+X8nTea9f1Dn95R7KD+dXSqfzYD/AArH+KfhHHVwrhPc9QthSlKwZFKUoBSlKAUpSgFKUoBSlKAUpSgFQvLOHPgcQP4RP3et+VTVam1os8Eq+Mbj3U0BwTDYZURbb7m58wtvzpJiAPPhXiVz0Wn1l/BhWgGrraXLWJJHn9fivO37GWWTM+c3vxN6y/LD4Cta9DUyk0VpRT3P0Xs2TNDGfGND7qK5bzpxk7RgtqWwwHtI5/Ouicmpc2Ew58YIz/QKonOhMExuEY98UgJ8mH965mn/ANyO5rOumbXkRuDwwQeLd5/IVknjDCx9DXlJARcG4rHPOFFz6V6G62PE/U5X4kdigU3+nGtJ5L1syyFjc1rPEKkUvMvQ26nceTe0vlGFil72XrfaXRviDXL+WmyCNqGNBb5T0br9pzkf+pbnzqx81mO6ksJPZYOvk2jD3A96nuUmFjVo8a//AGiTP5gpoPcCvPqXdtQ6/P8A3Y9NS1WnV/2tzl3LnFiXaDInzeFjWFB3XA659zb0qPiYprwrXwIZg0jdqR2dj4liSfxNZpRYHyrowi44uE4moyc3L8nXebVbYPzkb8FH5Va6rXN2P8DHxZz/AFGrLXAPVClKUApSlAKUpQClKUApSlAKUpQClKUAr4wvpX2lAfm3GwyEvGLBVcg+JKk1riEqLWNTvKQCPFYlTpadzbzN/wA6jflC+NdPRRUoP3OJ2k3HIvY1QK9rET3WrKZxXrDh5DlRWZvBQSfhVpwS3OfxSfRI7TyNb/A4fhEB924/KqVzwj9dgz/5R/pq2cmIniwsUb6MqnMPAli1tPC9RfLjY8OKWPppxC0bFlZiuoIsQQxFxoK5Ckllvws9DKEpafh8aRzlMWU1DWr5JtXMet8N1aW1ViSZo4p1nUAHpEHVJI1AsTu861S1dzHJVaZ56Wnp1JdSV+WKe+nykeIqJzivUbXrfjbNXhSLnyL2kIsXGxNgx6NvJ9B/VarNzsbXC4UQIwzzyKrAEXCL1mJA4hR61y3pKxxRqGzW1ve9Vs2mWSamW9PqXixSx+ZKCQAADuFqw4mTqt5H8K8rJeseLPUPlb3qfI6g/Yp4o/5F7o7tyDS2Bh8mP9RqfqG5GrbBQf8Ajv7kn86ma84euFKUoBSlKAUpSgFKUoBSlKAUpSgFKUoBSlQXKrlImDRQFMuIlOXD4dO3K/5KN5bu9hQHHucyPJtKbiQfvRIfzNVupnnCwmIhxEZxcofETBZJMosi5iVMaD6qgKKgQDxrqdnS6SXscvtFdYv3PT1vbO2/iMMjrA4QuQSSoY9W9rZgR3mo/IfCnRmr84KSpo58JuDtMzYna+Ml+cxcx4Bsg9ksKjxg1vc6k7yd58zW30Rr0IeNaLBBbI3lqJPdmBEA3C1exW1hsGXNkVnbwUFj7CpI7BlQXlEcA8ZnSP8ApY5j7VluMd3RolKf2psh0i8azLUnFg4O/ENKfq4aF5P63yKPjW2MOiC64X+fFzgLp+5CB7FqglrMUdnZNHQ5p7qiBvW/hdjYiQXWGTL9YjKn32svxrZk5QJGCRiYox3/ACKBQ3l0pDE+9Qu0eVUF+skk5vvxEpf1KAsB/wA7qry7Q9K/ZYh2Z6pfolv0Wqn9ZicOh+qjGZ/uRBvxFbTYCMocqYmQ9zMqQRg9xOcsxHoKqUvKyfKwRVh+rkRYhYd13za7/C/CoifaEsuryO53dUtIPUObD4eVVp6vLJVZahocMHdH6n5I4yM4WFFcFliRSOIAzW8dana/HmyuUUuDbNBK4O8qSDGeBSwA8xr5V17kfzyKwVcYpjJ0zm/Rnyc6r63HGqxcOy0rS2ftSKZQY3BuLjUa8Rbf6Vu0ApSlAKUpQClKUApSlAKUpQClKq/L3b0uFhjTDKGxWJlWHDg9lWbfI3BRc+1AfeVPK0YZ1w0CHEY6UfqoF7hu6WVt0cY8Tv7vEfeS/Jgwu2KxT9PjZRZ5PoxrvEMK/RUX37z8KzckeSseBRjcy4iU5sRiX1klfv1PZUdyjQeetWCgOMc/eG/WYeT+GQP5XBPwYVRb113nn2O82HjlQp+qYhgxIuJSgFrKbm6jSucyY2eCNWeeDDLYDNFFGJHNt+dgWJ8hVrS6jkturKmq0/OSV1Rr4PY2IlGaOFyv1rWX77WX419lwEcfz+Kw8R+oG6Z/uwBviRUbtTbEJ60rYnFHuMknV9AWA9hWjLynKD/DwwoCbDKpY8RpYfjUs+0Mj2VEUOzsa3tlliig+hHi8Qfsphk+9IWY+wrO8xj3Q4PD375S2Jk8wHIX2FUfEbcxE2W0rDrWylgl/DqqNRfTefKtCY9cBjkcaSZAHGtusWuT6a1WnqMkt5FmGmxQ2ii94jlKjAq2MxEoG+OG0Mf2QEyg+5qEl5SRRkhMNGkgNgZc0j8CTb8zUBKCes8edUAVnJYMRuUsAOqdRvHvXgSEjquX1y5FXXLbQg5fS9r1CT0TuI5R4p9GeSMDfkVFUcD35d/WzelQ5xDOSxfMxFhkJdr/AGZNWHlbh31iaFVUNbIbkFnOdW4CwIJ3d1t9e5RnVSOvcWIS6ABTp0lxYeNhpxoDyozdQhSc3+Y9iCfo9XU+N9wr0sxPZzCwCquUFQbdnOb67z+dY5ZU0IK2AFw4zu2XS1xoBoBoRpXuQNK2ZUe53XOVBfeqjj9rv3UBjBsTqqaa69KTfcDqR/asrkuOyb2A1IiBvorldxJ8b1ObP5K4mUaQmLwfs+ZW4BsR45uFqnsHzeZsvTy9YnXINQbakMQB3DeprbhdWaccbqyjx9Y5WsJAdyrlbQWGpIJPlc8DW1s3ZU01xFHIWOjBs0g11Be248Cp42rsmzuR2DitaFWI7362ttSF7IPpU/EgUWAAA3AaD2rU3Ob8kuTO0oCGWRcOD2omIdL37WRSbXHcCp4113Z+2JEAD2fTU7jxI3+xv51GgV6AoC3YTHJJ2Tr4HQ/81s1S10qTwm1nXRusPj799AWGla+GxiP2Tr4HQ+1bFAKUpQClKUApSlAKoHO25gGBxo7OFxkZk4Ry9Rz+A9av9R+39kpi8PLh5OxKhU8L7mHEGx9KA3kYEAg3BFwfEHca9Vzrm35RtCx2VjjkxeH6sRbQYiFfm3Q7icttN5A8Q1ui0BqbUwCYiJ4pBdXFjw8GHEGxriHKDYeZZcLN20Ng3gRqki8Df4kV3qqPzm4CMRriiyI0fVbMwXOh7hc6sN49a2i6ZrKNo/NSwskphkHWUlTr+X0gR591e8XhWjAK5xm1CqQbnfc2t3Hdarby22QJoxiYrF0UEka503hh4kb/AC8qp2HmzCxYX+luAPhe5A04X9aSjTEJWhK2bMZFs5As7EeHeALbgLWAr5E/UYB84NhkVQD3m63XQeJFt430wUJL5RG1mHVGjFrHS2awPnY+VWDC8isa/wCsEZSMC56QKoAG4FWAzd/0K1NivLlUMpUI3VIzHMLa3utjdvDd5V5Eua6daTvuoCnyvYkKPhV6wXN+hIaSTW9yqgG5PiWFvZRWDbmFbBvkWFAp1SRh0l7cG6qtwArfgfiRc6N0ir4DZU8l+jiAF/DPl7jqbhT52rdGwUHz+IF95UNna/klx7sK94nGSSdt2bwBOg8lGgrXtWeFGHNs6NyD5GYGdTLrJlsLdkq2/W3XH3quv6Mw6FoIoY4yUvmVQGzfRu28+prj+w8ZNhHEsbdGe8NuYfVZd5HpV/2HyjXFMXU2lBuyfmt961mEVKQnJwibsRO47wbH0rPGvWX1/wBJrZ2rEA6yDdIuvn314wy3fyB+JFSydwK8Y1lVEgBXoCvoFegKql4+AV7Ar3FCWNlBJ4VtPgxGLzSLGPDex8gN9AagFZ4MOzdlSfw969wThv8Ap4Gl/iSdVPMX3+W+t0bLmk+enIX9nEMoH83f5Ef3oDTl6OL52UKb6KvWe/cNNxqY2Vi2kB/VyKotlMmjN4m3hu17694LZcUPzcYB8d7feOtblAKUpQClKUApSlAKUpQFe5W8jsNtFAJ1IdPmpkOWWM77q3nrY3FV7/09trDjLhdoQzKNAMUrXAH7yqzMfNrcK6FSgOejZ/KJ9GxWzoh9aNJHYeQdLVX9u80uOxcqyz7TWRgB12isVIIPURTlUaDUWJ1vXYqUBxjH8nmwEggZzJGVzRSMLFtP1iNbS4NzbwIqu4bkjhUdmAY5jfLmso4DLY24XruHKrYoxUBQaSKc0TeDDcL+B3etcqse8WIJDA7ww3ipYO+jIMsWvqRv8mcPHHLaNFW4O4AE+Z76smOW8bj90/hVZ2U1pV8/xq1OtwRwNYybmcP2sreDUZQa+bTwCTxmOQXU7j3qe5hxrXhJAtfcTW3iYWESuSdW3cKs8SS6lHltydHLNsbNOGfI6lu9W3Kw8dNb+IvpXnZ2BxE7BYY3N/qLYerf3NdJnw6y2DqrAG4zC9j41O7NeOAbwW8BuFRShWxZhLzOfpyBmUAzukYbQKDmf8LfGp7YnJeCJlKAtINzsd3oNBVixe0uk0Cjh3nWs2C2BM4zZci/Wc5dPLfSCUV1GSTm6iZZjH0QRzdhrp3Vq7KhJZrAncPE1vx4bCxkAu07ncsY0Pr3+h9KlcPFiWFo448Mh77Av57t/mAajlJV0JYQldswLs5gM0jLGvi5Ar5HPDe0SSTvwBCDiT3Dja1SeH5PR3zSs0reLk28gPDgSalY4wosoAA3ACw9hUZMQseDxMg6zrAn1Yx1rcT3HiD6VtYTYUKG+XO31n6x89dL8bVJ0oBSlKAUpSgFKUoBSlKAUpSgFKUoBSlKAUpSgFc95fbH6OQYhR1JCBLwfcr+v4jjXQqwY7CLNG0bi6uLH+/mN9Aciw7hWHAirYH0uTVYxeGbDyPG4BZDobdpd6uPT8/Cs2FweJxHYVyPHcvuamf1q2V0uW2l1PLYdFYlmuL3sK94/H9IAoFgKkV5Nxxf9TiFU/s4+s/4X+FSOAZf+zwhY/tZdfUa5fTMDwo5xX5ChN/ghdn7Dnl1VCB9ZuqPjvqS/ReGh+fnzsN6R624Fu71tUtNsyVsvyvEEKzBQkfZzNoq7rWO7UHzrawHySIKY01IchipLWjNnNzqBcd3CtXlkzeOGK3NPBdKdMLhVhX9pJ2vjr6jMK3F5Ol9cTM8p+r2V9hu8xlrffa8Qv1ibGIaA6mb5sDxJr0NqR6dbfn7jpkBLX8LWqMl2M2FwaRiyIq332Gp8zvPrWetQ7RQRLKScjBSpsSSG7Og11rzDtSNmCgm5JUXVhqozFbkWuBrQG7So/8ATEZBykk2bLdWUNkBJykjUaHUaV4wu2o2jDMcp6MSEEMNNActwMwuQARvuLUBJ0rQ/TEViSWFioKlHDDPcJ1bX1IOlr19O1orXu3ayZQrF81gxGUC+gIJ8KA3qVoHa8XV1Y5s1rKxPVNmvYaW11NfcNtAPJlXKVMedTdsx1sdMtgNfG/CgN6lan6SjvlvrnKWsdGADEH0IN+NY12xEQpBYhs1rKx0UkFjYdUXBsTvoDfpUYNsoJHViAoVGDg3BDA3ZiBZV7NiTrc+FbOMxRRox1bO2UkkgjQnQBSD6kUBtUqOj2sryIiC4bOMxBHYvuuNRcHWpGgFKUoBSlKAUpSgFKUoBSlKAr/KrZTPlnhiSWeK9o3OVZAR2STpcHUX031p4TZ+OxCL8ocYcWGaOM7vFbofjmtwpSgJTAcm4Itcmdt93sdfHL2b8bXqXApSgNfaGE6WMpmK33MvaXiONYYNlIjlhe3RiNU7lX6VvOy/dpSgMOH2Iq9H12Yo5difpsb2zW7gToO6wFfMRsNX6W7NeWw0+iuuZV88z3PHhX2lAZcVs0vcGQhbxlVsLL0ZubeentXiLZADq+cnLJI9rDUyLkt6ClKAwR7Bsb9Ib/rDfKL3dctyd7Wud/AaAVk/QosAJGGWAQgjQ2BU5rj7I086+0oDFFyfC/T74TYKoH6kkgADQXJNZJtiBg4znrzGU9UEdlVC2OhtlB1v5UpQH3D7GCZeuTlEvcN8pJv6Xr5HsYqOrKykRCMMALjrAlvM2tSlAZMRsgM7vmYMyZVt9A6EuOJKp90VhxewEdUUEAJGIxdFchQABbOCAeNfaUAxGww+cZyqOI1ZFCjqRjs5t+vw1t41nk2cWYM0hOWUuBYaArlCDhvN+NfaUBjwuyMjq2ckIXyrYAAP3X795N++9SdKU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Digitalization Broadcasting Era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270" y="1465290"/>
            <a:ext cx="8486930" cy="470916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menarik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dibicarakan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kegiatannya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salah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hal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menyatu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aktivitas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sehari-hari</a:t>
            </a:r>
            <a:endParaRPr lang="en-US" sz="3200" dirty="0" smtClean="0"/>
          </a:p>
          <a:p>
            <a:r>
              <a:rPr lang="en-US" sz="3200" dirty="0" err="1" smtClean="0"/>
              <a:t>Seiring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kemajuan</a:t>
            </a:r>
            <a:r>
              <a:rPr lang="en-US" sz="3200" dirty="0" smtClean="0"/>
              <a:t> </a:t>
            </a:r>
            <a:r>
              <a:rPr lang="en-US" sz="3200" dirty="0" err="1" smtClean="0"/>
              <a:t>teknologi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analog </a:t>
            </a:r>
            <a:r>
              <a:rPr lang="en-US" sz="3200" dirty="0" err="1" smtClean="0"/>
              <a:t>ke</a:t>
            </a:r>
            <a:r>
              <a:rPr lang="en-US" sz="3200" dirty="0" smtClean="0"/>
              <a:t> era digital </a:t>
            </a:r>
            <a:r>
              <a:rPr lang="en-US" sz="3200" dirty="0" err="1" smtClean="0"/>
              <a:t>maka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penyiaran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semakin</a:t>
            </a:r>
            <a:r>
              <a:rPr lang="en-US" sz="3200" dirty="0" smtClean="0"/>
              <a:t> </a:t>
            </a:r>
            <a:r>
              <a:rPr lang="en-US" sz="3200" dirty="0" err="1" smtClean="0"/>
              <a:t>memanjakan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memenuhi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hidupnya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Media Massa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media </a:t>
            </a:r>
            <a:r>
              <a:rPr lang="en-US" sz="3200" dirty="0" err="1" smtClean="0"/>
              <a:t>massa</a:t>
            </a:r>
            <a:r>
              <a:rPr lang="en-US" sz="3200" dirty="0" smtClean="0"/>
              <a:t> (</a:t>
            </a:r>
            <a:r>
              <a:rPr lang="en-US" sz="3200" dirty="0" err="1" smtClean="0"/>
              <a:t>konvensional</a:t>
            </a:r>
            <a:r>
              <a:rPr lang="en-US" sz="3200" dirty="0" smtClean="0"/>
              <a:t>)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hiburan</a:t>
            </a:r>
            <a:r>
              <a:rPr lang="en-US" sz="3200" dirty="0" smtClean="0"/>
              <a:t>,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informatif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Dennis </a:t>
            </a:r>
            <a:r>
              <a:rPr lang="en-US" sz="3200" dirty="0" err="1" smtClean="0"/>
              <a:t>McQuail</a:t>
            </a:r>
            <a:r>
              <a:rPr lang="en-US" sz="3200" dirty="0" smtClean="0"/>
              <a:t> (2002) </a:t>
            </a:r>
            <a:r>
              <a:rPr lang="en-US" sz="3200" dirty="0" err="1" smtClean="0"/>
              <a:t>mengatakan</a:t>
            </a:r>
            <a:r>
              <a:rPr lang="en-US" sz="3200" dirty="0" smtClean="0"/>
              <a:t> ”</a:t>
            </a:r>
            <a:r>
              <a:rPr lang="en-US" sz="3200" dirty="0" err="1" smtClean="0"/>
              <a:t>bahwa</a:t>
            </a:r>
            <a:r>
              <a:rPr lang="en-US" sz="3200" dirty="0" smtClean="0"/>
              <a:t> media </a:t>
            </a:r>
            <a:r>
              <a:rPr lang="en-US" sz="3200" dirty="0" err="1" smtClean="0"/>
              <a:t>massa</a:t>
            </a:r>
            <a:r>
              <a:rPr lang="en-US" sz="3200" dirty="0" smtClean="0"/>
              <a:t> </a:t>
            </a:r>
            <a:r>
              <a:rPr lang="en-US" sz="3200" dirty="0" err="1" smtClean="0"/>
              <a:t>sebagian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sifat-sifat</a:t>
            </a:r>
            <a:r>
              <a:rPr lang="en-US" sz="3200" dirty="0" smtClean="0"/>
              <a:t> </a:t>
            </a:r>
            <a:r>
              <a:rPr lang="en-US" sz="3200" dirty="0" err="1" smtClean="0"/>
              <a:t>negatif</a:t>
            </a:r>
            <a:r>
              <a:rPr lang="en-US" sz="3200" dirty="0" smtClean="0"/>
              <a:t> image”.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799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Burhan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Bungin</a:t>
            </a:r>
            <a:r>
              <a:rPr lang="en-US" dirty="0" smtClean="0">
                <a:solidFill>
                  <a:schemeClr val="tx1"/>
                </a:solidFill>
              </a:rPr>
              <a:t> (2005);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3836"/>
            <a:ext cx="8686799" cy="42757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</a:t>
            </a:r>
            <a:r>
              <a:rPr lang="en-US" sz="3200" dirty="0" err="1" smtClean="0"/>
              <a:t>Pers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media </a:t>
            </a:r>
            <a:r>
              <a:rPr lang="en-US" sz="3200" dirty="0" err="1" smtClean="0"/>
              <a:t>massa</a:t>
            </a:r>
            <a:r>
              <a:rPr lang="en-US" sz="3200" dirty="0" smtClean="0"/>
              <a:t> postmodern </a:t>
            </a:r>
            <a:r>
              <a:rPr lang="en-US" sz="3200" dirty="0" err="1" smtClean="0"/>
              <a:t>selain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fungsi-fungsi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,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peran-peran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, </a:t>
            </a:r>
            <a:r>
              <a:rPr lang="en-US" sz="3200" dirty="0" err="1" smtClean="0"/>
              <a:t>pers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media </a:t>
            </a:r>
            <a:r>
              <a:rPr lang="en-US" sz="3200" dirty="0" err="1" smtClean="0"/>
              <a:t>massa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konstruktif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destruktif</a:t>
            </a:r>
            <a:r>
              <a:rPr lang="en-US" sz="3200" dirty="0" smtClean="0"/>
              <a:t> yang </a:t>
            </a:r>
            <a:r>
              <a:rPr lang="en-US" sz="3200" dirty="0" err="1" smtClean="0"/>
              <a:t>sangat</a:t>
            </a:r>
            <a:r>
              <a:rPr lang="en-US" sz="3200" dirty="0" smtClean="0"/>
              <a:t> </a:t>
            </a:r>
            <a:r>
              <a:rPr lang="en-US" sz="3200" dirty="0" err="1" smtClean="0"/>
              <a:t>dahsyat</a:t>
            </a:r>
            <a:r>
              <a:rPr lang="en-US" sz="3200" dirty="0" smtClean="0"/>
              <a:t>, </a:t>
            </a:r>
            <a:r>
              <a:rPr lang="en-US" sz="3200" dirty="0" err="1" smtClean="0"/>
              <a:t>selain</a:t>
            </a:r>
            <a:r>
              <a:rPr lang="en-US" sz="3200" dirty="0" smtClean="0"/>
              <a:t> </a:t>
            </a:r>
            <a:r>
              <a:rPr lang="en-US" sz="3200" dirty="0" err="1" smtClean="0"/>
              <a:t>ia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mesin</a:t>
            </a:r>
            <a:r>
              <a:rPr lang="en-US" sz="3200" dirty="0" smtClean="0"/>
              <a:t> </a:t>
            </a:r>
            <a:r>
              <a:rPr lang="en-US" sz="3200" dirty="0" err="1" smtClean="0"/>
              <a:t>uang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kapitalis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terus</a:t>
            </a:r>
            <a:r>
              <a:rPr lang="en-US" sz="3200" dirty="0" smtClean="0"/>
              <a:t> </a:t>
            </a:r>
            <a:r>
              <a:rPr lang="en-US" sz="3200" dirty="0" err="1" smtClean="0"/>
              <a:t>mengeksploitasi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”.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79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Definisi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Sejarah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Penyiaran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686799" cy="4275740"/>
          </a:xfrm>
        </p:spPr>
        <p:txBody>
          <a:bodyPr/>
          <a:lstStyle/>
          <a:p>
            <a:r>
              <a:rPr lang="en-US" dirty="0" err="1" smtClean="0"/>
              <a:t>Penyiaran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berkat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yang </a:t>
            </a:r>
            <a:r>
              <a:rPr lang="en-US" dirty="0" err="1" smtClean="0"/>
              <a:t>diaplikasikan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dibuatlah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terjalin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yang </a:t>
            </a:r>
            <a:r>
              <a:rPr lang="en-US" dirty="0" err="1" smtClean="0"/>
              <a:t>terhubung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pancaran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</a:t>
            </a:r>
            <a:r>
              <a:rPr lang="en-US" dirty="0" err="1" smtClean="0"/>
              <a:t>pemancar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. Serta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program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radio,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pemancar</a:t>
            </a:r>
            <a:r>
              <a:rPr lang="en-US" dirty="0" smtClean="0"/>
              <a:t> yang </a:t>
            </a:r>
            <a:r>
              <a:rPr lang="en-US" dirty="0" err="1" smtClean="0"/>
              <a:t>menyebarkan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antena</a:t>
            </a:r>
            <a:r>
              <a:rPr lang="en-US" dirty="0" smtClean="0"/>
              <a:t> receiver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radionya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Penyiaran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i="1" dirty="0" err="1" smtClean="0"/>
              <a:t>titik</a:t>
            </a:r>
            <a:r>
              <a:rPr lang="en-US" i="1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audien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produser</a:t>
            </a:r>
            <a:r>
              <a:rPr lang="en-US" dirty="0" smtClean="0"/>
              <a:t> (</a:t>
            </a:r>
            <a:r>
              <a:rPr lang="en-US" dirty="0" err="1" smtClean="0"/>
              <a:t>profesi</a:t>
            </a:r>
            <a:r>
              <a:rPr lang="en-US" dirty="0" smtClean="0"/>
              <a:t>)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pemancaran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elektromagnetik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radio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932</TotalTime>
  <Words>1108</Words>
  <Application>Microsoft Office PowerPoint</Application>
  <PresentationFormat>On-screen Show (4:3)</PresentationFormat>
  <Paragraphs>92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Apex</vt:lpstr>
      <vt:lpstr> Pengertian Media Penyiaran &amp; Sejarah  </vt:lpstr>
      <vt:lpstr>Deskripsi Mata Kuliah</vt:lpstr>
      <vt:lpstr>Tujuan Instruksional</vt:lpstr>
      <vt:lpstr>Digitalization Broadcasting Era</vt:lpstr>
      <vt:lpstr>Media Massa</vt:lpstr>
      <vt:lpstr>Burhan Bungin (2005);</vt:lpstr>
      <vt:lpstr>Definisi Penyiaran dan Sejarah Penyiaran</vt:lpstr>
      <vt:lpstr>Slide 8</vt:lpstr>
      <vt:lpstr>Slide 9</vt:lpstr>
      <vt:lpstr>Penyiaran menurut JB. Wahyudi (1996)</vt:lpstr>
      <vt:lpstr>Undang-undang No. 32 tahun 2002 tentang Penyiaran</vt:lpstr>
      <vt:lpstr>Definisi Penyiaran yang di sebut broadcasting </vt:lpstr>
      <vt:lpstr>Slide 13</vt:lpstr>
      <vt:lpstr>Output Lembaga Penyiaran</vt:lpstr>
      <vt:lpstr>Sejarah dimulainya penemuan teknologi penyiaran</vt:lpstr>
      <vt:lpstr>Slide 16</vt:lpstr>
      <vt:lpstr>Sejarah perkembangan radio dan televisi di Indonesia)</vt:lpstr>
      <vt:lpstr>Slide 18</vt:lpstr>
      <vt:lpstr>Era tahun 2000</vt:lpstr>
      <vt:lpstr> Nasional  Berikut adalah stasiun televisi siaran gratis di Indonesia yang salurannya dapat ditangkap melalui antena UHF/VHF (terestrial). Sejak berlakunya Undang-Undang Nomor 32 Tahun 2002 tentang Penyiaran, izin penyelenggaran siaran televisi melalui antena UHF/VHF (terestrial) yang dikeluarkan hanyalah untuk stasiun televisi lokal. Stasiun televisi yang ingin melakukan siaran nasional harus melakukan siaran berjaringan antar beberapa stasiun televisi lokal.   </vt:lpstr>
      <vt:lpstr>Slide 21</vt:lpstr>
      <vt:lpstr>  Berjaringan  Sejak berlakunya Undang-Undang Nomor 32 Tahun 2002 tentang Penyiaran, telah terdapat beberapa stasiun televisi yang melakukan siaran berjaringan dengan stasiun-stasiun televisi lokal di berbagai daerah.  </vt:lpstr>
      <vt:lpstr>Stasiun TV yang sudah ditutup </vt:lpstr>
      <vt:lpstr>Slide 24</vt:lpstr>
      <vt:lpstr>TERIMAKASIH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wahid</cp:lastModifiedBy>
  <cp:revision>30</cp:revision>
  <dcterms:created xsi:type="dcterms:W3CDTF">2013-08-21T19:17:07Z</dcterms:created>
  <dcterms:modified xsi:type="dcterms:W3CDTF">2024-03-24T23:48:23Z</dcterms:modified>
</cp:coreProperties>
</file>