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diagrams/layout17.xml" ContentType="application/vnd.openxmlformats-officedocument.drawingml.diagramLayout+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diagrams/quickStyle19.xml" ContentType="application/vnd.openxmlformats-officedocument.drawingml.diagramStyle+xml"/>
  <Override PartName="/ppt/slides/slide41.xml" ContentType="application/vnd.openxmlformats-officedocument.presentationml.slide+xml"/>
  <Override PartName="/ppt/slides/slide223.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diagrams/layout19.xml" ContentType="application/vnd.openxmlformats-officedocument.drawingml.diagramLayout+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diagrams/layout16.xml" ContentType="application/vnd.openxmlformats-officedocument.drawingml.diagramLayout+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slides/slide118.xml" ContentType="application/vnd.openxmlformats-officedocument.presentationml.slide+xml"/>
  <Override PartName="/ppt/slides/slide165.xml" ContentType="application/vnd.openxmlformats-officedocument.presentationml.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tags/tag1.xml" ContentType="application/vnd.openxmlformats-officedocument.presentationml.tags+xml"/>
  <Override PartName="/ppt/diagrams/quickStyle18.xml" ContentType="application/vnd.openxmlformats-officedocument.drawingml.diagramStyl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diagrams/layout18.xml" ContentType="application/vnd.openxmlformats-officedocument.drawingml.diagramLayout+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slides/slide167.xml" ContentType="application/vnd.openxmlformats-officedocument.presentationml.slide+xml"/>
  <Override PartName="/ppt/diagrams/layout15.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74" r:id="rId111"/>
    <p:sldId id="375" r:id="rId112"/>
    <p:sldId id="376" r:id="rId113"/>
    <p:sldId id="377" r:id="rId114"/>
    <p:sldId id="455" r:id="rId115"/>
    <p:sldId id="456" r:id="rId116"/>
    <p:sldId id="457" r:id="rId117"/>
    <p:sldId id="458" r:id="rId118"/>
    <p:sldId id="459" r:id="rId119"/>
    <p:sldId id="460" r:id="rId120"/>
    <p:sldId id="461" r:id="rId121"/>
    <p:sldId id="462"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54" r:id="rId145"/>
    <p:sldId id="443" r:id="rId146"/>
    <p:sldId id="444" r:id="rId147"/>
    <p:sldId id="445" r:id="rId148"/>
    <p:sldId id="446" r:id="rId149"/>
    <p:sldId id="447" r:id="rId150"/>
    <p:sldId id="448" r:id="rId151"/>
    <p:sldId id="449" r:id="rId152"/>
    <p:sldId id="450" r:id="rId153"/>
    <p:sldId id="451" r:id="rId154"/>
    <p:sldId id="452" r:id="rId155"/>
    <p:sldId id="453" r:id="rId156"/>
    <p:sldId id="420" r:id="rId157"/>
    <p:sldId id="421"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436" r:id="rId173"/>
    <p:sldId id="437" r:id="rId174"/>
    <p:sldId id="438" r:id="rId175"/>
    <p:sldId id="439" r:id="rId176"/>
    <p:sldId id="440" r:id="rId177"/>
    <p:sldId id="441" r:id="rId178"/>
    <p:sldId id="463" r:id="rId179"/>
    <p:sldId id="464" r:id="rId180"/>
    <p:sldId id="465" r:id="rId181"/>
    <p:sldId id="466" r:id="rId182"/>
    <p:sldId id="467" r:id="rId183"/>
    <p:sldId id="468" r:id="rId184"/>
    <p:sldId id="469" r:id="rId185"/>
    <p:sldId id="470" r:id="rId186"/>
    <p:sldId id="471" r:id="rId187"/>
    <p:sldId id="472" r:id="rId188"/>
    <p:sldId id="473" r:id="rId189"/>
    <p:sldId id="474" r:id="rId190"/>
    <p:sldId id="475" r:id="rId191"/>
    <p:sldId id="476" r:id="rId192"/>
    <p:sldId id="477" r:id="rId193"/>
    <p:sldId id="478" r:id="rId194"/>
    <p:sldId id="479" r:id="rId195"/>
    <p:sldId id="480" r:id="rId196"/>
    <p:sldId id="481" r:id="rId197"/>
    <p:sldId id="482" r:id="rId198"/>
    <p:sldId id="483" r:id="rId199"/>
    <p:sldId id="484" r:id="rId200"/>
    <p:sldId id="485" r:id="rId201"/>
    <p:sldId id="486" r:id="rId202"/>
    <p:sldId id="487" r:id="rId203"/>
    <p:sldId id="488" r:id="rId204"/>
    <p:sldId id="489" r:id="rId205"/>
    <p:sldId id="490" r:id="rId206"/>
    <p:sldId id="491" r:id="rId207"/>
    <p:sldId id="492" r:id="rId208"/>
    <p:sldId id="493" r:id="rId209"/>
    <p:sldId id="494" r:id="rId210"/>
    <p:sldId id="495" r:id="rId211"/>
    <p:sldId id="496" r:id="rId212"/>
    <p:sldId id="497" r:id="rId213"/>
    <p:sldId id="498" r:id="rId214"/>
    <p:sldId id="499" r:id="rId215"/>
    <p:sldId id="500" r:id="rId216"/>
    <p:sldId id="501" r:id="rId217"/>
    <p:sldId id="502" r:id="rId218"/>
    <p:sldId id="503" r:id="rId219"/>
    <p:sldId id="504" r:id="rId220"/>
    <p:sldId id="505" r:id="rId221"/>
    <p:sldId id="506" r:id="rId222"/>
    <p:sldId id="507" r:id="rId223"/>
    <p:sldId id="508" r:id="rId224"/>
    <p:sldId id="509" r:id="rId225"/>
    <p:sldId id="510" r:id="rId226"/>
    <p:sldId id="511" r:id="rId227"/>
    <p:sldId id="512" r:id="rId228"/>
    <p:sldId id="513" r:id="rId229"/>
    <p:sldId id="514" r:id="rId230"/>
    <p:sldId id="515" r:id="rId231"/>
    <p:sldId id="516" r:id="rId232"/>
    <p:sldId id="517" r:id="rId233"/>
    <p:sldId id="518" r:id="rId234"/>
    <p:sldId id="519" r:id="rId235"/>
    <p:sldId id="520" r:id="rId236"/>
    <p:sldId id="521" r:id="rId237"/>
    <p:sldId id="522" r:id="rId238"/>
    <p:sldId id="523" r:id="rId239"/>
    <p:sldId id="524" r:id="rId240"/>
    <p:sldId id="525" r:id="rId241"/>
    <p:sldId id="526" r:id="rId242"/>
    <p:sldId id="527" r:id="rId243"/>
    <p:sldId id="528" r:id="rId244"/>
    <p:sldId id="529" r:id="rId245"/>
    <p:sldId id="530" r:id="rId246"/>
    <p:sldId id="531" r:id="rId247"/>
    <p:sldId id="532" r:id="rId248"/>
    <p:sldId id="533" r:id="rId24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_rels/data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40.xml"/><Relationship Id="rId1" Type="http://schemas.openxmlformats.org/officeDocument/2006/relationships/slide" Target="../slides/slide39.xml"/></Relationships>
</file>

<file path=ppt/diagrams/_rels/data13.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40.xml"/><Relationship Id="rId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AAD4B-8D4C-414C-ABF9-485638618DA9}"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n-US"/>
        </a:p>
      </dgm:t>
    </dgm:pt>
    <dgm:pt modelId="{329D48FA-F507-48C2-8EE5-E1EA21D33718}">
      <dgm:prSet phldrT="[Text]"/>
      <dgm:spPr/>
      <dgm:t>
        <a:bodyPr/>
        <a:lstStyle/>
        <a:p>
          <a:r>
            <a:rPr lang="en-US" dirty="0" err="1" smtClean="0"/>
            <a:t>Masalah</a:t>
          </a:r>
          <a:r>
            <a:rPr lang="en-US" dirty="0" smtClean="0"/>
            <a:t> </a:t>
          </a:r>
          <a:r>
            <a:rPr lang="en-US" dirty="0" err="1" smtClean="0"/>
            <a:t>lingkungan</a:t>
          </a:r>
          <a:endParaRPr lang="en-US" dirty="0"/>
        </a:p>
      </dgm:t>
    </dgm:pt>
    <dgm:pt modelId="{58F15417-5A6B-488A-A9C1-7D845DF396B3}" type="parTrans" cxnId="{0E78CC47-4EB6-4BEB-B00F-CA8A95C11DAC}">
      <dgm:prSet/>
      <dgm:spPr/>
      <dgm:t>
        <a:bodyPr/>
        <a:lstStyle/>
        <a:p>
          <a:endParaRPr lang="en-US"/>
        </a:p>
      </dgm:t>
    </dgm:pt>
    <dgm:pt modelId="{FCBA70BF-6B26-441F-A372-665EC5017570}" type="sibTrans" cxnId="{0E78CC47-4EB6-4BEB-B00F-CA8A95C11DAC}">
      <dgm:prSet/>
      <dgm:spPr/>
      <dgm:t>
        <a:bodyPr/>
        <a:lstStyle/>
        <a:p>
          <a:endParaRPr lang="en-US"/>
        </a:p>
      </dgm:t>
    </dgm:pt>
    <dgm:pt modelId="{D433D179-8C3C-4BD7-BB1C-E393238BD860}">
      <dgm:prSet phldrT="[Text]"/>
      <dgm:spPr/>
      <dgm:t>
        <a:bodyPr/>
        <a:lstStyle/>
        <a:p>
          <a:r>
            <a:rPr lang="en-US" u="none" dirty="0" err="1" smtClean="0">
              <a:solidFill>
                <a:srgbClr val="FF0000"/>
              </a:solidFill>
              <a:hlinkClick xmlns:r="http://schemas.openxmlformats.org/officeDocument/2006/relationships" r:id="rId1" action="ppaction://hlinksldjump"/>
            </a:rPr>
            <a:t>Erosi</a:t>
          </a:r>
          <a:r>
            <a:rPr lang="en-US" u="none" dirty="0" smtClean="0">
              <a:solidFill>
                <a:srgbClr val="FF0000"/>
              </a:solidFill>
              <a:hlinkClick xmlns:r="http://schemas.openxmlformats.org/officeDocument/2006/relationships" r:id="rId1" action="ppaction://hlinksldjump"/>
            </a:rPr>
            <a:t> </a:t>
          </a:r>
          <a:r>
            <a:rPr lang="en-US" u="none" dirty="0" err="1" smtClean="0">
              <a:solidFill>
                <a:srgbClr val="FF0000"/>
              </a:solidFill>
              <a:hlinkClick xmlns:r="http://schemas.openxmlformats.org/officeDocument/2006/relationships" r:id="rId1" action="ppaction://hlinksldjump"/>
            </a:rPr>
            <a:t>dan</a:t>
          </a:r>
          <a:r>
            <a:rPr lang="en-US" u="none" dirty="0" smtClean="0">
              <a:solidFill>
                <a:srgbClr val="FF0000"/>
              </a:solidFill>
              <a:hlinkClick xmlns:r="http://schemas.openxmlformats.org/officeDocument/2006/relationships" r:id="rId1" action="ppaction://hlinksldjump"/>
            </a:rPr>
            <a:t> </a:t>
          </a:r>
          <a:r>
            <a:rPr lang="en-US" u="none" dirty="0" err="1" smtClean="0">
              <a:solidFill>
                <a:srgbClr val="FF0000"/>
              </a:solidFill>
              <a:hlinkClick xmlns:r="http://schemas.openxmlformats.org/officeDocument/2006/relationships" r:id="rId1" action="ppaction://hlinksldjump"/>
            </a:rPr>
            <a:t>Banjir</a:t>
          </a:r>
          <a:endParaRPr lang="en-US" u="none" dirty="0">
            <a:solidFill>
              <a:srgbClr val="FF0000"/>
            </a:solidFill>
          </a:endParaRPr>
        </a:p>
      </dgm:t>
    </dgm:pt>
    <dgm:pt modelId="{140DAF25-E9EE-4C14-9FC0-B8540FA692B7}" type="parTrans" cxnId="{9F502466-632A-465C-8AF6-838C3C5E8FC4}">
      <dgm:prSet/>
      <dgm:spPr/>
      <dgm:t>
        <a:bodyPr/>
        <a:lstStyle/>
        <a:p>
          <a:endParaRPr lang="en-US"/>
        </a:p>
      </dgm:t>
    </dgm:pt>
    <dgm:pt modelId="{BD29C243-BF7D-4AE3-962B-9AC0F51330F2}" type="sibTrans" cxnId="{9F502466-632A-465C-8AF6-838C3C5E8FC4}">
      <dgm:prSet/>
      <dgm:spPr/>
      <dgm:t>
        <a:bodyPr/>
        <a:lstStyle/>
        <a:p>
          <a:endParaRPr lang="en-US"/>
        </a:p>
      </dgm:t>
    </dgm:pt>
    <dgm:pt modelId="{EDA1D393-1D8F-4DAE-A059-78B0ED6C5922}">
      <dgm:prSet phldrT="[Text]"/>
      <dgm:spPr/>
      <dgm:t>
        <a:bodyPr/>
        <a:lstStyle/>
        <a:p>
          <a:r>
            <a:rPr lang="en-US" dirty="0" err="1" smtClean="0">
              <a:hlinkClick xmlns:r="http://schemas.openxmlformats.org/officeDocument/2006/relationships" r:id="rId2" action="ppaction://hlinksldjump"/>
            </a:rPr>
            <a:t>Pencemaran</a:t>
          </a:r>
          <a:endParaRPr lang="en-US" dirty="0"/>
        </a:p>
      </dgm:t>
    </dgm:pt>
    <dgm:pt modelId="{39EA3E9B-C8B8-4E8E-A427-FC21C8D070F6}" type="parTrans" cxnId="{E8B94F00-6C1C-4B45-919B-7359C18B1030}">
      <dgm:prSet/>
      <dgm:spPr/>
      <dgm:t>
        <a:bodyPr/>
        <a:lstStyle/>
        <a:p>
          <a:endParaRPr lang="en-US"/>
        </a:p>
      </dgm:t>
    </dgm:pt>
    <dgm:pt modelId="{95583505-836F-4835-9B7A-009CAA9AE0BC}" type="sibTrans" cxnId="{E8B94F00-6C1C-4B45-919B-7359C18B1030}">
      <dgm:prSet/>
      <dgm:spPr/>
      <dgm:t>
        <a:bodyPr/>
        <a:lstStyle/>
        <a:p>
          <a:endParaRPr lang="en-US"/>
        </a:p>
      </dgm:t>
    </dgm:pt>
    <dgm:pt modelId="{28DA2536-35C0-46B0-978E-FC3A4E2B0DE6}">
      <dgm:prSet phldrT="[Text]"/>
      <dgm:spPr/>
      <dgm:t>
        <a:bodyPr/>
        <a:lstStyle/>
        <a:p>
          <a:r>
            <a:rPr lang="en-US" dirty="0" err="1" smtClean="0">
              <a:hlinkClick xmlns:r="http://schemas.openxmlformats.org/officeDocument/2006/relationships" r:id="rId3" action="ppaction://hlinksldjump"/>
            </a:rPr>
            <a:t>Penebangan</a:t>
          </a:r>
          <a:r>
            <a:rPr lang="en-US" dirty="0" smtClean="0">
              <a:hlinkClick xmlns:r="http://schemas.openxmlformats.org/officeDocument/2006/relationships" r:id="rId3" action="ppaction://hlinksldjump"/>
            </a:rPr>
            <a:t> Liar</a:t>
          </a:r>
          <a:endParaRPr lang="en-US" dirty="0"/>
        </a:p>
      </dgm:t>
    </dgm:pt>
    <dgm:pt modelId="{6DCC8967-8B17-4E02-AC61-53183F1C7585}" type="parTrans" cxnId="{0928ACC8-F682-4A12-90F5-D39E71DE6B1C}">
      <dgm:prSet/>
      <dgm:spPr/>
      <dgm:t>
        <a:bodyPr/>
        <a:lstStyle/>
        <a:p>
          <a:endParaRPr lang="en-US"/>
        </a:p>
      </dgm:t>
    </dgm:pt>
    <dgm:pt modelId="{56016E6D-888D-4151-97FA-7AE78CF3FDE2}" type="sibTrans" cxnId="{0928ACC8-F682-4A12-90F5-D39E71DE6B1C}">
      <dgm:prSet/>
      <dgm:spPr/>
      <dgm:t>
        <a:bodyPr/>
        <a:lstStyle/>
        <a:p>
          <a:endParaRPr lang="en-US"/>
        </a:p>
      </dgm:t>
    </dgm:pt>
    <dgm:pt modelId="{A41332AB-0D20-49BA-B2CB-FC42A4CEA5C1}" type="pres">
      <dgm:prSet presAssocID="{9F1AAD4B-8D4C-414C-ABF9-485638618DA9}" presName="diagram" presStyleCnt="0">
        <dgm:presLayoutVars>
          <dgm:chPref val="1"/>
          <dgm:dir/>
          <dgm:animOne val="branch"/>
          <dgm:animLvl val="lvl"/>
          <dgm:resizeHandles val="exact"/>
        </dgm:presLayoutVars>
      </dgm:prSet>
      <dgm:spPr/>
      <dgm:t>
        <a:bodyPr/>
        <a:lstStyle/>
        <a:p>
          <a:endParaRPr lang="en-US"/>
        </a:p>
      </dgm:t>
    </dgm:pt>
    <dgm:pt modelId="{835FCA76-0F70-4309-8794-520676833F8F}" type="pres">
      <dgm:prSet presAssocID="{329D48FA-F507-48C2-8EE5-E1EA21D33718}" presName="root1" presStyleCnt="0"/>
      <dgm:spPr/>
    </dgm:pt>
    <dgm:pt modelId="{4F5B533A-ECB5-4342-8E42-107B639CD1DB}" type="pres">
      <dgm:prSet presAssocID="{329D48FA-F507-48C2-8EE5-E1EA21D33718}" presName="LevelOneTextNode" presStyleLbl="node0" presStyleIdx="0" presStyleCnt="1">
        <dgm:presLayoutVars>
          <dgm:chPref val="3"/>
        </dgm:presLayoutVars>
      </dgm:prSet>
      <dgm:spPr/>
      <dgm:t>
        <a:bodyPr/>
        <a:lstStyle/>
        <a:p>
          <a:endParaRPr lang="en-US"/>
        </a:p>
      </dgm:t>
    </dgm:pt>
    <dgm:pt modelId="{006E89DB-4E8B-405A-A258-CE4EB20879AD}" type="pres">
      <dgm:prSet presAssocID="{329D48FA-F507-48C2-8EE5-E1EA21D33718}" presName="level2hierChild" presStyleCnt="0"/>
      <dgm:spPr/>
    </dgm:pt>
    <dgm:pt modelId="{32F8EF4F-0CC7-41F0-8E12-B67E2906AF03}" type="pres">
      <dgm:prSet presAssocID="{140DAF25-E9EE-4C14-9FC0-B8540FA692B7}" presName="conn2-1" presStyleLbl="parChTrans1D2" presStyleIdx="0" presStyleCnt="3"/>
      <dgm:spPr/>
      <dgm:t>
        <a:bodyPr/>
        <a:lstStyle/>
        <a:p>
          <a:endParaRPr lang="en-US"/>
        </a:p>
      </dgm:t>
    </dgm:pt>
    <dgm:pt modelId="{E75D463C-DAF5-40C2-99BB-5B024ADB2AD4}" type="pres">
      <dgm:prSet presAssocID="{140DAF25-E9EE-4C14-9FC0-B8540FA692B7}" presName="connTx" presStyleLbl="parChTrans1D2" presStyleIdx="0" presStyleCnt="3"/>
      <dgm:spPr/>
      <dgm:t>
        <a:bodyPr/>
        <a:lstStyle/>
        <a:p>
          <a:endParaRPr lang="en-US"/>
        </a:p>
      </dgm:t>
    </dgm:pt>
    <dgm:pt modelId="{D1455302-E39D-4C14-B712-1D3C8A777A50}" type="pres">
      <dgm:prSet presAssocID="{D433D179-8C3C-4BD7-BB1C-E393238BD860}" presName="root2" presStyleCnt="0"/>
      <dgm:spPr/>
    </dgm:pt>
    <dgm:pt modelId="{641B4E93-AEC2-4CB6-BCED-D302C143A2EF}" type="pres">
      <dgm:prSet presAssocID="{D433D179-8C3C-4BD7-BB1C-E393238BD860}" presName="LevelTwoTextNode" presStyleLbl="node2" presStyleIdx="0" presStyleCnt="3">
        <dgm:presLayoutVars>
          <dgm:chPref val="3"/>
        </dgm:presLayoutVars>
      </dgm:prSet>
      <dgm:spPr/>
      <dgm:t>
        <a:bodyPr/>
        <a:lstStyle/>
        <a:p>
          <a:endParaRPr lang="en-US"/>
        </a:p>
      </dgm:t>
    </dgm:pt>
    <dgm:pt modelId="{08FF9230-7D33-45E1-A96B-894F2A9C0FDB}" type="pres">
      <dgm:prSet presAssocID="{D433D179-8C3C-4BD7-BB1C-E393238BD860}" presName="level3hierChild" presStyleCnt="0"/>
      <dgm:spPr/>
    </dgm:pt>
    <dgm:pt modelId="{829FE3B8-DB7B-4DF4-90A9-543E0CCA4811}" type="pres">
      <dgm:prSet presAssocID="{39EA3E9B-C8B8-4E8E-A427-FC21C8D070F6}" presName="conn2-1" presStyleLbl="parChTrans1D2" presStyleIdx="1" presStyleCnt="3"/>
      <dgm:spPr/>
      <dgm:t>
        <a:bodyPr/>
        <a:lstStyle/>
        <a:p>
          <a:endParaRPr lang="en-US"/>
        </a:p>
      </dgm:t>
    </dgm:pt>
    <dgm:pt modelId="{06A8E056-2F10-4FED-A18C-2001DBB064A5}" type="pres">
      <dgm:prSet presAssocID="{39EA3E9B-C8B8-4E8E-A427-FC21C8D070F6}" presName="connTx" presStyleLbl="parChTrans1D2" presStyleIdx="1" presStyleCnt="3"/>
      <dgm:spPr/>
      <dgm:t>
        <a:bodyPr/>
        <a:lstStyle/>
        <a:p>
          <a:endParaRPr lang="en-US"/>
        </a:p>
      </dgm:t>
    </dgm:pt>
    <dgm:pt modelId="{16F96A6E-E9FA-47F3-BD6B-162D34C75D35}" type="pres">
      <dgm:prSet presAssocID="{EDA1D393-1D8F-4DAE-A059-78B0ED6C5922}" presName="root2" presStyleCnt="0"/>
      <dgm:spPr/>
    </dgm:pt>
    <dgm:pt modelId="{A990EEAC-1377-40D6-8AD5-1B9B3C52D51C}" type="pres">
      <dgm:prSet presAssocID="{EDA1D393-1D8F-4DAE-A059-78B0ED6C5922}" presName="LevelTwoTextNode" presStyleLbl="node2" presStyleIdx="1" presStyleCnt="3" custLinFactNeighborX="-1230" custLinFactNeighborY="4689">
        <dgm:presLayoutVars>
          <dgm:chPref val="3"/>
        </dgm:presLayoutVars>
      </dgm:prSet>
      <dgm:spPr/>
      <dgm:t>
        <a:bodyPr/>
        <a:lstStyle/>
        <a:p>
          <a:endParaRPr lang="en-US"/>
        </a:p>
      </dgm:t>
    </dgm:pt>
    <dgm:pt modelId="{F5D6B344-287D-4E21-AAA3-9CB56748D711}" type="pres">
      <dgm:prSet presAssocID="{EDA1D393-1D8F-4DAE-A059-78B0ED6C5922}" presName="level3hierChild" presStyleCnt="0"/>
      <dgm:spPr/>
    </dgm:pt>
    <dgm:pt modelId="{FCE8F45E-142D-4713-A2A8-7B9BBA1FBDCF}" type="pres">
      <dgm:prSet presAssocID="{6DCC8967-8B17-4E02-AC61-53183F1C7585}" presName="conn2-1" presStyleLbl="parChTrans1D2" presStyleIdx="2" presStyleCnt="3"/>
      <dgm:spPr/>
      <dgm:t>
        <a:bodyPr/>
        <a:lstStyle/>
        <a:p>
          <a:endParaRPr lang="en-US"/>
        </a:p>
      </dgm:t>
    </dgm:pt>
    <dgm:pt modelId="{3121B990-29DF-4CCC-A1AF-DC759125AE98}" type="pres">
      <dgm:prSet presAssocID="{6DCC8967-8B17-4E02-AC61-53183F1C7585}" presName="connTx" presStyleLbl="parChTrans1D2" presStyleIdx="2" presStyleCnt="3"/>
      <dgm:spPr/>
      <dgm:t>
        <a:bodyPr/>
        <a:lstStyle/>
        <a:p>
          <a:endParaRPr lang="en-US"/>
        </a:p>
      </dgm:t>
    </dgm:pt>
    <dgm:pt modelId="{2F5A7F13-8899-49FD-849B-121860B76921}" type="pres">
      <dgm:prSet presAssocID="{28DA2536-35C0-46B0-978E-FC3A4E2B0DE6}" presName="root2" presStyleCnt="0"/>
      <dgm:spPr/>
    </dgm:pt>
    <dgm:pt modelId="{9B94B9D2-6EF6-467A-9F4E-F434F835B3D2}" type="pres">
      <dgm:prSet presAssocID="{28DA2536-35C0-46B0-978E-FC3A4E2B0DE6}" presName="LevelTwoTextNode" presStyleLbl="node2" presStyleIdx="2" presStyleCnt="3" custLinFactNeighborX="-1230" custLinFactNeighborY="4689">
        <dgm:presLayoutVars>
          <dgm:chPref val="3"/>
        </dgm:presLayoutVars>
      </dgm:prSet>
      <dgm:spPr/>
      <dgm:t>
        <a:bodyPr/>
        <a:lstStyle/>
        <a:p>
          <a:endParaRPr lang="en-US"/>
        </a:p>
      </dgm:t>
    </dgm:pt>
    <dgm:pt modelId="{63160336-4620-452F-B6F7-E66851791A38}" type="pres">
      <dgm:prSet presAssocID="{28DA2536-35C0-46B0-978E-FC3A4E2B0DE6}" presName="level3hierChild" presStyleCnt="0"/>
      <dgm:spPr/>
    </dgm:pt>
  </dgm:ptLst>
  <dgm:cxnLst>
    <dgm:cxn modelId="{E8B94F00-6C1C-4B45-919B-7359C18B1030}" srcId="{329D48FA-F507-48C2-8EE5-E1EA21D33718}" destId="{EDA1D393-1D8F-4DAE-A059-78B0ED6C5922}" srcOrd="1" destOrd="0" parTransId="{39EA3E9B-C8B8-4E8E-A427-FC21C8D070F6}" sibTransId="{95583505-836F-4835-9B7A-009CAA9AE0BC}"/>
    <dgm:cxn modelId="{9F227916-3482-4E0C-949A-F204DA1D22AC}" type="presOf" srcId="{9F1AAD4B-8D4C-414C-ABF9-485638618DA9}" destId="{A41332AB-0D20-49BA-B2CB-FC42A4CEA5C1}" srcOrd="0" destOrd="0" presId="urn:microsoft.com/office/officeart/2005/8/layout/hierarchy2"/>
    <dgm:cxn modelId="{65460598-2440-4C01-B81B-A3D2F84A050C}" type="presOf" srcId="{D433D179-8C3C-4BD7-BB1C-E393238BD860}" destId="{641B4E93-AEC2-4CB6-BCED-D302C143A2EF}" srcOrd="0" destOrd="0" presId="urn:microsoft.com/office/officeart/2005/8/layout/hierarchy2"/>
    <dgm:cxn modelId="{D8AA0F91-5D93-4490-BBFC-B1BE28AC0916}" type="presOf" srcId="{39EA3E9B-C8B8-4E8E-A427-FC21C8D070F6}" destId="{829FE3B8-DB7B-4DF4-90A9-543E0CCA4811}" srcOrd="0" destOrd="0" presId="urn:microsoft.com/office/officeart/2005/8/layout/hierarchy2"/>
    <dgm:cxn modelId="{8DEED9C2-F760-42E5-8B0A-62549DCE7F98}" type="presOf" srcId="{EDA1D393-1D8F-4DAE-A059-78B0ED6C5922}" destId="{A990EEAC-1377-40D6-8AD5-1B9B3C52D51C}" srcOrd="0" destOrd="0" presId="urn:microsoft.com/office/officeart/2005/8/layout/hierarchy2"/>
    <dgm:cxn modelId="{5D49D1F7-9281-432D-9739-373A9B35E15E}" type="presOf" srcId="{6DCC8967-8B17-4E02-AC61-53183F1C7585}" destId="{3121B990-29DF-4CCC-A1AF-DC759125AE98}" srcOrd="1" destOrd="0" presId="urn:microsoft.com/office/officeart/2005/8/layout/hierarchy2"/>
    <dgm:cxn modelId="{9F502466-632A-465C-8AF6-838C3C5E8FC4}" srcId="{329D48FA-F507-48C2-8EE5-E1EA21D33718}" destId="{D433D179-8C3C-4BD7-BB1C-E393238BD860}" srcOrd="0" destOrd="0" parTransId="{140DAF25-E9EE-4C14-9FC0-B8540FA692B7}" sibTransId="{BD29C243-BF7D-4AE3-962B-9AC0F51330F2}"/>
    <dgm:cxn modelId="{0EC5010B-9468-4294-9365-D0531915240D}" type="presOf" srcId="{39EA3E9B-C8B8-4E8E-A427-FC21C8D070F6}" destId="{06A8E056-2F10-4FED-A18C-2001DBB064A5}" srcOrd="1" destOrd="0" presId="urn:microsoft.com/office/officeart/2005/8/layout/hierarchy2"/>
    <dgm:cxn modelId="{055E3FA0-C03E-4D1C-AF87-760ABF01CA02}" type="presOf" srcId="{28DA2536-35C0-46B0-978E-FC3A4E2B0DE6}" destId="{9B94B9D2-6EF6-467A-9F4E-F434F835B3D2}" srcOrd="0" destOrd="0" presId="urn:microsoft.com/office/officeart/2005/8/layout/hierarchy2"/>
    <dgm:cxn modelId="{83036E35-8110-4C6F-8D52-653D8C0BF6CA}" type="presOf" srcId="{140DAF25-E9EE-4C14-9FC0-B8540FA692B7}" destId="{32F8EF4F-0CC7-41F0-8E12-B67E2906AF03}" srcOrd="0" destOrd="0" presId="urn:microsoft.com/office/officeart/2005/8/layout/hierarchy2"/>
    <dgm:cxn modelId="{B3576CAC-3DE9-4381-8AE5-F8C055260BB1}" type="presOf" srcId="{6DCC8967-8B17-4E02-AC61-53183F1C7585}" destId="{FCE8F45E-142D-4713-A2A8-7B9BBA1FBDCF}" srcOrd="0" destOrd="0" presId="urn:microsoft.com/office/officeart/2005/8/layout/hierarchy2"/>
    <dgm:cxn modelId="{0E78CC47-4EB6-4BEB-B00F-CA8A95C11DAC}" srcId="{9F1AAD4B-8D4C-414C-ABF9-485638618DA9}" destId="{329D48FA-F507-48C2-8EE5-E1EA21D33718}" srcOrd="0" destOrd="0" parTransId="{58F15417-5A6B-488A-A9C1-7D845DF396B3}" sibTransId="{FCBA70BF-6B26-441F-A372-665EC5017570}"/>
    <dgm:cxn modelId="{86CBE566-A8C6-4556-9494-0EE5799D6B94}" type="presOf" srcId="{329D48FA-F507-48C2-8EE5-E1EA21D33718}" destId="{4F5B533A-ECB5-4342-8E42-107B639CD1DB}" srcOrd="0" destOrd="0" presId="urn:microsoft.com/office/officeart/2005/8/layout/hierarchy2"/>
    <dgm:cxn modelId="{78420456-198F-49C9-80E2-6F9ED1B411FE}" type="presOf" srcId="{140DAF25-E9EE-4C14-9FC0-B8540FA692B7}" destId="{E75D463C-DAF5-40C2-99BB-5B024ADB2AD4}" srcOrd="1" destOrd="0" presId="urn:microsoft.com/office/officeart/2005/8/layout/hierarchy2"/>
    <dgm:cxn modelId="{0928ACC8-F682-4A12-90F5-D39E71DE6B1C}" srcId="{329D48FA-F507-48C2-8EE5-E1EA21D33718}" destId="{28DA2536-35C0-46B0-978E-FC3A4E2B0DE6}" srcOrd="2" destOrd="0" parTransId="{6DCC8967-8B17-4E02-AC61-53183F1C7585}" sibTransId="{56016E6D-888D-4151-97FA-7AE78CF3FDE2}"/>
    <dgm:cxn modelId="{082865C3-221D-4A80-A8F6-AB16D6B68942}" type="presParOf" srcId="{A41332AB-0D20-49BA-B2CB-FC42A4CEA5C1}" destId="{835FCA76-0F70-4309-8794-520676833F8F}" srcOrd="0" destOrd="0" presId="urn:microsoft.com/office/officeart/2005/8/layout/hierarchy2"/>
    <dgm:cxn modelId="{AA204FBA-0763-46AA-B14F-60126F29DA6E}" type="presParOf" srcId="{835FCA76-0F70-4309-8794-520676833F8F}" destId="{4F5B533A-ECB5-4342-8E42-107B639CD1DB}" srcOrd="0" destOrd="0" presId="urn:microsoft.com/office/officeart/2005/8/layout/hierarchy2"/>
    <dgm:cxn modelId="{72E45A88-D6D1-41BF-83F0-EAC48E93C09A}" type="presParOf" srcId="{835FCA76-0F70-4309-8794-520676833F8F}" destId="{006E89DB-4E8B-405A-A258-CE4EB20879AD}" srcOrd="1" destOrd="0" presId="urn:microsoft.com/office/officeart/2005/8/layout/hierarchy2"/>
    <dgm:cxn modelId="{2538C07A-3FE2-4846-9D45-182C798DF676}" type="presParOf" srcId="{006E89DB-4E8B-405A-A258-CE4EB20879AD}" destId="{32F8EF4F-0CC7-41F0-8E12-B67E2906AF03}" srcOrd="0" destOrd="0" presId="urn:microsoft.com/office/officeart/2005/8/layout/hierarchy2"/>
    <dgm:cxn modelId="{6DCB3B49-E4F0-4B31-9D7E-DC08307CA2AB}" type="presParOf" srcId="{32F8EF4F-0CC7-41F0-8E12-B67E2906AF03}" destId="{E75D463C-DAF5-40C2-99BB-5B024ADB2AD4}" srcOrd="0" destOrd="0" presId="urn:microsoft.com/office/officeart/2005/8/layout/hierarchy2"/>
    <dgm:cxn modelId="{44513AFD-95FE-4229-BB30-ED21EF440F75}" type="presParOf" srcId="{006E89DB-4E8B-405A-A258-CE4EB20879AD}" destId="{D1455302-E39D-4C14-B712-1D3C8A777A50}" srcOrd="1" destOrd="0" presId="urn:microsoft.com/office/officeart/2005/8/layout/hierarchy2"/>
    <dgm:cxn modelId="{917D0A38-BB84-4428-AD55-F3A0194E8DC0}" type="presParOf" srcId="{D1455302-E39D-4C14-B712-1D3C8A777A50}" destId="{641B4E93-AEC2-4CB6-BCED-D302C143A2EF}" srcOrd="0" destOrd="0" presId="urn:microsoft.com/office/officeart/2005/8/layout/hierarchy2"/>
    <dgm:cxn modelId="{4B3C7F3D-0BDD-43BB-89FF-CEB2FBB6ACEC}" type="presParOf" srcId="{D1455302-E39D-4C14-B712-1D3C8A777A50}" destId="{08FF9230-7D33-45E1-A96B-894F2A9C0FDB}" srcOrd="1" destOrd="0" presId="urn:microsoft.com/office/officeart/2005/8/layout/hierarchy2"/>
    <dgm:cxn modelId="{565FE969-AA70-459D-BE7A-32D1FFE579B5}" type="presParOf" srcId="{006E89DB-4E8B-405A-A258-CE4EB20879AD}" destId="{829FE3B8-DB7B-4DF4-90A9-543E0CCA4811}" srcOrd="2" destOrd="0" presId="urn:microsoft.com/office/officeart/2005/8/layout/hierarchy2"/>
    <dgm:cxn modelId="{FD837076-320C-417F-B6D9-A2C2B212638B}" type="presParOf" srcId="{829FE3B8-DB7B-4DF4-90A9-543E0CCA4811}" destId="{06A8E056-2F10-4FED-A18C-2001DBB064A5}" srcOrd="0" destOrd="0" presId="urn:microsoft.com/office/officeart/2005/8/layout/hierarchy2"/>
    <dgm:cxn modelId="{9326F6D1-EE74-4B05-BE70-6F7146A8C43B}" type="presParOf" srcId="{006E89DB-4E8B-405A-A258-CE4EB20879AD}" destId="{16F96A6E-E9FA-47F3-BD6B-162D34C75D35}" srcOrd="3" destOrd="0" presId="urn:microsoft.com/office/officeart/2005/8/layout/hierarchy2"/>
    <dgm:cxn modelId="{8906F771-BDE6-4705-A9B0-1198A997AC8B}" type="presParOf" srcId="{16F96A6E-E9FA-47F3-BD6B-162D34C75D35}" destId="{A990EEAC-1377-40D6-8AD5-1B9B3C52D51C}" srcOrd="0" destOrd="0" presId="urn:microsoft.com/office/officeart/2005/8/layout/hierarchy2"/>
    <dgm:cxn modelId="{E5E25C7A-D9F8-4958-A046-57398BB4B22E}" type="presParOf" srcId="{16F96A6E-E9FA-47F3-BD6B-162D34C75D35}" destId="{F5D6B344-287D-4E21-AAA3-9CB56748D711}" srcOrd="1" destOrd="0" presId="urn:microsoft.com/office/officeart/2005/8/layout/hierarchy2"/>
    <dgm:cxn modelId="{DCCBADBE-0A69-4E39-B23F-6C5FE7B1C7A4}" type="presParOf" srcId="{006E89DB-4E8B-405A-A258-CE4EB20879AD}" destId="{FCE8F45E-142D-4713-A2A8-7B9BBA1FBDCF}" srcOrd="4" destOrd="0" presId="urn:microsoft.com/office/officeart/2005/8/layout/hierarchy2"/>
    <dgm:cxn modelId="{83DBC133-8A3E-45BE-B205-218F55C6AD4C}" type="presParOf" srcId="{FCE8F45E-142D-4713-A2A8-7B9BBA1FBDCF}" destId="{3121B990-29DF-4CCC-A1AF-DC759125AE98}" srcOrd="0" destOrd="0" presId="urn:microsoft.com/office/officeart/2005/8/layout/hierarchy2"/>
    <dgm:cxn modelId="{F2C86509-F7F0-44D9-AFDA-EF7788AC8E69}" type="presParOf" srcId="{006E89DB-4E8B-405A-A258-CE4EB20879AD}" destId="{2F5A7F13-8899-49FD-849B-121860B76921}" srcOrd="5" destOrd="0" presId="urn:microsoft.com/office/officeart/2005/8/layout/hierarchy2"/>
    <dgm:cxn modelId="{4124D0F0-4E24-4551-B3A9-3AC458F900FE}" type="presParOf" srcId="{2F5A7F13-8899-49FD-849B-121860B76921}" destId="{9B94B9D2-6EF6-467A-9F4E-F434F835B3D2}" srcOrd="0" destOrd="0" presId="urn:microsoft.com/office/officeart/2005/8/layout/hierarchy2"/>
    <dgm:cxn modelId="{981B5168-5460-4312-A906-0454942982AC}" type="presParOf" srcId="{2F5A7F13-8899-49FD-849B-121860B76921}" destId="{63160336-4620-452F-B6F7-E66851791A38}" srcOrd="1" destOrd="0" presId="urn:microsoft.com/office/officeart/2005/8/layout/hierarchy2"/>
  </dgm:cxnLst>
  <dgm:bg/>
  <dgm:whole/>
</dgm:dataModel>
</file>

<file path=ppt/diagrams/data10.xml><?xml version="1.0" encoding="utf-8"?>
<dgm:dataModel xmlns:dgm="http://schemas.openxmlformats.org/drawingml/2006/diagram" xmlns:a="http://schemas.openxmlformats.org/drawingml/2006/main">
  <dgm:ptLst>
    <dgm:pt modelId="{5199E7BC-4D95-4E4B-95B5-582B1DDD1109}" type="doc">
      <dgm:prSet loTypeId="urn:microsoft.com/office/officeart/2005/8/layout/arrow2" loCatId="process" qsTypeId="urn:microsoft.com/office/officeart/2005/8/quickstyle/simple1" qsCatId="simple" csTypeId="urn:microsoft.com/office/officeart/2005/8/colors/colorful3" csCatId="colorful" phldr="1"/>
      <dgm:spPr/>
    </dgm:pt>
    <dgm:pt modelId="{6B0F724D-ABCB-4AC6-ABF1-96440FB0B2DC}">
      <dgm:prSet phldrT="[Text]"/>
      <dgm:spPr/>
      <dgm:t>
        <a:bodyPr/>
        <a:lstStyle/>
        <a:p>
          <a:r>
            <a:rPr lang="en-US" b="1" dirty="0" err="1" smtClean="0">
              <a:solidFill>
                <a:schemeClr val="tx1"/>
              </a:solidFill>
            </a:rPr>
            <a:t>Keinginan</a:t>
          </a:r>
          <a:r>
            <a:rPr lang="en-US" b="1" dirty="0" smtClean="0">
              <a:solidFill>
                <a:schemeClr val="tx1"/>
              </a:solidFill>
            </a:rPr>
            <a:t> </a:t>
          </a:r>
          <a:r>
            <a:rPr lang="en-US" b="1" dirty="0" err="1" smtClean="0">
              <a:solidFill>
                <a:schemeClr val="tx1"/>
              </a:solidFill>
            </a:rPr>
            <a:t>menyempurnakan</a:t>
          </a:r>
          <a:r>
            <a:rPr lang="en-US" b="1" dirty="0" smtClean="0">
              <a:solidFill>
                <a:schemeClr val="tx1"/>
              </a:solidFill>
            </a:rPr>
            <a:t> </a:t>
          </a:r>
          <a:r>
            <a:rPr lang="en-US" b="1" dirty="0" err="1" smtClean="0">
              <a:solidFill>
                <a:schemeClr val="tx1"/>
              </a:solidFill>
            </a:rPr>
            <a:t>hidup</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meningkatkan</a:t>
          </a:r>
          <a:r>
            <a:rPr lang="en-US" b="1" dirty="0" smtClean="0">
              <a:solidFill>
                <a:schemeClr val="tx1"/>
              </a:solidFill>
            </a:rPr>
            <a:t> </a:t>
          </a:r>
          <a:r>
            <a:rPr lang="en-US" b="1" dirty="0" err="1" smtClean="0">
              <a:solidFill>
                <a:schemeClr val="tx1"/>
              </a:solidFill>
            </a:rPr>
            <a:t>kesejahteraan</a:t>
          </a:r>
          <a:endParaRPr lang="en-US" b="1" dirty="0">
            <a:solidFill>
              <a:schemeClr val="tx1"/>
            </a:solidFill>
          </a:endParaRPr>
        </a:p>
      </dgm:t>
    </dgm:pt>
    <dgm:pt modelId="{48D0935C-EB12-48AD-AA0B-AF8641679790}" type="parTrans" cxnId="{D570C263-0A7B-412E-BC00-D08C437D41D0}">
      <dgm:prSet/>
      <dgm:spPr/>
      <dgm:t>
        <a:bodyPr/>
        <a:lstStyle/>
        <a:p>
          <a:endParaRPr lang="en-US"/>
        </a:p>
      </dgm:t>
    </dgm:pt>
    <dgm:pt modelId="{C92E4E1A-2883-49C5-B467-E32F3B3ED5FD}" type="sibTrans" cxnId="{D570C263-0A7B-412E-BC00-D08C437D41D0}">
      <dgm:prSet/>
      <dgm:spPr/>
      <dgm:t>
        <a:bodyPr/>
        <a:lstStyle/>
        <a:p>
          <a:endParaRPr lang="en-US"/>
        </a:p>
      </dgm:t>
    </dgm:pt>
    <dgm:pt modelId="{3C524A30-3B77-408F-A776-FD266B18D49A}">
      <dgm:prSet phldrT="[Text]"/>
      <dgm:spPr/>
      <dgm:t>
        <a:bodyPr/>
        <a:lstStyle/>
        <a:p>
          <a:r>
            <a:rPr lang="en-US" b="1" dirty="0" err="1" smtClean="0"/>
            <a:t>Memunculkan</a:t>
          </a:r>
          <a:r>
            <a:rPr lang="en-US" b="1" dirty="0" smtClean="0"/>
            <a:t> </a:t>
          </a:r>
          <a:r>
            <a:rPr lang="en-US" b="1" dirty="0" err="1" smtClean="0"/>
            <a:t>inovasi</a:t>
          </a:r>
          <a:r>
            <a:rPr lang="en-US" b="1" dirty="0" smtClean="0"/>
            <a:t> </a:t>
          </a:r>
          <a:r>
            <a:rPr lang="en-US" b="1" dirty="0" err="1" smtClean="0"/>
            <a:t>dan</a:t>
          </a:r>
          <a:r>
            <a:rPr lang="en-US" b="1" dirty="0" smtClean="0"/>
            <a:t> </a:t>
          </a:r>
          <a:r>
            <a:rPr lang="en-US" b="1" dirty="0" err="1" smtClean="0"/>
            <a:t>perubahan</a:t>
          </a:r>
          <a:r>
            <a:rPr lang="en-US" b="1" dirty="0" smtClean="0"/>
            <a:t>  </a:t>
          </a:r>
          <a:r>
            <a:rPr lang="en-US" b="1" dirty="0" err="1" smtClean="0"/>
            <a:t>dengan</a:t>
          </a:r>
          <a:r>
            <a:rPr lang="en-US" b="1" dirty="0" smtClean="0"/>
            <a:t> IPTEK</a:t>
          </a:r>
          <a:endParaRPr lang="en-US" b="1" dirty="0"/>
        </a:p>
      </dgm:t>
    </dgm:pt>
    <dgm:pt modelId="{0DB3B560-2CED-4238-88E6-B979AE12EE38}" type="parTrans" cxnId="{88A40620-91A0-4ED2-8EE0-B5FFD4DBAC90}">
      <dgm:prSet/>
      <dgm:spPr/>
      <dgm:t>
        <a:bodyPr/>
        <a:lstStyle/>
        <a:p>
          <a:endParaRPr lang="en-US"/>
        </a:p>
      </dgm:t>
    </dgm:pt>
    <dgm:pt modelId="{B15B224C-4A25-48FE-A222-02CBC4F746EC}" type="sibTrans" cxnId="{88A40620-91A0-4ED2-8EE0-B5FFD4DBAC90}">
      <dgm:prSet/>
      <dgm:spPr/>
      <dgm:t>
        <a:bodyPr/>
        <a:lstStyle/>
        <a:p>
          <a:endParaRPr lang="en-US"/>
        </a:p>
      </dgm:t>
    </dgm:pt>
    <dgm:pt modelId="{F7F0FF27-D722-45A2-AA14-8D3A49E22C88}">
      <dgm:prSet phldrT="[Text]"/>
      <dgm:spPr/>
      <dgm:t>
        <a:bodyPr/>
        <a:lstStyle/>
        <a:p>
          <a:r>
            <a:rPr lang="en-US" b="1" dirty="0" err="1" smtClean="0"/>
            <a:t>Terjadinya</a:t>
          </a:r>
          <a:r>
            <a:rPr lang="en-US" b="1" dirty="0" smtClean="0"/>
            <a:t> </a:t>
          </a:r>
          <a:r>
            <a:rPr lang="en-US" b="1" dirty="0" err="1" smtClean="0"/>
            <a:t>perubahan</a:t>
          </a:r>
          <a:r>
            <a:rPr lang="en-US" b="1" dirty="0" smtClean="0"/>
            <a:t> </a:t>
          </a:r>
          <a:r>
            <a:rPr lang="en-US" b="1" dirty="0" err="1" smtClean="0"/>
            <a:t>pada</a:t>
          </a:r>
          <a:r>
            <a:rPr lang="en-US" b="1" dirty="0" smtClean="0"/>
            <a:t> </a:t>
          </a:r>
          <a:r>
            <a:rPr lang="en-US" b="1" dirty="0" err="1" smtClean="0"/>
            <a:t>alam</a:t>
          </a:r>
          <a:r>
            <a:rPr lang="en-US" b="1" dirty="0" smtClean="0"/>
            <a:t> </a:t>
          </a:r>
          <a:r>
            <a:rPr lang="en-US" b="1" dirty="0" err="1" smtClean="0"/>
            <a:t>karena</a:t>
          </a:r>
          <a:r>
            <a:rPr lang="en-US" b="1" dirty="0" smtClean="0"/>
            <a:t> </a:t>
          </a:r>
          <a:r>
            <a:rPr lang="en-US" b="1" dirty="0" err="1" smtClean="0"/>
            <a:t>pengaruh</a:t>
          </a:r>
          <a:r>
            <a:rPr lang="en-US" b="1" dirty="0" smtClean="0"/>
            <a:t> IPTEK</a:t>
          </a:r>
          <a:endParaRPr lang="en-US" b="1" dirty="0"/>
        </a:p>
      </dgm:t>
    </dgm:pt>
    <dgm:pt modelId="{A26D462F-E99B-495B-A77A-412CDFA8DA5A}" type="parTrans" cxnId="{91AE6B76-8715-4B9B-9A29-A1D2EEAA8621}">
      <dgm:prSet/>
      <dgm:spPr/>
      <dgm:t>
        <a:bodyPr/>
        <a:lstStyle/>
        <a:p>
          <a:endParaRPr lang="en-US"/>
        </a:p>
      </dgm:t>
    </dgm:pt>
    <dgm:pt modelId="{AD75E71B-B872-4BF5-AF67-60AB9F258B8D}" type="sibTrans" cxnId="{91AE6B76-8715-4B9B-9A29-A1D2EEAA8621}">
      <dgm:prSet/>
      <dgm:spPr/>
      <dgm:t>
        <a:bodyPr/>
        <a:lstStyle/>
        <a:p>
          <a:endParaRPr lang="en-US"/>
        </a:p>
      </dgm:t>
    </dgm:pt>
    <dgm:pt modelId="{E38D9169-78D7-4846-B8EF-51869A996662}" type="pres">
      <dgm:prSet presAssocID="{5199E7BC-4D95-4E4B-95B5-582B1DDD1109}" presName="arrowDiagram" presStyleCnt="0">
        <dgm:presLayoutVars>
          <dgm:chMax val="5"/>
          <dgm:dir/>
          <dgm:resizeHandles val="exact"/>
        </dgm:presLayoutVars>
      </dgm:prSet>
      <dgm:spPr/>
    </dgm:pt>
    <dgm:pt modelId="{98B3C375-1A72-4B66-94D2-0D213002D6F0}" type="pres">
      <dgm:prSet presAssocID="{5199E7BC-4D95-4E4B-95B5-582B1DDD1109}" presName="arrow" presStyleLbl="bgShp" presStyleIdx="0" presStyleCnt="1">
        <dgm:style>
          <a:lnRef idx="2">
            <a:schemeClr val="accent1"/>
          </a:lnRef>
          <a:fillRef idx="1">
            <a:schemeClr val="lt1"/>
          </a:fillRef>
          <a:effectRef idx="0">
            <a:schemeClr val="accent1"/>
          </a:effectRef>
          <a:fontRef idx="minor">
            <a:schemeClr val="dk1"/>
          </a:fontRef>
        </dgm:style>
      </dgm:prSet>
      <dgm:spPr/>
    </dgm:pt>
    <dgm:pt modelId="{0FE6A938-2352-403A-84C2-805A28DEBB0D}" type="pres">
      <dgm:prSet presAssocID="{5199E7BC-4D95-4E4B-95B5-582B1DDD1109}" presName="arrowDiagram3" presStyleCnt="0"/>
      <dgm:spPr/>
    </dgm:pt>
    <dgm:pt modelId="{741791ED-8A4A-44E8-A058-054275F1405A}" type="pres">
      <dgm:prSet presAssocID="{6B0F724D-ABCB-4AC6-ABF1-96440FB0B2DC}" presName="bullet3a" presStyleLbl="node1" presStyleIdx="0" presStyleCnt="3"/>
      <dgm:spPr/>
    </dgm:pt>
    <dgm:pt modelId="{4B23A4B6-2B81-4950-BBFB-A8328B959B80}" type="pres">
      <dgm:prSet presAssocID="{6B0F724D-ABCB-4AC6-ABF1-96440FB0B2DC}" presName="textBox3a" presStyleLbl="revTx" presStyleIdx="0" presStyleCnt="3" custScaleX="175142" custLinFactNeighborX="35423" custLinFactNeighborY="13951">
        <dgm:presLayoutVars>
          <dgm:bulletEnabled val="1"/>
        </dgm:presLayoutVars>
      </dgm:prSet>
      <dgm:spPr/>
      <dgm:t>
        <a:bodyPr/>
        <a:lstStyle/>
        <a:p>
          <a:endParaRPr lang="en-US"/>
        </a:p>
      </dgm:t>
    </dgm:pt>
    <dgm:pt modelId="{9253C184-7592-4AB9-9D1A-DADF25B4326D}" type="pres">
      <dgm:prSet presAssocID="{3C524A30-3B77-408F-A776-FD266B18D49A}" presName="bullet3b" presStyleLbl="node1" presStyleIdx="1" presStyleCnt="3"/>
      <dgm:spPr/>
    </dgm:pt>
    <dgm:pt modelId="{25CD9703-139A-40D9-8117-0325215A6DAC}" type="pres">
      <dgm:prSet presAssocID="{3C524A30-3B77-408F-A776-FD266B18D49A}" presName="textBox3b" presStyleLbl="revTx" presStyleIdx="1" presStyleCnt="3" custScaleX="131534" custLinFactNeighborX="20552" custLinFactNeighborY="4961">
        <dgm:presLayoutVars>
          <dgm:bulletEnabled val="1"/>
        </dgm:presLayoutVars>
      </dgm:prSet>
      <dgm:spPr/>
      <dgm:t>
        <a:bodyPr/>
        <a:lstStyle/>
        <a:p>
          <a:endParaRPr lang="en-US"/>
        </a:p>
      </dgm:t>
    </dgm:pt>
    <dgm:pt modelId="{60F8B9B1-3B0B-490D-A83D-4E83DFD51EB1}" type="pres">
      <dgm:prSet presAssocID="{F7F0FF27-D722-45A2-AA14-8D3A49E22C88}" presName="bullet3c" presStyleLbl="node1" presStyleIdx="2" presStyleCnt="3"/>
      <dgm:spPr/>
    </dgm:pt>
    <dgm:pt modelId="{97B382D8-7008-4B92-A91A-29CEB0B6C2F2}" type="pres">
      <dgm:prSet presAssocID="{F7F0FF27-D722-45A2-AA14-8D3A49E22C88}" presName="textBox3c" presStyleLbl="revTx" presStyleIdx="2" presStyleCnt="3" custScaleX="165322" custLinFactNeighborX="37899" custLinFactNeighborY="2899">
        <dgm:presLayoutVars>
          <dgm:bulletEnabled val="1"/>
        </dgm:presLayoutVars>
      </dgm:prSet>
      <dgm:spPr/>
      <dgm:t>
        <a:bodyPr/>
        <a:lstStyle/>
        <a:p>
          <a:endParaRPr lang="en-US"/>
        </a:p>
      </dgm:t>
    </dgm:pt>
  </dgm:ptLst>
  <dgm:cxnLst>
    <dgm:cxn modelId="{88A40620-91A0-4ED2-8EE0-B5FFD4DBAC90}" srcId="{5199E7BC-4D95-4E4B-95B5-582B1DDD1109}" destId="{3C524A30-3B77-408F-A776-FD266B18D49A}" srcOrd="1" destOrd="0" parTransId="{0DB3B560-2CED-4238-88E6-B979AE12EE38}" sibTransId="{B15B224C-4A25-48FE-A222-02CBC4F746EC}"/>
    <dgm:cxn modelId="{A7D6640A-0CFE-43F8-93D1-4923C0C24001}" type="presOf" srcId="{6B0F724D-ABCB-4AC6-ABF1-96440FB0B2DC}" destId="{4B23A4B6-2B81-4950-BBFB-A8328B959B80}" srcOrd="0" destOrd="0" presId="urn:microsoft.com/office/officeart/2005/8/layout/arrow2"/>
    <dgm:cxn modelId="{91AE6B76-8715-4B9B-9A29-A1D2EEAA8621}" srcId="{5199E7BC-4D95-4E4B-95B5-582B1DDD1109}" destId="{F7F0FF27-D722-45A2-AA14-8D3A49E22C88}" srcOrd="2" destOrd="0" parTransId="{A26D462F-E99B-495B-A77A-412CDFA8DA5A}" sibTransId="{AD75E71B-B872-4BF5-AF67-60AB9F258B8D}"/>
    <dgm:cxn modelId="{A7659F02-F703-4C34-98AB-CF1A52D1ED74}" type="presOf" srcId="{3C524A30-3B77-408F-A776-FD266B18D49A}" destId="{25CD9703-139A-40D9-8117-0325215A6DAC}" srcOrd="0" destOrd="0" presId="urn:microsoft.com/office/officeart/2005/8/layout/arrow2"/>
    <dgm:cxn modelId="{567F7D0B-6344-494A-8EC3-5B852CA6AE6E}" type="presOf" srcId="{5199E7BC-4D95-4E4B-95B5-582B1DDD1109}" destId="{E38D9169-78D7-4846-B8EF-51869A996662}" srcOrd="0" destOrd="0" presId="urn:microsoft.com/office/officeart/2005/8/layout/arrow2"/>
    <dgm:cxn modelId="{D570C263-0A7B-412E-BC00-D08C437D41D0}" srcId="{5199E7BC-4D95-4E4B-95B5-582B1DDD1109}" destId="{6B0F724D-ABCB-4AC6-ABF1-96440FB0B2DC}" srcOrd="0" destOrd="0" parTransId="{48D0935C-EB12-48AD-AA0B-AF8641679790}" sibTransId="{C92E4E1A-2883-49C5-B467-E32F3B3ED5FD}"/>
    <dgm:cxn modelId="{9ABA63D4-56EA-4618-93E1-8DB28C67CCEC}" type="presOf" srcId="{F7F0FF27-D722-45A2-AA14-8D3A49E22C88}" destId="{97B382D8-7008-4B92-A91A-29CEB0B6C2F2}" srcOrd="0" destOrd="0" presId="urn:microsoft.com/office/officeart/2005/8/layout/arrow2"/>
    <dgm:cxn modelId="{EEEE22B5-7CA5-4671-987D-7BDAEAD3F267}" type="presParOf" srcId="{E38D9169-78D7-4846-B8EF-51869A996662}" destId="{98B3C375-1A72-4B66-94D2-0D213002D6F0}" srcOrd="0" destOrd="0" presId="urn:microsoft.com/office/officeart/2005/8/layout/arrow2"/>
    <dgm:cxn modelId="{C57B84D4-617C-485D-A70A-681D95007A1B}" type="presParOf" srcId="{E38D9169-78D7-4846-B8EF-51869A996662}" destId="{0FE6A938-2352-403A-84C2-805A28DEBB0D}" srcOrd="1" destOrd="0" presId="urn:microsoft.com/office/officeart/2005/8/layout/arrow2"/>
    <dgm:cxn modelId="{FA15089F-AD7B-451D-8E65-305162830BBF}" type="presParOf" srcId="{0FE6A938-2352-403A-84C2-805A28DEBB0D}" destId="{741791ED-8A4A-44E8-A058-054275F1405A}" srcOrd="0" destOrd="0" presId="urn:microsoft.com/office/officeart/2005/8/layout/arrow2"/>
    <dgm:cxn modelId="{9841D343-A4D8-4B21-BE50-DE9C3FDD11E1}" type="presParOf" srcId="{0FE6A938-2352-403A-84C2-805A28DEBB0D}" destId="{4B23A4B6-2B81-4950-BBFB-A8328B959B80}" srcOrd="1" destOrd="0" presId="urn:microsoft.com/office/officeart/2005/8/layout/arrow2"/>
    <dgm:cxn modelId="{31B92B4F-E3E2-44CD-AF99-D8133EDB5AF4}" type="presParOf" srcId="{0FE6A938-2352-403A-84C2-805A28DEBB0D}" destId="{9253C184-7592-4AB9-9D1A-DADF25B4326D}" srcOrd="2" destOrd="0" presId="urn:microsoft.com/office/officeart/2005/8/layout/arrow2"/>
    <dgm:cxn modelId="{EB2080CC-7BF6-40D2-AA84-D103AA5F5B88}" type="presParOf" srcId="{0FE6A938-2352-403A-84C2-805A28DEBB0D}" destId="{25CD9703-139A-40D9-8117-0325215A6DAC}" srcOrd="3" destOrd="0" presId="urn:microsoft.com/office/officeart/2005/8/layout/arrow2"/>
    <dgm:cxn modelId="{B23D8FE9-976C-4746-B247-C7DDDE5995F3}" type="presParOf" srcId="{0FE6A938-2352-403A-84C2-805A28DEBB0D}" destId="{60F8B9B1-3B0B-490D-A83D-4E83DFD51EB1}" srcOrd="4" destOrd="0" presId="urn:microsoft.com/office/officeart/2005/8/layout/arrow2"/>
    <dgm:cxn modelId="{4162581E-8E03-4FCD-A6F1-1E44976F0336}" type="presParOf" srcId="{0FE6A938-2352-403A-84C2-805A28DEBB0D}" destId="{97B382D8-7008-4B92-A91A-29CEB0B6C2F2}" srcOrd="5" destOrd="0" presId="urn:microsoft.com/office/officeart/2005/8/layout/arrow2"/>
  </dgm:cxnLst>
  <dgm:bg/>
  <dgm:whole/>
</dgm:dataModel>
</file>

<file path=ppt/diagrams/data11.xml><?xml version="1.0" encoding="utf-8"?>
<dgm:dataModel xmlns:dgm="http://schemas.openxmlformats.org/drawingml/2006/diagram" xmlns:a="http://schemas.openxmlformats.org/drawingml/2006/main">
  <dgm:ptLst>
    <dgm:pt modelId="{0E00E2BF-E5D0-49DA-9D09-05CC44DF311C}"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88727BA2-1BEB-48AE-8E05-F868CD0ACF60}">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SDA</a:t>
          </a:r>
          <a:endParaRPr lang="en-US" dirty="0"/>
        </a:p>
      </dgm:t>
    </dgm:pt>
    <dgm:pt modelId="{D03DED80-1B78-4E5A-BD3F-3615F6D1170A}" type="parTrans" cxnId="{7EDF7923-5C38-425E-8FFB-FF4D3CF0C0A9}">
      <dgm:prSet/>
      <dgm:spPr/>
      <dgm:t>
        <a:bodyPr/>
        <a:lstStyle/>
        <a:p>
          <a:endParaRPr lang="en-US"/>
        </a:p>
      </dgm:t>
    </dgm:pt>
    <dgm:pt modelId="{79869523-3FF0-4BBB-875E-629752FBB6CB}" type="sibTrans" cxnId="{7EDF7923-5C38-425E-8FFB-FF4D3CF0C0A9}">
      <dgm:prSet/>
      <dgm:spPr/>
      <dgm:t>
        <a:bodyPr/>
        <a:lstStyle/>
        <a:p>
          <a:endParaRPr lang="en-US"/>
        </a:p>
      </dgm:t>
    </dgm:pt>
    <dgm:pt modelId="{A3089688-84FE-4908-B9ED-590BF66405AA}">
      <dgm:prSet phldrT="[Text]"/>
      <dgm:spPr/>
      <dgm:t>
        <a:bodyPr/>
        <a:lstStyle/>
        <a:p>
          <a:r>
            <a:rPr lang="en-US" dirty="0" smtClean="0"/>
            <a:t>Renewable resources</a:t>
          </a:r>
          <a:endParaRPr lang="en-US" dirty="0"/>
        </a:p>
      </dgm:t>
    </dgm:pt>
    <dgm:pt modelId="{598182FC-D691-4250-8663-EFDD7CCE6E19}" type="parTrans" cxnId="{15FEE9A5-28F2-4677-B6E8-4DBF33C66D71}">
      <dgm:prSet/>
      <dgm:spPr/>
      <dgm:t>
        <a:bodyPr/>
        <a:lstStyle/>
        <a:p>
          <a:endParaRPr lang="en-US"/>
        </a:p>
      </dgm:t>
    </dgm:pt>
    <dgm:pt modelId="{3612C3CB-CEEC-4665-B140-BF8D8A5638EB}" type="sibTrans" cxnId="{15FEE9A5-28F2-4677-B6E8-4DBF33C66D71}">
      <dgm:prSet/>
      <dgm:spPr/>
      <dgm:t>
        <a:bodyPr/>
        <a:lstStyle/>
        <a:p>
          <a:endParaRPr lang="en-US"/>
        </a:p>
      </dgm:t>
    </dgm:pt>
    <dgm:pt modelId="{FE5FBFFE-63DC-4938-8185-82D078CEB38D}">
      <dgm:prSet phldrT="[Text]"/>
      <dgm:spPr/>
      <dgm:t>
        <a:bodyPr/>
        <a:lstStyle/>
        <a:p>
          <a:r>
            <a:rPr lang="en-US" dirty="0" smtClean="0"/>
            <a:t>Non-renewable </a:t>
          </a:r>
          <a:r>
            <a:rPr lang="en-US" dirty="0" err="1" smtClean="0"/>
            <a:t>recources</a:t>
          </a:r>
          <a:endParaRPr lang="en-US" dirty="0"/>
        </a:p>
      </dgm:t>
    </dgm:pt>
    <dgm:pt modelId="{FA0E2B2C-D233-4EAF-A4F9-E23263613FB5}" type="parTrans" cxnId="{12A46EC9-D9B8-44E8-92E9-AB426C8C758B}">
      <dgm:prSet/>
      <dgm:spPr/>
      <dgm:t>
        <a:bodyPr/>
        <a:lstStyle/>
        <a:p>
          <a:endParaRPr lang="en-US"/>
        </a:p>
      </dgm:t>
    </dgm:pt>
    <dgm:pt modelId="{90A6DCA2-0D53-4EEB-ADBC-BCAED01900D8}" type="sibTrans" cxnId="{12A46EC9-D9B8-44E8-92E9-AB426C8C758B}">
      <dgm:prSet/>
      <dgm:spPr/>
      <dgm:t>
        <a:bodyPr/>
        <a:lstStyle/>
        <a:p>
          <a:endParaRPr lang="en-US"/>
        </a:p>
      </dgm:t>
    </dgm:pt>
    <dgm:pt modelId="{F62FF4F5-2633-4104-B489-1B374979FF8E}" type="pres">
      <dgm:prSet presAssocID="{0E00E2BF-E5D0-49DA-9D09-05CC44DF311C}" presName="hierChild1" presStyleCnt="0">
        <dgm:presLayoutVars>
          <dgm:chPref val="1"/>
          <dgm:dir/>
          <dgm:animOne val="branch"/>
          <dgm:animLvl val="lvl"/>
          <dgm:resizeHandles/>
        </dgm:presLayoutVars>
      </dgm:prSet>
      <dgm:spPr/>
      <dgm:t>
        <a:bodyPr/>
        <a:lstStyle/>
        <a:p>
          <a:endParaRPr lang="en-US"/>
        </a:p>
      </dgm:t>
    </dgm:pt>
    <dgm:pt modelId="{E05DCC20-3746-4655-8FBA-37C1853B644B}" type="pres">
      <dgm:prSet presAssocID="{88727BA2-1BEB-48AE-8E05-F868CD0ACF60}" presName="hierRoot1" presStyleCnt="0"/>
      <dgm:spPr/>
    </dgm:pt>
    <dgm:pt modelId="{0A3BC0A3-F8BF-46C1-B083-423F546E737D}" type="pres">
      <dgm:prSet presAssocID="{88727BA2-1BEB-48AE-8E05-F868CD0ACF60}" presName="composite" presStyleCnt="0"/>
      <dgm:spPr/>
    </dgm:pt>
    <dgm:pt modelId="{2C47D5B9-39EC-4C91-B608-DB8BB6E3DB69}" type="pres">
      <dgm:prSet presAssocID="{88727BA2-1BEB-48AE-8E05-F868CD0ACF60}" presName="background" presStyleLbl="node0" presStyleIdx="0" presStyleCnt="1">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EB988F92-A4BB-43B0-9D69-8F6AA7EFA5FE}" type="pres">
      <dgm:prSet presAssocID="{88727BA2-1BEB-48AE-8E05-F868CD0ACF60}" presName="text" presStyleLbl="fgAcc0" presStyleIdx="0" presStyleCnt="1">
        <dgm:presLayoutVars>
          <dgm:chPref val="3"/>
        </dgm:presLayoutVars>
      </dgm:prSet>
      <dgm:spPr/>
      <dgm:t>
        <a:bodyPr/>
        <a:lstStyle/>
        <a:p>
          <a:endParaRPr lang="en-US"/>
        </a:p>
      </dgm:t>
    </dgm:pt>
    <dgm:pt modelId="{C7B8DA26-5288-4418-BBF5-06FB6264E4E3}" type="pres">
      <dgm:prSet presAssocID="{88727BA2-1BEB-48AE-8E05-F868CD0ACF60}" presName="hierChild2" presStyleCnt="0"/>
      <dgm:spPr/>
    </dgm:pt>
    <dgm:pt modelId="{2D21020B-E871-4F01-A8BB-D4A9F176F355}" type="pres">
      <dgm:prSet presAssocID="{598182FC-D691-4250-8663-EFDD7CCE6E19}" presName="Name10" presStyleLbl="parChTrans1D2" presStyleIdx="0" presStyleCnt="2"/>
      <dgm:spPr/>
      <dgm:t>
        <a:bodyPr/>
        <a:lstStyle/>
        <a:p>
          <a:endParaRPr lang="en-US"/>
        </a:p>
      </dgm:t>
    </dgm:pt>
    <dgm:pt modelId="{8D5040CE-D8EE-483A-A667-D5F85B64170E}" type="pres">
      <dgm:prSet presAssocID="{A3089688-84FE-4908-B9ED-590BF66405AA}" presName="hierRoot2" presStyleCnt="0"/>
      <dgm:spPr/>
    </dgm:pt>
    <dgm:pt modelId="{EEA3F0A0-B8DC-45D4-8998-65CB577B8C6D}" type="pres">
      <dgm:prSet presAssocID="{A3089688-84FE-4908-B9ED-590BF66405AA}" presName="composite2" presStyleCnt="0"/>
      <dgm:spPr/>
    </dgm:pt>
    <dgm:pt modelId="{3CBC95F9-85BD-49FE-AC43-1723417726BC}" type="pres">
      <dgm:prSet presAssocID="{A3089688-84FE-4908-B9ED-590BF66405AA}" presName="background2" presStyleLbl="node2" presStyleIdx="0" presStyleCnt="2">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3CA3E9E4-8D94-4A53-96A6-95008276B61B}" type="pres">
      <dgm:prSet presAssocID="{A3089688-84FE-4908-B9ED-590BF66405AA}" presName="text2" presStyleLbl="fgAcc2" presStyleIdx="0" presStyleCnt="2">
        <dgm:presLayoutVars>
          <dgm:chPref val="3"/>
        </dgm:presLayoutVars>
      </dgm:prSet>
      <dgm:spPr/>
      <dgm:t>
        <a:bodyPr/>
        <a:lstStyle/>
        <a:p>
          <a:endParaRPr lang="en-US"/>
        </a:p>
      </dgm:t>
    </dgm:pt>
    <dgm:pt modelId="{0E7DE999-9623-46D4-B28F-EC27DE5CD63D}" type="pres">
      <dgm:prSet presAssocID="{A3089688-84FE-4908-B9ED-590BF66405AA}" presName="hierChild3" presStyleCnt="0"/>
      <dgm:spPr/>
    </dgm:pt>
    <dgm:pt modelId="{4B7B60EF-E6EE-41A2-A304-B5ADF7CC254F}" type="pres">
      <dgm:prSet presAssocID="{FA0E2B2C-D233-4EAF-A4F9-E23263613FB5}" presName="Name10" presStyleLbl="parChTrans1D2" presStyleIdx="1" presStyleCnt="2"/>
      <dgm:spPr/>
      <dgm:t>
        <a:bodyPr/>
        <a:lstStyle/>
        <a:p>
          <a:endParaRPr lang="en-US"/>
        </a:p>
      </dgm:t>
    </dgm:pt>
    <dgm:pt modelId="{6CDF8358-E326-454A-A03D-2BA038730A16}" type="pres">
      <dgm:prSet presAssocID="{FE5FBFFE-63DC-4938-8185-82D078CEB38D}" presName="hierRoot2" presStyleCnt="0"/>
      <dgm:spPr/>
    </dgm:pt>
    <dgm:pt modelId="{93120C0F-7211-4155-9581-268439596BE5}" type="pres">
      <dgm:prSet presAssocID="{FE5FBFFE-63DC-4938-8185-82D078CEB38D}" presName="composite2" presStyleCnt="0"/>
      <dgm:spPr/>
    </dgm:pt>
    <dgm:pt modelId="{7CFFAE38-43E3-4D33-87C9-236C06FD235B}" type="pres">
      <dgm:prSet presAssocID="{FE5FBFFE-63DC-4938-8185-82D078CEB38D}" presName="background2" presStyleLbl="node2" presStyleIdx="1" presStyleCnt="2">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29B10DEA-7530-4022-A684-844D038C340A}" type="pres">
      <dgm:prSet presAssocID="{FE5FBFFE-63DC-4938-8185-82D078CEB38D}" presName="text2" presStyleLbl="fgAcc2" presStyleIdx="1" presStyleCnt="2">
        <dgm:presLayoutVars>
          <dgm:chPref val="3"/>
        </dgm:presLayoutVars>
      </dgm:prSet>
      <dgm:spPr/>
      <dgm:t>
        <a:bodyPr/>
        <a:lstStyle/>
        <a:p>
          <a:endParaRPr lang="en-US"/>
        </a:p>
      </dgm:t>
    </dgm:pt>
    <dgm:pt modelId="{624CAE51-D0E6-46CB-963A-AA3A96A86914}" type="pres">
      <dgm:prSet presAssocID="{FE5FBFFE-63DC-4938-8185-82D078CEB38D}" presName="hierChild3" presStyleCnt="0"/>
      <dgm:spPr/>
    </dgm:pt>
  </dgm:ptLst>
  <dgm:cxnLst>
    <dgm:cxn modelId="{02BAE215-3C23-4649-8174-B0DF8632BB01}" type="presOf" srcId="{0E00E2BF-E5D0-49DA-9D09-05CC44DF311C}" destId="{F62FF4F5-2633-4104-B489-1B374979FF8E}" srcOrd="0" destOrd="0" presId="urn:microsoft.com/office/officeart/2005/8/layout/hierarchy1"/>
    <dgm:cxn modelId="{75884DF6-A361-41B0-BAFF-3E25484A151F}" type="presOf" srcId="{FA0E2B2C-D233-4EAF-A4F9-E23263613FB5}" destId="{4B7B60EF-E6EE-41A2-A304-B5ADF7CC254F}" srcOrd="0" destOrd="0" presId="urn:microsoft.com/office/officeart/2005/8/layout/hierarchy1"/>
    <dgm:cxn modelId="{B09844AB-F711-4936-9A4D-D3E4E6272912}" type="presOf" srcId="{FE5FBFFE-63DC-4938-8185-82D078CEB38D}" destId="{29B10DEA-7530-4022-A684-844D038C340A}" srcOrd="0" destOrd="0" presId="urn:microsoft.com/office/officeart/2005/8/layout/hierarchy1"/>
    <dgm:cxn modelId="{B9BB6561-A051-424A-B0DB-FA9283E8A660}" type="presOf" srcId="{A3089688-84FE-4908-B9ED-590BF66405AA}" destId="{3CA3E9E4-8D94-4A53-96A6-95008276B61B}" srcOrd="0" destOrd="0" presId="urn:microsoft.com/office/officeart/2005/8/layout/hierarchy1"/>
    <dgm:cxn modelId="{7A22E434-7A7A-48B4-91C0-91AA2BD6809E}" type="presOf" srcId="{598182FC-D691-4250-8663-EFDD7CCE6E19}" destId="{2D21020B-E871-4F01-A8BB-D4A9F176F355}" srcOrd="0" destOrd="0" presId="urn:microsoft.com/office/officeart/2005/8/layout/hierarchy1"/>
    <dgm:cxn modelId="{1416E156-5BCF-4B3D-BEFA-2CF2181BA48E}" type="presOf" srcId="{88727BA2-1BEB-48AE-8E05-F868CD0ACF60}" destId="{EB988F92-A4BB-43B0-9D69-8F6AA7EFA5FE}" srcOrd="0" destOrd="0" presId="urn:microsoft.com/office/officeart/2005/8/layout/hierarchy1"/>
    <dgm:cxn modelId="{7EDF7923-5C38-425E-8FFB-FF4D3CF0C0A9}" srcId="{0E00E2BF-E5D0-49DA-9D09-05CC44DF311C}" destId="{88727BA2-1BEB-48AE-8E05-F868CD0ACF60}" srcOrd="0" destOrd="0" parTransId="{D03DED80-1B78-4E5A-BD3F-3615F6D1170A}" sibTransId="{79869523-3FF0-4BBB-875E-629752FBB6CB}"/>
    <dgm:cxn modelId="{15FEE9A5-28F2-4677-B6E8-4DBF33C66D71}" srcId="{88727BA2-1BEB-48AE-8E05-F868CD0ACF60}" destId="{A3089688-84FE-4908-B9ED-590BF66405AA}" srcOrd="0" destOrd="0" parTransId="{598182FC-D691-4250-8663-EFDD7CCE6E19}" sibTransId="{3612C3CB-CEEC-4665-B140-BF8D8A5638EB}"/>
    <dgm:cxn modelId="{12A46EC9-D9B8-44E8-92E9-AB426C8C758B}" srcId="{88727BA2-1BEB-48AE-8E05-F868CD0ACF60}" destId="{FE5FBFFE-63DC-4938-8185-82D078CEB38D}" srcOrd="1" destOrd="0" parTransId="{FA0E2B2C-D233-4EAF-A4F9-E23263613FB5}" sibTransId="{90A6DCA2-0D53-4EEB-ADBC-BCAED01900D8}"/>
    <dgm:cxn modelId="{BBB86BCC-6CAC-4E8D-8B22-F6CCB9FBEB7E}" type="presParOf" srcId="{F62FF4F5-2633-4104-B489-1B374979FF8E}" destId="{E05DCC20-3746-4655-8FBA-37C1853B644B}" srcOrd="0" destOrd="0" presId="urn:microsoft.com/office/officeart/2005/8/layout/hierarchy1"/>
    <dgm:cxn modelId="{B9AC0CDE-58BB-4128-B4D2-C087001437B3}" type="presParOf" srcId="{E05DCC20-3746-4655-8FBA-37C1853B644B}" destId="{0A3BC0A3-F8BF-46C1-B083-423F546E737D}" srcOrd="0" destOrd="0" presId="urn:microsoft.com/office/officeart/2005/8/layout/hierarchy1"/>
    <dgm:cxn modelId="{6A5B5119-C9C6-4AFC-AEF8-56C75627F865}" type="presParOf" srcId="{0A3BC0A3-F8BF-46C1-B083-423F546E737D}" destId="{2C47D5B9-39EC-4C91-B608-DB8BB6E3DB69}" srcOrd="0" destOrd="0" presId="urn:microsoft.com/office/officeart/2005/8/layout/hierarchy1"/>
    <dgm:cxn modelId="{EDD633B6-6827-41AB-99A8-02E0B781F036}" type="presParOf" srcId="{0A3BC0A3-F8BF-46C1-B083-423F546E737D}" destId="{EB988F92-A4BB-43B0-9D69-8F6AA7EFA5FE}" srcOrd="1" destOrd="0" presId="urn:microsoft.com/office/officeart/2005/8/layout/hierarchy1"/>
    <dgm:cxn modelId="{D2B1A814-AD2B-4CFF-AEE7-9E4B491E1C78}" type="presParOf" srcId="{E05DCC20-3746-4655-8FBA-37C1853B644B}" destId="{C7B8DA26-5288-4418-BBF5-06FB6264E4E3}" srcOrd="1" destOrd="0" presId="urn:microsoft.com/office/officeart/2005/8/layout/hierarchy1"/>
    <dgm:cxn modelId="{006A43FF-B791-4FD2-BA6E-85DE7E9AD757}" type="presParOf" srcId="{C7B8DA26-5288-4418-BBF5-06FB6264E4E3}" destId="{2D21020B-E871-4F01-A8BB-D4A9F176F355}" srcOrd="0" destOrd="0" presId="urn:microsoft.com/office/officeart/2005/8/layout/hierarchy1"/>
    <dgm:cxn modelId="{C0CD3527-F222-4DA7-8F99-7385B485B49F}" type="presParOf" srcId="{C7B8DA26-5288-4418-BBF5-06FB6264E4E3}" destId="{8D5040CE-D8EE-483A-A667-D5F85B64170E}" srcOrd="1" destOrd="0" presId="urn:microsoft.com/office/officeart/2005/8/layout/hierarchy1"/>
    <dgm:cxn modelId="{D43FECBD-52DD-47CE-8AEB-7674A735CF5E}" type="presParOf" srcId="{8D5040CE-D8EE-483A-A667-D5F85B64170E}" destId="{EEA3F0A0-B8DC-45D4-8998-65CB577B8C6D}" srcOrd="0" destOrd="0" presId="urn:microsoft.com/office/officeart/2005/8/layout/hierarchy1"/>
    <dgm:cxn modelId="{3151AAA5-A9DA-409B-82FB-30365ADD24EF}" type="presParOf" srcId="{EEA3F0A0-B8DC-45D4-8998-65CB577B8C6D}" destId="{3CBC95F9-85BD-49FE-AC43-1723417726BC}" srcOrd="0" destOrd="0" presId="urn:microsoft.com/office/officeart/2005/8/layout/hierarchy1"/>
    <dgm:cxn modelId="{93142770-76C7-4D16-85FE-8A56957DBEA4}" type="presParOf" srcId="{EEA3F0A0-B8DC-45D4-8998-65CB577B8C6D}" destId="{3CA3E9E4-8D94-4A53-96A6-95008276B61B}" srcOrd="1" destOrd="0" presId="urn:microsoft.com/office/officeart/2005/8/layout/hierarchy1"/>
    <dgm:cxn modelId="{7D9319B2-3F10-4238-B51D-F5B78920810C}" type="presParOf" srcId="{8D5040CE-D8EE-483A-A667-D5F85B64170E}" destId="{0E7DE999-9623-46D4-B28F-EC27DE5CD63D}" srcOrd="1" destOrd="0" presId="urn:microsoft.com/office/officeart/2005/8/layout/hierarchy1"/>
    <dgm:cxn modelId="{E904CAF8-1776-48AE-9FA0-E033F9337C31}" type="presParOf" srcId="{C7B8DA26-5288-4418-BBF5-06FB6264E4E3}" destId="{4B7B60EF-E6EE-41A2-A304-B5ADF7CC254F}" srcOrd="2" destOrd="0" presId="urn:microsoft.com/office/officeart/2005/8/layout/hierarchy1"/>
    <dgm:cxn modelId="{D47A88CE-CFE0-4AEF-84E6-62E43FDF599C}" type="presParOf" srcId="{C7B8DA26-5288-4418-BBF5-06FB6264E4E3}" destId="{6CDF8358-E326-454A-A03D-2BA038730A16}" srcOrd="3" destOrd="0" presId="urn:microsoft.com/office/officeart/2005/8/layout/hierarchy1"/>
    <dgm:cxn modelId="{5CBA22A9-AA6C-41B1-A9D6-CBCFA3A37AF3}" type="presParOf" srcId="{6CDF8358-E326-454A-A03D-2BA038730A16}" destId="{93120C0F-7211-4155-9581-268439596BE5}" srcOrd="0" destOrd="0" presId="urn:microsoft.com/office/officeart/2005/8/layout/hierarchy1"/>
    <dgm:cxn modelId="{142596A3-0A05-47B4-873E-1E8A0A62D7CB}" type="presParOf" srcId="{93120C0F-7211-4155-9581-268439596BE5}" destId="{7CFFAE38-43E3-4D33-87C9-236C06FD235B}" srcOrd="0" destOrd="0" presId="urn:microsoft.com/office/officeart/2005/8/layout/hierarchy1"/>
    <dgm:cxn modelId="{2A755DE3-5C16-46F1-87C3-F29FA3CAAABF}" type="presParOf" srcId="{93120C0F-7211-4155-9581-268439596BE5}" destId="{29B10DEA-7530-4022-A684-844D038C340A}" srcOrd="1" destOrd="0" presId="urn:microsoft.com/office/officeart/2005/8/layout/hierarchy1"/>
    <dgm:cxn modelId="{33F029B0-50DB-46E8-8B86-D1DB537FD6FC}" type="presParOf" srcId="{6CDF8358-E326-454A-A03D-2BA038730A16}" destId="{624CAE51-D0E6-46CB-963A-AA3A96A86914}" srcOrd="1" destOrd="0" presId="urn:microsoft.com/office/officeart/2005/8/layout/hierarchy1"/>
  </dgm:cxnLst>
  <dgm:bg/>
  <dgm:whole/>
</dgm:dataModel>
</file>

<file path=ppt/diagrams/data12.xml><?xml version="1.0" encoding="utf-8"?>
<dgm:dataModel xmlns:dgm="http://schemas.openxmlformats.org/drawingml/2006/diagram" xmlns:a="http://schemas.openxmlformats.org/drawingml/2006/main">
  <dgm:ptLst>
    <dgm:pt modelId="{4068C19F-E6BA-4B8B-A7D4-C65E4EE22937}"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B8C44931-7C35-4970-B39A-C3AEF17C6FA7}">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Pertanian</a:t>
          </a:r>
          <a:r>
            <a:rPr lang="en-US" dirty="0" smtClean="0"/>
            <a:t> </a:t>
          </a:r>
          <a:r>
            <a:rPr lang="en-US" dirty="0" err="1" smtClean="0"/>
            <a:t>dan</a:t>
          </a:r>
          <a:r>
            <a:rPr lang="en-US" dirty="0" smtClean="0"/>
            <a:t> Tanah</a:t>
          </a:r>
          <a:endParaRPr lang="en-US" dirty="0"/>
        </a:p>
      </dgm:t>
    </dgm:pt>
    <dgm:pt modelId="{1645775E-E635-4BFF-A268-D58412E60BE5}" type="parTrans" cxnId="{34BD1FFC-EF9E-4817-B379-0CB2A3105D04}">
      <dgm:prSet/>
      <dgm:spPr/>
      <dgm:t>
        <a:bodyPr/>
        <a:lstStyle/>
        <a:p>
          <a:endParaRPr lang="en-US"/>
        </a:p>
      </dgm:t>
    </dgm:pt>
    <dgm:pt modelId="{AEF85C75-52BD-43B8-B3AD-BAA0425E6E1A}" type="sibTrans" cxnId="{34BD1FFC-EF9E-4817-B379-0CB2A3105D04}">
      <dgm:prSet/>
      <dgm:spPr/>
      <dgm:t>
        <a:bodyPr/>
        <a:lstStyle/>
        <a:p>
          <a:endParaRPr lang="en-US"/>
        </a:p>
      </dgm:t>
    </dgm:pt>
    <dgm:pt modelId="{7D77A02F-9E6D-4FA0-A426-4C8856A856B0}">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Hutan</a:t>
          </a:r>
          <a:endParaRPr lang="en-US" dirty="0"/>
        </a:p>
      </dgm:t>
    </dgm:pt>
    <dgm:pt modelId="{7FABE87C-8E0C-47B3-B1F7-584A88ADCC09}" type="parTrans" cxnId="{ED544903-51AF-47E0-B37C-CF967921F932}">
      <dgm:prSet/>
      <dgm:spPr/>
      <dgm:t>
        <a:bodyPr/>
        <a:lstStyle/>
        <a:p>
          <a:endParaRPr lang="en-US"/>
        </a:p>
      </dgm:t>
    </dgm:pt>
    <dgm:pt modelId="{5EDF6F4C-C9F7-4AA6-9681-F21810D16088}" type="sibTrans" cxnId="{ED544903-51AF-47E0-B37C-CF967921F932}">
      <dgm:prSet/>
      <dgm:spPr/>
      <dgm:t>
        <a:bodyPr/>
        <a:lstStyle/>
        <a:p>
          <a:endParaRPr lang="en-US"/>
        </a:p>
      </dgm:t>
    </dgm:pt>
    <dgm:pt modelId="{CF7DEACA-D015-4A7F-B245-C54D5C4428AB}">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Air</a:t>
          </a:r>
          <a:endParaRPr lang="en-US" dirty="0"/>
        </a:p>
      </dgm:t>
    </dgm:pt>
    <dgm:pt modelId="{F843C8B6-432F-49DF-B967-6600D5569CF8}" type="parTrans" cxnId="{D5466EA1-A402-464E-A415-504514C52074}">
      <dgm:prSet/>
      <dgm:spPr/>
      <dgm:t>
        <a:bodyPr/>
        <a:lstStyle/>
        <a:p>
          <a:endParaRPr lang="en-US"/>
        </a:p>
      </dgm:t>
    </dgm:pt>
    <dgm:pt modelId="{DA09FA22-5B76-4FB1-A092-A8DC516448CD}" type="sibTrans" cxnId="{D5466EA1-A402-464E-A415-504514C52074}">
      <dgm:prSet/>
      <dgm:spPr/>
      <dgm:t>
        <a:bodyPr/>
        <a:lstStyle/>
        <a:p>
          <a:endParaRPr lang="en-US"/>
        </a:p>
      </dgm:t>
    </dgm:pt>
    <dgm:pt modelId="{08A5D94F-7011-4456-B4D6-55ADBA87DCF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Bahan</a:t>
          </a:r>
          <a:r>
            <a:rPr lang="en-US" dirty="0" smtClean="0"/>
            <a:t> Tambang</a:t>
          </a:r>
          <a:endParaRPr lang="en-US" dirty="0"/>
        </a:p>
      </dgm:t>
    </dgm:pt>
    <dgm:pt modelId="{D09296D8-1701-447A-A70A-026A4D3DF1E4}" type="parTrans" cxnId="{190AFFE4-DCBF-4950-A4FA-48C4B9907DA1}">
      <dgm:prSet/>
      <dgm:spPr/>
      <dgm:t>
        <a:bodyPr/>
        <a:lstStyle/>
        <a:p>
          <a:endParaRPr lang="en-US"/>
        </a:p>
      </dgm:t>
    </dgm:pt>
    <dgm:pt modelId="{191AE55C-600C-4348-A4A9-BA1291BE4C2D}" type="sibTrans" cxnId="{190AFFE4-DCBF-4950-A4FA-48C4B9907DA1}">
      <dgm:prSet/>
      <dgm:spPr/>
      <dgm:t>
        <a:bodyPr/>
        <a:lstStyle/>
        <a:p>
          <a:endParaRPr lang="en-US"/>
        </a:p>
      </dgm:t>
    </dgm:pt>
    <dgm:pt modelId="{0C733AB0-E9B2-4EB6-B1C4-C648FF443F87}" type="pres">
      <dgm:prSet presAssocID="{4068C19F-E6BA-4B8B-A7D4-C65E4EE22937}" presName="diagram" presStyleCnt="0">
        <dgm:presLayoutVars>
          <dgm:dir/>
          <dgm:resizeHandles val="exact"/>
        </dgm:presLayoutVars>
      </dgm:prSet>
      <dgm:spPr/>
      <dgm:t>
        <a:bodyPr/>
        <a:lstStyle/>
        <a:p>
          <a:endParaRPr lang="en-US"/>
        </a:p>
      </dgm:t>
    </dgm:pt>
    <dgm:pt modelId="{15623C3D-C331-4848-A7A7-F80DB51FF926}" type="pres">
      <dgm:prSet presAssocID="{B8C44931-7C35-4970-B39A-C3AEF17C6FA7}" presName="node" presStyleLbl="node1" presStyleIdx="0" presStyleCnt="4">
        <dgm:presLayoutVars>
          <dgm:bulletEnabled val="1"/>
        </dgm:presLayoutVars>
      </dgm:prSet>
      <dgm:spPr/>
      <dgm:t>
        <a:bodyPr/>
        <a:lstStyle/>
        <a:p>
          <a:endParaRPr lang="en-US"/>
        </a:p>
      </dgm:t>
    </dgm:pt>
    <dgm:pt modelId="{6FC45E17-5FE3-497A-8ADF-3FE1CEF0ADB1}" type="pres">
      <dgm:prSet presAssocID="{AEF85C75-52BD-43B8-B3AD-BAA0425E6E1A}" presName="sibTrans" presStyleCnt="0"/>
      <dgm:spPr/>
    </dgm:pt>
    <dgm:pt modelId="{2B6F884D-11CA-462E-A9A4-EBEAFD70C2A7}" type="pres">
      <dgm:prSet presAssocID="{7D77A02F-9E6D-4FA0-A426-4C8856A856B0}" presName="node" presStyleLbl="node1" presStyleIdx="1" presStyleCnt="4">
        <dgm:presLayoutVars>
          <dgm:bulletEnabled val="1"/>
        </dgm:presLayoutVars>
      </dgm:prSet>
      <dgm:spPr/>
      <dgm:t>
        <a:bodyPr/>
        <a:lstStyle/>
        <a:p>
          <a:endParaRPr lang="en-US"/>
        </a:p>
      </dgm:t>
    </dgm:pt>
    <dgm:pt modelId="{F6659CC9-8F40-49B0-A8EB-15B6D4DC8D53}" type="pres">
      <dgm:prSet presAssocID="{5EDF6F4C-C9F7-4AA6-9681-F21810D16088}" presName="sibTrans" presStyleCnt="0"/>
      <dgm:spPr/>
    </dgm:pt>
    <dgm:pt modelId="{4B0D7A84-249F-4DCC-808F-C707CE8B83F2}" type="pres">
      <dgm:prSet presAssocID="{CF7DEACA-D015-4A7F-B245-C54D5C4428AB}" presName="node" presStyleLbl="node1" presStyleIdx="2" presStyleCnt="4">
        <dgm:presLayoutVars>
          <dgm:bulletEnabled val="1"/>
        </dgm:presLayoutVars>
      </dgm:prSet>
      <dgm:spPr/>
      <dgm:t>
        <a:bodyPr/>
        <a:lstStyle/>
        <a:p>
          <a:endParaRPr lang="en-US"/>
        </a:p>
      </dgm:t>
    </dgm:pt>
    <dgm:pt modelId="{6481714E-CD61-47E1-8A8C-903F23941DAC}" type="pres">
      <dgm:prSet presAssocID="{DA09FA22-5B76-4FB1-A092-A8DC516448CD}" presName="sibTrans" presStyleCnt="0"/>
      <dgm:spPr/>
    </dgm:pt>
    <dgm:pt modelId="{0616E2D1-D342-402B-976C-4C4DDEB51F05}" type="pres">
      <dgm:prSet presAssocID="{08A5D94F-7011-4456-B4D6-55ADBA87DCF4}" presName="node" presStyleLbl="node1" presStyleIdx="3" presStyleCnt="4">
        <dgm:presLayoutVars>
          <dgm:bulletEnabled val="1"/>
        </dgm:presLayoutVars>
      </dgm:prSet>
      <dgm:spPr/>
      <dgm:t>
        <a:bodyPr/>
        <a:lstStyle/>
        <a:p>
          <a:endParaRPr lang="en-US"/>
        </a:p>
      </dgm:t>
    </dgm:pt>
  </dgm:ptLst>
  <dgm:cxnLst>
    <dgm:cxn modelId="{34BD1FFC-EF9E-4817-B379-0CB2A3105D04}" srcId="{4068C19F-E6BA-4B8B-A7D4-C65E4EE22937}" destId="{B8C44931-7C35-4970-B39A-C3AEF17C6FA7}" srcOrd="0" destOrd="0" parTransId="{1645775E-E635-4BFF-A268-D58412E60BE5}" sibTransId="{AEF85C75-52BD-43B8-B3AD-BAA0425E6E1A}"/>
    <dgm:cxn modelId="{190AFFE4-DCBF-4950-A4FA-48C4B9907DA1}" srcId="{4068C19F-E6BA-4B8B-A7D4-C65E4EE22937}" destId="{08A5D94F-7011-4456-B4D6-55ADBA87DCF4}" srcOrd="3" destOrd="0" parTransId="{D09296D8-1701-447A-A70A-026A4D3DF1E4}" sibTransId="{191AE55C-600C-4348-A4A9-BA1291BE4C2D}"/>
    <dgm:cxn modelId="{4CFA63C6-E5F9-44A3-A2BE-F4919A4895B5}" type="presOf" srcId="{4068C19F-E6BA-4B8B-A7D4-C65E4EE22937}" destId="{0C733AB0-E9B2-4EB6-B1C4-C648FF443F87}" srcOrd="0" destOrd="0" presId="urn:microsoft.com/office/officeart/2005/8/layout/default"/>
    <dgm:cxn modelId="{2ADFF58C-3C93-4593-B440-0F07B6B56037}" type="presOf" srcId="{7D77A02F-9E6D-4FA0-A426-4C8856A856B0}" destId="{2B6F884D-11CA-462E-A9A4-EBEAFD70C2A7}" srcOrd="0" destOrd="0" presId="urn:microsoft.com/office/officeart/2005/8/layout/default"/>
    <dgm:cxn modelId="{ED544903-51AF-47E0-B37C-CF967921F932}" srcId="{4068C19F-E6BA-4B8B-A7D4-C65E4EE22937}" destId="{7D77A02F-9E6D-4FA0-A426-4C8856A856B0}" srcOrd="1" destOrd="0" parTransId="{7FABE87C-8E0C-47B3-B1F7-584A88ADCC09}" sibTransId="{5EDF6F4C-C9F7-4AA6-9681-F21810D16088}"/>
    <dgm:cxn modelId="{D5466EA1-A402-464E-A415-504514C52074}" srcId="{4068C19F-E6BA-4B8B-A7D4-C65E4EE22937}" destId="{CF7DEACA-D015-4A7F-B245-C54D5C4428AB}" srcOrd="2" destOrd="0" parTransId="{F843C8B6-432F-49DF-B967-6600D5569CF8}" sibTransId="{DA09FA22-5B76-4FB1-A092-A8DC516448CD}"/>
    <dgm:cxn modelId="{3907F6E7-61DE-44FC-B3C4-BD59F08072F4}" type="presOf" srcId="{CF7DEACA-D015-4A7F-B245-C54D5C4428AB}" destId="{4B0D7A84-249F-4DCC-808F-C707CE8B83F2}" srcOrd="0" destOrd="0" presId="urn:microsoft.com/office/officeart/2005/8/layout/default"/>
    <dgm:cxn modelId="{F1B38E92-CF92-4632-8CCE-59031950AFF6}" type="presOf" srcId="{B8C44931-7C35-4970-B39A-C3AEF17C6FA7}" destId="{15623C3D-C331-4848-A7A7-F80DB51FF926}" srcOrd="0" destOrd="0" presId="urn:microsoft.com/office/officeart/2005/8/layout/default"/>
    <dgm:cxn modelId="{CB701A64-D4B2-4A54-8B27-BC7491EF2CE6}" type="presOf" srcId="{08A5D94F-7011-4456-B4D6-55ADBA87DCF4}" destId="{0616E2D1-D342-402B-976C-4C4DDEB51F05}" srcOrd="0" destOrd="0" presId="urn:microsoft.com/office/officeart/2005/8/layout/default"/>
    <dgm:cxn modelId="{FCE9DE51-474E-431A-9C5A-396D58434FAE}" type="presParOf" srcId="{0C733AB0-E9B2-4EB6-B1C4-C648FF443F87}" destId="{15623C3D-C331-4848-A7A7-F80DB51FF926}" srcOrd="0" destOrd="0" presId="urn:microsoft.com/office/officeart/2005/8/layout/default"/>
    <dgm:cxn modelId="{303B16CE-793F-40E7-B3E6-05CECBE4A56A}" type="presParOf" srcId="{0C733AB0-E9B2-4EB6-B1C4-C648FF443F87}" destId="{6FC45E17-5FE3-497A-8ADF-3FE1CEF0ADB1}" srcOrd="1" destOrd="0" presId="urn:microsoft.com/office/officeart/2005/8/layout/default"/>
    <dgm:cxn modelId="{C3435091-E660-4F44-9666-23605603C028}" type="presParOf" srcId="{0C733AB0-E9B2-4EB6-B1C4-C648FF443F87}" destId="{2B6F884D-11CA-462E-A9A4-EBEAFD70C2A7}" srcOrd="2" destOrd="0" presId="urn:microsoft.com/office/officeart/2005/8/layout/default"/>
    <dgm:cxn modelId="{348631DC-ADFA-4744-B460-0F14AC4512C5}" type="presParOf" srcId="{0C733AB0-E9B2-4EB6-B1C4-C648FF443F87}" destId="{F6659CC9-8F40-49B0-A8EB-15B6D4DC8D53}" srcOrd="3" destOrd="0" presId="urn:microsoft.com/office/officeart/2005/8/layout/default"/>
    <dgm:cxn modelId="{CA49593C-3243-4226-961E-E9F1C16250C4}" type="presParOf" srcId="{0C733AB0-E9B2-4EB6-B1C4-C648FF443F87}" destId="{4B0D7A84-249F-4DCC-808F-C707CE8B83F2}" srcOrd="4" destOrd="0" presId="urn:microsoft.com/office/officeart/2005/8/layout/default"/>
    <dgm:cxn modelId="{231D5064-60D3-4EAC-A901-82F0EACA3F20}" type="presParOf" srcId="{0C733AB0-E9B2-4EB6-B1C4-C648FF443F87}" destId="{6481714E-CD61-47E1-8A8C-903F23941DAC}" srcOrd="5" destOrd="0" presId="urn:microsoft.com/office/officeart/2005/8/layout/default"/>
    <dgm:cxn modelId="{4A370288-D17D-4380-8F25-07416086AF69}" type="presParOf" srcId="{0C733AB0-E9B2-4EB6-B1C4-C648FF443F87}" destId="{0616E2D1-D342-402B-976C-4C4DDEB51F05}" srcOrd="6" destOrd="0" presId="urn:microsoft.com/office/officeart/2005/8/layout/default"/>
  </dgm:cxnLst>
  <dgm:bg/>
  <dgm:whole/>
</dgm:dataModel>
</file>

<file path=ppt/diagrams/data13.xml><?xml version="1.0" encoding="utf-8"?>
<dgm:dataModel xmlns:dgm="http://schemas.openxmlformats.org/drawingml/2006/diagram" xmlns:a="http://schemas.openxmlformats.org/drawingml/2006/main">
  <dgm:ptLst>
    <dgm:pt modelId="{9F1AAD4B-8D4C-414C-ABF9-485638618DA9}"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n-US"/>
        </a:p>
      </dgm:t>
    </dgm:pt>
    <dgm:pt modelId="{329D48FA-F507-48C2-8EE5-E1EA21D33718}">
      <dgm:prSet phldrT="[Text]"/>
      <dgm:spPr/>
      <dgm:t>
        <a:bodyPr/>
        <a:lstStyle/>
        <a:p>
          <a:r>
            <a:rPr lang="en-US" dirty="0" err="1" smtClean="0"/>
            <a:t>Masalah</a:t>
          </a:r>
          <a:r>
            <a:rPr lang="en-US" dirty="0" smtClean="0"/>
            <a:t> </a:t>
          </a:r>
          <a:r>
            <a:rPr lang="en-US" dirty="0" err="1" smtClean="0"/>
            <a:t>lingkungan</a:t>
          </a:r>
          <a:endParaRPr lang="en-US" dirty="0"/>
        </a:p>
      </dgm:t>
    </dgm:pt>
    <dgm:pt modelId="{58F15417-5A6B-488A-A9C1-7D845DF396B3}" type="parTrans" cxnId="{0E78CC47-4EB6-4BEB-B00F-CA8A95C11DAC}">
      <dgm:prSet/>
      <dgm:spPr/>
      <dgm:t>
        <a:bodyPr/>
        <a:lstStyle/>
        <a:p>
          <a:endParaRPr lang="en-US"/>
        </a:p>
      </dgm:t>
    </dgm:pt>
    <dgm:pt modelId="{FCBA70BF-6B26-441F-A372-665EC5017570}" type="sibTrans" cxnId="{0E78CC47-4EB6-4BEB-B00F-CA8A95C11DAC}">
      <dgm:prSet/>
      <dgm:spPr/>
      <dgm:t>
        <a:bodyPr/>
        <a:lstStyle/>
        <a:p>
          <a:endParaRPr lang="en-US"/>
        </a:p>
      </dgm:t>
    </dgm:pt>
    <dgm:pt modelId="{D433D179-8C3C-4BD7-BB1C-E393238BD860}">
      <dgm:prSet phldrT="[Text]"/>
      <dgm:spPr/>
      <dgm:t>
        <a:bodyPr/>
        <a:lstStyle/>
        <a:p>
          <a:r>
            <a:rPr lang="en-US" u="none" dirty="0" err="1" smtClean="0">
              <a:solidFill>
                <a:srgbClr val="FF0000"/>
              </a:solidFill>
              <a:hlinkClick xmlns:r="http://schemas.openxmlformats.org/officeDocument/2006/relationships" r:id="rId1" action="ppaction://hlinksldjump"/>
            </a:rPr>
            <a:t>Erosi</a:t>
          </a:r>
          <a:r>
            <a:rPr lang="en-US" u="none" dirty="0" smtClean="0">
              <a:solidFill>
                <a:srgbClr val="FF0000"/>
              </a:solidFill>
              <a:hlinkClick xmlns:r="http://schemas.openxmlformats.org/officeDocument/2006/relationships" r:id="rId1" action="ppaction://hlinksldjump"/>
            </a:rPr>
            <a:t> </a:t>
          </a:r>
          <a:r>
            <a:rPr lang="en-US" u="none" dirty="0" err="1" smtClean="0">
              <a:solidFill>
                <a:srgbClr val="FF0000"/>
              </a:solidFill>
              <a:hlinkClick xmlns:r="http://schemas.openxmlformats.org/officeDocument/2006/relationships" r:id="rId1" action="ppaction://hlinksldjump"/>
            </a:rPr>
            <a:t>dan</a:t>
          </a:r>
          <a:r>
            <a:rPr lang="en-US" u="none" dirty="0" smtClean="0">
              <a:solidFill>
                <a:srgbClr val="FF0000"/>
              </a:solidFill>
              <a:hlinkClick xmlns:r="http://schemas.openxmlformats.org/officeDocument/2006/relationships" r:id="rId1" action="ppaction://hlinksldjump"/>
            </a:rPr>
            <a:t> </a:t>
          </a:r>
          <a:r>
            <a:rPr lang="en-US" u="none" dirty="0" err="1" smtClean="0">
              <a:solidFill>
                <a:srgbClr val="FF0000"/>
              </a:solidFill>
              <a:hlinkClick xmlns:r="http://schemas.openxmlformats.org/officeDocument/2006/relationships" r:id="rId1" action="ppaction://hlinksldjump"/>
            </a:rPr>
            <a:t>Banjir</a:t>
          </a:r>
          <a:endParaRPr lang="en-US" u="none" dirty="0">
            <a:solidFill>
              <a:srgbClr val="FF0000"/>
            </a:solidFill>
          </a:endParaRPr>
        </a:p>
      </dgm:t>
    </dgm:pt>
    <dgm:pt modelId="{140DAF25-E9EE-4C14-9FC0-B8540FA692B7}" type="parTrans" cxnId="{9F502466-632A-465C-8AF6-838C3C5E8FC4}">
      <dgm:prSet/>
      <dgm:spPr/>
      <dgm:t>
        <a:bodyPr/>
        <a:lstStyle/>
        <a:p>
          <a:endParaRPr lang="en-US"/>
        </a:p>
      </dgm:t>
    </dgm:pt>
    <dgm:pt modelId="{BD29C243-BF7D-4AE3-962B-9AC0F51330F2}" type="sibTrans" cxnId="{9F502466-632A-465C-8AF6-838C3C5E8FC4}">
      <dgm:prSet/>
      <dgm:spPr/>
      <dgm:t>
        <a:bodyPr/>
        <a:lstStyle/>
        <a:p>
          <a:endParaRPr lang="en-US"/>
        </a:p>
      </dgm:t>
    </dgm:pt>
    <dgm:pt modelId="{EDA1D393-1D8F-4DAE-A059-78B0ED6C5922}">
      <dgm:prSet phldrT="[Text]"/>
      <dgm:spPr/>
      <dgm:t>
        <a:bodyPr/>
        <a:lstStyle/>
        <a:p>
          <a:r>
            <a:rPr lang="en-US" dirty="0" err="1" smtClean="0">
              <a:hlinkClick xmlns:r="http://schemas.openxmlformats.org/officeDocument/2006/relationships" r:id="rId2" action="ppaction://hlinksldjump"/>
            </a:rPr>
            <a:t>Pencemaran</a:t>
          </a:r>
          <a:endParaRPr lang="en-US" dirty="0"/>
        </a:p>
      </dgm:t>
    </dgm:pt>
    <dgm:pt modelId="{39EA3E9B-C8B8-4E8E-A427-FC21C8D070F6}" type="parTrans" cxnId="{E8B94F00-6C1C-4B45-919B-7359C18B1030}">
      <dgm:prSet/>
      <dgm:spPr/>
      <dgm:t>
        <a:bodyPr/>
        <a:lstStyle/>
        <a:p>
          <a:endParaRPr lang="en-US"/>
        </a:p>
      </dgm:t>
    </dgm:pt>
    <dgm:pt modelId="{95583505-836F-4835-9B7A-009CAA9AE0BC}" type="sibTrans" cxnId="{E8B94F00-6C1C-4B45-919B-7359C18B1030}">
      <dgm:prSet/>
      <dgm:spPr/>
      <dgm:t>
        <a:bodyPr/>
        <a:lstStyle/>
        <a:p>
          <a:endParaRPr lang="en-US"/>
        </a:p>
      </dgm:t>
    </dgm:pt>
    <dgm:pt modelId="{28DA2536-35C0-46B0-978E-FC3A4E2B0DE6}">
      <dgm:prSet phldrT="[Text]"/>
      <dgm:spPr/>
      <dgm:t>
        <a:bodyPr/>
        <a:lstStyle/>
        <a:p>
          <a:r>
            <a:rPr lang="en-US" dirty="0" err="1" smtClean="0">
              <a:hlinkClick xmlns:r="http://schemas.openxmlformats.org/officeDocument/2006/relationships" r:id="rId3" action="ppaction://hlinksldjump"/>
            </a:rPr>
            <a:t>Penebangan</a:t>
          </a:r>
          <a:r>
            <a:rPr lang="en-US" dirty="0" smtClean="0">
              <a:hlinkClick xmlns:r="http://schemas.openxmlformats.org/officeDocument/2006/relationships" r:id="rId3" action="ppaction://hlinksldjump"/>
            </a:rPr>
            <a:t> Liar</a:t>
          </a:r>
          <a:endParaRPr lang="en-US" dirty="0"/>
        </a:p>
      </dgm:t>
    </dgm:pt>
    <dgm:pt modelId="{6DCC8967-8B17-4E02-AC61-53183F1C7585}" type="parTrans" cxnId="{0928ACC8-F682-4A12-90F5-D39E71DE6B1C}">
      <dgm:prSet/>
      <dgm:spPr/>
      <dgm:t>
        <a:bodyPr/>
        <a:lstStyle/>
        <a:p>
          <a:endParaRPr lang="en-US"/>
        </a:p>
      </dgm:t>
    </dgm:pt>
    <dgm:pt modelId="{56016E6D-888D-4151-97FA-7AE78CF3FDE2}" type="sibTrans" cxnId="{0928ACC8-F682-4A12-90F5-D39E71DE6B1C}">
      <dgm:prSet/>
      <dgm:spPr/>
      <dgm:t>
        <a:bodyPr/>
        <a:lstStyle/>
        <a:p>
          <a:endParaRPr lang="en-US"/>
        </a:p>
      </dgm:t>
    </dgm:pt>
    <dgm:pt modelId="{A41332AB-0D20-49BA-B2CB-FC42A4CEA5C1}" type="pres">
      <dgm:prSet presAssocID="{9F1AAD4B-8D4C-414C-ABF9-485638618DA9}" presName="diagram" presStyleCnt="0">
        <dgm:presLayoutVars>
          <dgm:chPref val="1"/>
          <dgm:dir/>
          <dgm:animOne val="branch"/>
          <dgm:animLvl val="lvl"/>
          <dgm:resizeHandles val="exact"/>
        </dgm:presLayoutVars>
      </dgm:prSet>
      <dgm:spPr/>
      <dgm:t>
        <a:bodyPr/>
        <a:lstStyle/>
        <a:p>
          <a:endParaRPr lang="en-US"/>
        </a:p>
      </dgm:t>
    </dgm:pt>
    <dgm:pt modelId="{835FCA76-0F70-4309-8794-520676833F8F}" type="pres">
      <dgm:prSet presAssocID="{329D48FA-F507-48C2-8EE5-E1EA21D33718}" presName="root1" presStyleCnt="0"/>
      <dgm:spPr/>
    </dgm:pt>
    <dgm:pt modelId="{4F5B533A-ECB5-4342-8E42-107B639CD1DB}" type="pres">
      <dgm:prSet presAssocID="{329D48FA-F507-48C2-8EE5-E1EA21D33718}" presName="LevelOneTextNode" presStyleLbl="node0" presStyleIdx="0" presStyleCnt="1">
        <dgm:presLayoutVars>
          <dgm:chPref val="3"/>
        </dgm:presLayoutVars>
      </dgm:prSet>
      <dgm:spPr/>
      <dgm:t>
        <a:bodyPr/>
        <a:lstStyle/>
        <a:p>
          <a:endParaRPr lang="en-US"/>
        </a:p>
      </dgm:t>
    </dgm:pt>
    <dgm:pt modelId="{006E89DB-4E8B-405A-A258-CE4EB20879AD}" type="pres">
      <dgm:prSet presAssocID="{329D48FA-F507-48C2-8EE5-E1EA21D33718}" presName="level2hierChild" presStyleCnt="0"/>
      <dgm:spPr/>
    </dgm:pt>
    <dgm:pt modelId="{32F8EF4F-0CC7-41F0-8E12-B67E2906AF03}" type="pres">
      <dgm:prSet presAssocID="{140DAF25-E9EE-4C14-9FC0-B8540FA692B7}" presName="conn2-1" presStyleLbl="parChTrans1D2" presStyleIdx="0" presStyleCnt="3"/>
      <dgm:spPr/>
      <dgm:t>
        <a:bodyPr/>
        <a:lstStyle/>
        <a:p>
          <a:endParaRPr lang="en-US"/>
        </a:p>
      </dgm:t>
    </dgm:pt>
    <dgm:pt modelId="{E75D463C-DAF5-40C2-99BB-5B024ADB2AD4}" type="pres">
      <dgm:prSet presAssocID="{140DAF25-E9EE-4C14-9FC0-B8540FA692B7}" presName="connTx" presStyleLbl="parChTrans1D2" presStyleIdx="0" presStyleCnt="3"/>
      <dgm:spPr/>
      <dgm:t>
        <a:bodyPr/>
        <a:lstStyle/>
        <a:p>
          <a:endParaRPr lang="en-US"/>
        </a:p>
      </dgm:t>
    </dgm:pt>
    <dgm:pt modelId="{D1455302-E39D-4C14-B712-1D3C8A777A50}" type="pres">
      <dgm:prSet presAssocID="{D433D179-8C3C-4BD7-BB1C-E393238BD860}" presName="root2" presStyleCnt="0"/>
      <dgm:spPr/>
    </dgm:pt>
    <dgm:pt modelId="{641B4E93-AEC2-4CB6-BCED-D302C143A2EF}" type="pres">
      <dgm:prSet presAssocID="{D433D179-8C3C-4BD7-BB1C-E393238BD860}" presName="LevelTwoTextNode" presStyleLbl="node2" presStyleIdx="0" presStyleCnt="3">
        <dgm:presLayoutVars>
          <dgm:chPref val="3"/>
        </dgm:presLayoutVars>
      </dgm:prSet>
      <dgm:spPr/>
      <dgm:t>
        <a:bodyPr/>
        <a:lstStyle/>
        <a:p>
          <a:endParaRPr lang="en-US"/>
        </a:p>
      </dgm:t>
    </dgm:pt>
    <dgm:pt modelId="{08FF9230-7D33-45E1-A96B-894F2A9C0FDB}" type="pres">
      <dgm:prSet presAssocID="{D433D179-8C3C-4BD7-BB1C-E393238BD860}" presName="level3hierChild" presStyleCnt="0"/>
      <dgm:spPr/>
    </dgm:pt>
    <dgm:pt modelId="{829FE3B8-DB7B-4DF4-90A9-543E0CCA4811}" type="pres">
      <dgm:prSet presAssocID="{39EA3E9B-C8B8-4E8E-A427-FC21C8D070F6}" presName="conn2-1" presStyleLbl="parChTrans1D2" presStyleIdx="1" presStyleCnt="3"/>
      <dgm:spPr/>
      <dgm:t>
        <a:bodyPr/>
        <a:lstStyle/>
        <a:p>
          <a:endParaRPr lang="en-US"/>
        </a:p>
      </dgm:t>
    </dgm:pt>
    <dgm:pt modelId="{06A8E056-2F10-4FED-A18C-2001DBB064A5}" type="pres">
      <dgm:prSet presAssocID="{39EA3E9B-C8B8-4E8E-A427-FC21C8D070F6}" presName="connTx" presStyleLbl="parChTrans1D2" presStyleIdx="1" presStyleCnt="3"/>
      <dgm:spPr/>
      <dgm:t>
        <a:bodyPr/>
        <a:lstStyle/>
        <a:p>
          <a:endParaRPr lang="en-US"/>
        </a:p>
      </dgm:t>
    </dgm:pt>
    <dgm:pt modelId="{16F96A6E-E9FA-47F3-BD6B-162D34C75D35}" type="pres">
      <dgm:prSet presAssocID="{EDA1D393-1D8F-4DAE-A059-78B0ED6C5922}" presName="root2" presStyleCnt="0"/>
      <dgm:spPr/>
    </dgm:pt>
    <dgm:pt modelId="{A990EEAC-1377-40D6-8AD5-1B9B3C52D51C}" type="pres">
      <dgm:prSet presAssocID="{EDA1D393-1D8F-4DAE-A059-78B0ED6C5922}" presName="LevelTwoTextNode" presStyleLbl="node2" presStyleIdx="1" presStyleCnt="3" custLinFactNeighborX="-1230" custLinFactNeighborY="4689">
        <dgm:presLayoutVars>
          <dgm:chPref val="3"/>
        </dgm:presLayoutVars>
      </dgm:prSet>
      <dgm:spPr/>
      <dgm:t>
        <a:bodyPr/>
        <a:lstStyle/>
        <a:p>
          <a:endParaRPr lang="en-US"/>
        </a:p>
      </dgm:t>
    </dgm:pt>
    <dgm:pt modelId="{F5D6B344-287D-4E21-AAA3-9CB56748D711}" type="pres">
      <dgm:prSet presAssocID="{EDA1D393-1D8F-4DAE-A059-78B0ED6C5922}" presName="level3hierChild" presStyleCnt="0"/>
      <dgm:spPr/>
    </dgm:pt>
    <dgm:pt modelId="{FCE8F45E-142D-4713-A2A8-7B9BBA1FBDCF}" type="pres">
      <dgm:prSet presAssocID="{6DCC8967-8B17-4E02-AC61-53183F1C7585}" presName="conn2-1" presStyleLbl="parChTrans1D2" presStyleIdx="2" presStyleCnt="3"/>
      <dgm:spPr/>
      <dgm:t>
        <a:bodyPr/>
        <a:lstStyle/>
        <a:p>
          <a:endParaRPr lang="en-US"/>
        </a:p>
      </dgm:t>
    </dgm:pt>
    <dgm:pt modelId="{3121B990-29DF-4CCC-A1AF-DC759125AE98}" type="pres">
      <dgm:prSet presAssocID="{6DCC8967-8B17-4E02-AC61-53183F1C7585}" presName="connTx" presStyleLbl="parChTrans1D2" presStyleIdx="2" presStyleCnt="3"/>
      <dgm:spPr/>
      <dgm:t>
        <a:bodyPr/>
        <a:lstStyle/>
        <a:p>
          <a:endParaRPr lang="en-US"/>
        </a:p>
      </dgm:t>
    </dgm:pt>
    <dgm:pt modelId="{2F5A7F13-8899-49FD-849B-121860B76921}" type="pres">
      <dgm:prSet presAssocID="{28DA2536-35C0-46B0-978E-FC3A4E2B0DE6}" presName="root2" presStyleCnt="0"/>
      <dgm:spPr/>
    </dgm:pt>
    <dgm:pt modelId="{9B94B9D2-6EF6-467A-9F4E-F434F835B3D2}" type="pres">
      <dgm:prSet presAssocID="{28DA2536-35C0-46B0-978E-FC3A4E2B0DE6}" presName="LevelTwoTextNode" presStyleLbl="node2" presStyleIdx="2" presStyleCnt="3" custLinFactNeighborX="-1230" custLinFactNeighborY="4689">
        <dgm:presLayoutVars>
          <dgm:chPref val="3"/>
        </dgm:presLayoutVars>
      </dgm:prSet>
      <dgm:spPr/>
      <dgm:t>
        <a:bodyPr/>
        <a:lstStyle/>
        <a:p>
          <a:endParaRPr lang="en-US"/>
        </a:p>
      </dgm:t>
    </dgm:pt>
    <dgm:pt modelId="{63160336-4620-452F-B6F7-E66851791A38}" type="pres">
      <dgm:prSet presAssocID="{28DA2536-35C0-46B0-978E-FC3A4E2B0DE6}" presName="level3hierChild" presStyleCnt="0"/>
      <dgm:spPr/>
    </dgm:pt>
  </dgm:ptLst>
  <dgm:cxnLst>
    <dgm:cxn modelId="{E8B94F00-6C1C-4B45-919B-7359C18B1030}" srcId="{329D48FA-F507-48C2-8EE5-E1EA21D33718}" destId="{EDA1D393-1D8F-4DAE-A059-78B0ED6C5922}" srcOrd="1" destOrd="0" parTransId="{39EA3E9B-C8B8-4E8E-A427-FC21C8D070F6}" sibTransId="{95583505-836F-4835-9B7A-009CAA9AE0BC}"/>
    <dgm:cxn modelId="{44A19A61-AC6F-4C0C-B501-89A913A28754}" type="presOf" srcId="{39EA3E9B-C8B8-4E8E-A427-FC21C8D070F6}" destId="{829FE3B8-DB7B-4DF4-90A9-543E0CCA4811}" srcOrd="0" destOrd="0" presId="urn:microsoft.com/office/officeart/2005/8/layout/hierarchy2"/>
    <dgm:cxn modelId="{126D5CF0-0672-4A56-AEFE-943CD0BDAB39}" type="presOf" srcId="{39EA3E9B-C8B8-4E8E-A427-FC21C8D070F6}" destId="{06A8E056-2F10-4FED-A18C-2001DBB064A5}" srcOrd="1" destOrd="0" presId="urn:microsoft.com/office/officeart/2005/8/layout/hierarchy2"/>
    <dgm:cxn modelId="{C14E1353-0852-4A08-9C0F-E0EDE99957D6}" type="presOf" srcId="{140DAF25-E9EE-4C14-9FC0-B8540FA692B7}" destId="{E75D463C-DAF5-40C2-99BB-5B024ADB2AD4}" srcOrd="1" destOrd="0" presId="urn:microsoft.com/office/officeart/2005/8/layout/hierarchy2"/>
    <dgm:cxn modelId="{2FA91FFC-7F49-4A84-9364-438A03BC9873}" type="presOf" srcId="{6DCC8967-8B17-4E02-AC61-53183F1C7585}" destId="{3121B990-29DF-4CCC-A1AF-DC759125AE98}" srcOrd="1" destOrd="0" presId="urn:microsoft.com/office/officeart/2005/8/layout/hierarchy2"/>
    <dgm:cxn modelId="{778529B6-14C2-462B-BAFC-A00E7569D79F}" type="presOf" srcId="{140DAF25-E9EE-4C14-9FC0-B8540FA692B7}" destId="{32F8EF4F-0CC7-41F0-8E12-B67E2906AF03}" srcOrd="0" destOrd="0" presId="urn:microsoft.com/office/officeart/2005/8/layout/hierarchy2"/>
    <dgm:cxn modelId="{9F502466-632A-465C-8AF6-838C3C5E8FC4}" srcId="{329D48FA-F507-48C2-8EE5-E1EA21D33718}" destId="{D433D179-8C3C-4BD7-BB1C-E393238BD860}" srcOrd="0" destOrd="0" parTransId="{140DAF25-E9EE-4C14-9FC0-B8540FA692B7}" sibTransId="{BD29C243-BF7D-4AE3-962B-9AC0F51330F2}"/>
    <dgm:cxn modelId="{C7266635-6EF0-4C92-8C86-223A7A39D94E}" type="presOf" srcId="{D433D179-8C3C-4BD7-BB1C-E393238BD860}" destId="{641B4E93-AEC2-4CB6-BCED-D302C143A2EF}" srcOrd="0" destOrd="0" presId="urn:microsoft.com/office/officeart/2005/8/layout/hierarchy2"/>
    <dgm:cxn modelId="{1F0AF1D8-B5C4-44D8-96CD-19F690C5779B}" type="presOf" srcId="{6DCC8967-8B17-4E02-AC61-53183F1C7585}" destId="{FCE8F45E-142D-4713-A2A8-7B9BBA1FBDCF}" srcOrd="0" destOrd="0" presId="urn:microsoft.com/office/officeart/2005/8/layout/hierarchy2"/>
    <dgm:cxn modelId="{8C13EF60-F607-45DF-8E49-5A77E5E7CC9B}" type="presOf" srcId="{EDA1D393-1D8F-4DAE-A059-78B0ED6C5922}" destId="{A990EEAC-1377-40D6-8AD5-1B9B3C52D51C}" srcOrd="0" destOrd="0" presId="urn:microsoft.com/office/officeart/2005/8/layout/hierarchy2"/>
    <dgm:cxn modelId="{0E78CC47-4EB6-4BEB-B00F-CA8A95C11DAC}" srcId="{9F1AAD4B-8D4C-414C-ABF9-485638618DA9}" destId="{329D48FA-F507-48C2-8EE5-E1EA21D33718}" srcOrd="0" destOrd="0" parTransId="{58F15417-5A6B-488A-A9C1-7D845DF396B3}" sibTransId="{FCBA70BF-6B26-441F-A372-665EC5017570}"/>
    <dgm:cxn modelId="{953DF433-C268-4890-95BA-C06520E54E65}" type="presOf" srcId="{329D48FA-F507-48C2-8EE5-E1EA21D33718}" destId="{4F5B533A-ECB5-4342-8E42-107B639CD1DB}" srcOrd="0" destOrd="0" presId="urn:microsoft.com/office/officeart/2005/8/layout/hierarchy2"/>
    <dgm:cxn modelId="{1B96FFDA-4AD7-41DD-8F16-4C0642BB008E}" type="presOf" srcId="{9F1AAD4B-8D4C-414C-ABF9-485638618DA9}" destId="{A41332AB-0D20-49BA-B2CB-FC42A4CEA5C1}" srcOrd="0" destOrd="0" presId="urn:microsoft.com/office/officeart/2005/8/layout/hierarchy2"/>
    <dgm:cxn modelId="{0928ACC8-F682-4A12-90F5-D39E71DE6B1C}" srcId="{329D48FA-F507-48C2-8EE5-E1EA21D33718}" destId="{28DA2536-35C0-46B0-978E-FC3A4E2B0DE6}" srcOrd="2" destOrd="0" parTransId="{6DCC8967-8B17-4E02-AC61-53183F1C7585}" sibTransId="{56016E6D-888D-4151-97FA-7AE78CF3FDE2}"/>
    <dgm:cxn modelId="{620A520D-C25B-4832-BC11-AC44F07013D1}" type="presOf" srcId="{28DA2536-35C0-46B0-978E-FC3A4E2B0DE6}" destId="{9B94B9D2-6EF6-467A-9F4E-F434F835B3D2}" srcOrd="0" destOrd="0" presId="urn:microsoft.com/office/officeart/2005/8/layout/hierarchy2"/>
    <dgm:cxn modelId="{CE5C0363-EA74-486A-87CF-AEEDEFEBFDBA}" type="presParOf" srcId="{A41332AB-0D20-49BA-B2CB-FC42A4CEA5C1}" destId="{835FCA76-0F70-4309-8794-520676833F8F}" srcOrd="0" destOrd="0" presId="urn:microsoft.com/office/officeart/2005/8/layout/hierarchy2"/>
    <dgm:cxn modelId="{C43EA58D-0212-4F8C-B187-4091E0674D04}" type="presParOf" srcId="{835FCA76-0F70-4309-8794-520676833F8F}" destId="{4F5B533A-ECB5-4342-8E42-107B639CD1DB}" srcOrd="0" destOrd="0" presId="urn:microsoft.com/office/officeart/2005/8/layout/hierarchy2"/>
    <dgm:cxn modelId="{C97BD52B-42A1-4126-AF30-3F003D91A831}" type="presParOf" srcId="{835FCA76-0F70-4309-8794-520676833F8F}" destId="{006E89DB-4E8B-405A-A258-CE4EB20879AD}" srcOrd="1" destOrd="0" presId="urn:microsoft.com/office/officeart/2005/8/layout/hierarchy2"/>
    <dgm:cxn modelId="{4C4CFF72-1E17-43C2-B547-9A33901CB427}" type="presParOf" srcId="{006E89DB-4E8B-405A-A258-CE4EB20879AD}" destId="{32F8EF4F-0CC7-41F0-8E12-B67E2906AF03}" srcOrd="0" destOrd="0" presId="urn:microsoft.com/office/officeart/2005/8/layout/hierarchy2"/>
    <dgm:cxn modelId="{A7E07F85-C3B2-439D-A32D-C52C95899EA3}" type="presParOf" srcId="{32F8EF4F-0CC7-41F0-8E12-B67E2906AF03}" destId="{E75D463C-DAF5-40C2-99BB-5B024ADB2AD4}" srcOrd="0" destOrd="0" presId="urn:microsoft.com/office/officeart/2005/8/layout/hierarchy2"/>
    <dgm:cxn modelId="{E8D7E30A-79D6-4F68-9696-B453FC41D92F}" type="presParOf" srcId="{006E89DB-4E8B-405A-A258-CE4EB20879AD}" destId="{D1455302-E39D-4C14-B712-1D3C8A777A50}" srcOrd="1" destOrd="0" presId="urn:microsoft.com/office/officeart/2005/8/layout/hierarchy2"/>
    <dgm:cxn modelId="{CD055F39-D545-47D8-97DE-32FB526FCCD0}" type="presParOf" srcId="{D1455302-E39D-4C14-B712-1D3C8A777A50}" destId="{641B4E93-AEC2-4CB6-BCED-D302C143A2EF}" srcOrd="0" destOrd="0" presId="urn:microsoft.com/office/officeart/2005/8/layout/hierarchy2"/>
    <dgm:cxn modelId="{4F31AD7A-00E0-429C-8162-88072623F2CF}" type="presParOf" srcId="{D1455302-E39D-4C14-B712-1D3C8A777A50}" destId="{08FF9230-7D33-45E1-A96B-894F2A9C0FDB}" srcOrd="1" destOrd="0" presId="urn:microsoft.com/office/officeart/2005/8/layout/hierarchy2"/>
    <dgm:cxn modelId="{2D77F3EC-8038-489B-B95C-37471552DAA3}" type="presParOf" srcId="{006E89DB-4E8B-405A-A258-CE4EB20879AD}" destId="{829FE3B8-DB7B-4DF4-90A9-543E0CCA4811}" srcOrd="2" destOrd="0" presId="urn:microsoft.com/office/officeart/2005/8/layout/hierarchy2"/>
    <dgm:cxn modelId="{11E225F0-4D52-428B-810B-283D93F15347}" type="presParOf" srcId="{829FE3B8-DB7B-4DF4-90A9-543E0CCA4811}" destId="{06A8E056-2F10-4FED-A18C-2001DBB064A5}" srcOrd="0" destOrd="0" presId="urn:microsoft.com/office/officeart/2005/8/layout/hierarchy2"/>
    <dgm:cxn modelId="{188A43E4-7651-4F0D-8604-69EE2A67FD95}" type="presParOf" srcId="{006E89DB-4E8B-405A-A258-CE4EB20879AD}" destId="{16F96A6E-E9FA-47F3-BD6B-162D34C75D35}" srcOrd="3" destOrd="0" presId="urn:microsoft.com/office/officeart/2005/8/layout/hierarchy2"/>
    <dgm:cxn modelId="{BF2CA84E-180A-4B8A-B5A9-D3DA68160EA4}" type="presParOf" srcId="{16F96A6E-E9FA-47F3-BD6B-162D34C75D35}" destId="{A990EEAC-1377-40D6-8AD5-1B9B3C52D51C}" srcOrd="0" destOrd="0" presId="urn:microsoft.com/office/officeart/2005/8/layout/hierarchy2"/>
    <dgm:cxn modelId="{D1CF3869-5009-4975-BB2B-403E2D52C100}" type="presParOf" srcId="{16F96A6E-E9FA-47F3-BD6B-162D34C75D35}" destId="{F5D6B344-287D-4E21-AAA3-9CB56748D711}" srcOrd="1" destOrd="0" presId="urn:microsoft.com/office/officeart/2005/8/layout/hierarchy2"/>
    <dgm:cxn modelId="{7CB4A715-9F53-418B-B993-B8687B6BD1D7}" type="presParOf" srcId="{006E89DB-4E8B-405A-A258-CE4EB20879AD}" destId="{FCE8F45E-142D-4713-A2A8-7B9BBA1FBDCF}" srcOrd="4" destOrd="0" presId="urn:microsoft.com/office/officeart/2005/8/layout/hierarchy2"/>
    <dgm:cxn modelId="{073B7082-E694-4E21-BA42-D6CF67738DA6}" type="presParOf" srcId="{FCE8F45E-142D-4713-A2A8-7B9BBA1FBDCF}" destId="{3121B990-29DF-4CCC-A1AF-DC759125AE98}" srcOrd="0" destOrd="0" presId="urn:microsoft.com/office/officeart/2005/8/layout/hierarchy2"/>
    <dgm:cxn modelId="{B4181B01-DDFE-44BA-92F9-783895624922}" type="presParOf" srcId="{006E89DB-4E8B-405A-A258-CE4EB20879AD}" destId="{2F5A7F13-8899-49FD-849B-121860B76921}" srcOrd="5" destOrd="0" presId="urn:microsoft.com/office/officeart/2005/8/layout/hierarchy2"/>
    <dgm:cxn modelId="{8831527B-BE34-418E-9870-BDB1BE4FC24E}" type="presParOf" srcId="{2F5A7F13-8899-49FD-849B-121860B76921}" destId="{9B94B9D2-6EF6-467A-9F4E-F434F835B3D2}" srcOrd="0" destOrd="0" presId="urn:microsoft.com/office/officeart/2005/8/layout/hierarchy2"/>
    <dgm:cxn modelId="{F187B997-2D02-4FF8-9B1A-CF504DB1BD4F}" type="presParOf" srcId="{2F5A7F13-8899-49FD-849B-121860B76921}" destId="{63160336-4620-452F-B6F7-E66851791A38}" srcOrd="1" destOrd="0" presId="urn:microsoft.com/office/officeart/2005/8/layout/hierarchy2"/>
  </dgm:cxnLst>
  <dgm:bg/>
  <dgm:whole/>
</dgm:dataModel>
</file>

<file path=ppt/diagrams/data14.xml><?xml version="1.0" encoding="utf-8"?>
<dgm:dataModel xmlns:dgm="http://schemas.openxmlformats.org/drawingml/2006/diagram" xmlns:a="http://schemas.openxmlformats.org/drawingml/2006/main">
  <dgm:ptLst>
    <dgm:pt modelId="{C5CFDA6D-4D06-42B4-8178-25840E03D2A2}" type="doc">
      <dgm:prSet loTypeId="urn:microsoft.com/office/officeart/2005/8/layout/process1" loCatId="process" qsTypeId="urn:microsoft.com/office/officeart/2005/8/quickstyle/simple3" qsCatId="simple" csTypeId="urn:microsoft.com/office/officeart/2005/8/colors/colorful3" csCatId="colorful" phldr="1"/>
      <dgm:spPr/>
    </dgm:pt>
    <dgm:pt modelId="{C2A357BF-4343-424E-ACB2-FC0E4748A240}">
      <dgm:prSet phldrT="[Text]"/>
      <dgm:spPr/>
      <dgm:t>
        <a:bodyPr/>
        <a:lstStyle/>
        <a:p>
          <a:r>
            <a:rPr lang="en-US" dirty="0" err="1" smtClean="0"/>
            <a:t>Efek</a:t>
          </a:r>
          <a:r>
            <a:rPr lang="en-US" dirty="0" smtClean="0"/>
            <a:t> </a:t>
          </a:r>
          <a:r>
            <a:rPr lang="en-US" dirty="0" err="1" smtClean="0"/>
            <a:t>Rumah</a:t>
          </a:r>
          <a:r>
            <a:rPr lang="en-US" dirty="0" smtClean="0"/>
            <a:t> </a:t>
          </a:r>
          <a:r>
            <a:rPr lang="en-US" dirty="0" err="1" smtClean="0"/>
            <a:t>Kaca</a:t>
          </a:r>
          <a:endParaRPr lang="en-US" dirty="0"/>
        </a:p>
      </dgm:t>
    </dgm:pt>
    <dgm:pt modelId="{E34F30CC-5D07-4ABA-90B6-4F236E7AECCE}" type="parTrans" cxnId="{EAE76A83-34E6-4760-8C08-08E4EFCB9759}">
      <dgm:prSet/>
      <dgm:spPr/>
      <dgm:t>
        <a:bodyPr/>
        <a:lstStyle/>
        <a:p>
          <a:endParaRPr lang="en-US"/>
        </a:p>
      </dgm:t>
    </dgm:pt>
    <dgm:pt modelId="{908885F6-2F69-4EE4-B61F-FA4F34051D3C}" type="sibTrans" cxnId="{EAE76A83-34E6-4760-8C08-08E4EFCB9759}">
      <dgm:prSet/>
      <dgm:spPr/>
      <dgm:t>
        <a:bodyPr/>
        <a:lstStyle/>
        <a:p>
          <a:endParaRPr lang="en-US"/>
        </a:p>
      </dgm:t>
    </dgm:pt>
    <dgm:pt modelId="{20908C2C-8018-4989-AF7A-10310FC3B616}">
      <dgm:prSet phldrT="[Text]"/>
      <dgm:spPr/>
      <dgm:t>
        <a:bodyPr/>
        <a:lstStyle/>
        <a:p>
          <a:r>
            <a:rPr lang="en-US" dirty="0" err="1" smtClean="0"/>
            <a:t>Pemanasan</a:t>
          </a:r>
          <a:r>
            <a:rPr lang="en-US" dirty="0" smtClean="0"/>
            <a:t> Global</a:t>
          </a:r>
          <a:endParaRPr lang="en-US" dirty="0"/>
        </a:p>
      </dgm:t>
    </dgm:pt>
    <dgm:pt modelId="{FD436D30-3284-4CA0-8534-63C60676E1EF}" type="parTrans" cxnId="{A08CF1A3-2BEF-44E4-95B0-EF467E303B4E}">
      <dgm:prSet/>
      <dgm:spPr/>
      <dgm:t>
        <a:bodyPr/>
        <a:lstStyle/>
        <a:p>
          <a:endParaRPr lang="en-US"/>
        </a:p>
      </dgm:t>
    </dgm:pt>
    <dgm:pt modelId="{DD1BF665-DF92-4DE3-BA54-0019D0998997}" type="sibTrans" cxnId="{A08CF1A3-2BEF-44E4-95B0-EF467E303B4E}">
      <dgm:prSet/>
      <dgm:spPr/>
      <dgm:t>
        <a:bodyPr/>
        <a:lstStyle/>
        <a:p>
          <a:endParaRPr lang="en-US"/>
        </a:p>
      </dgm:t>
    </dgm:pt>
    <dgm:pt modelId="{47A10CDA-479C-4112-BCA1-EC8D77254EB5}" type="pres">
      <dgm:prSet presAssocID="{C5CFDA6D-4D06-42B4-8178-25840E03D2A2}" presName="Name0" presStyleCnt="0">
        <dgm:presLayoutVars>
          <dgm:dir/>
          <dgm:resizeHandles val="exact"/>
        </dgm:presLayoutVars>
      </dgm:prSet>
      <dgm:spPr/>
    </dgm:pt>
    <dgm:pt modelId="{AB6827E7-A9A3-41BF-8B79-75470C3E2174}" type="pres">
      <dgm:prSet presAssocID="{C2A357BF-4343-424E-ACB2-FC0E4748A240}" presName="node" presStyleLbl="node1" presStyleIdx="0" presStyleCnt="2">
        <dgm:presLayoutVars>
          <dgm:bulletEnabled val="1"/>
        </dgm:presLayoutVars>
      </dgm:prSet>
      <dgm:spPr/>
      <dgm:t>
        <a:bodyPr/>
        <a:lstStyle/>
        <a:p>
          <a:endParaRPr lang="en-US"/>
        </a:p>
      </dgm:t>
    </dgm:pt>
    <dgm:pt modelId="{7F15C29D-765A-422A-8B7C-AB211F96CD79}" type="pres">
      <dgm:prSet presAssocID="{908885F6-2F69-4EE4-B61F-FA4F34051D3C}" presName="sibTrans" presStyleLbl="sibTrans2D1" presStyleIdx="0" presStyleCnt="1"/>
      <dgm:spPr/>
      <dgm:t>
        <a:bodyPr/>
        <a:lstStyle/>
        <a:p>
          <a:endParaRPr lang="en-US"/>
        </a:p>
      </dgm:t>
    </dgm:pt>
    <dgm:pt modelId="{902FE865-193A-4876-9E3A-C935E8F54CBC}" type="pres">
      <dgm:prSet presAssocID="{908885F6-2F69-4EE4-B61F-FA4F34051D3C}" presName="connectorText" presStyleLbl="sibTrans2D1" presStyleIdx="0" presStyleCnt="1"/>
      <dgm:spPr/>
      <dgm:t>
        <a:bodyPr/>
        <a:lstStyle/>
        <a:p>
          <a:endParaRPr lang="en-US"/>
        </a:p>
      </dgm:t>
    </dgm:pt>
    <dgm:pt modelId="{33318466-02D4-4688-912D-493DF61D967A}" type="pres">
      <dgm:prSet presAssocID="{20908C2C-8018-4989-AF7A-10310FC3B616}" presName="node" presStyleLbl="node1" presStyleIdx="1" presStyleCnt="2">
        <dgm:presLayoutVars>
          <dgm:bulletEnabled val="1"/>
        </dgm:presLayoutVars>
      </dgm:prSet>
      <dgm:spPr/>
      <dgm:t>
        <a:bodyPr/>
        <a:lstStyle/>
        <a:p>
          <a:endParaRPr lang="en-US"/>
        </a:p>
      </dgm:t>
    </dgm:pt>
  </dgm:ptLst>
  <dgm:cxnLst>
    <dgm:cxn modelId="{C2641606-6CF0-465A-AD59-5B9D5AF93E7F}" type="presOf" srcId="{908885F6-2F69-4EE4-B61F-FA4F34051D3C}" destId="{7F15C29D-765A-422A-8B7C-AB211F96CD79}" srcOrd="0" destOrd="0" presId="urn:microsoft.com/office/officeart/2005/8/layout/process1"/>
    <dgm:cxn modelId="{F5F93F14-6548-4FBC-8505-414640218518}" type="presOf" srcId="{20908C2C-8018-4989-AF7A-10310FC3B616}" destId="{33318466-02D4-4688-912D-493DF61D967A}" srcOrd="0" destOrd="0" presId="urn:microsoft.com/office/officeart/2005/8/layout/process1"/>
    <dgm:cxn modelId="{A08CF1A3-2BEF-44E4-95B0-EF467E303B4E}" srcId="{C5CFDA6D-4D06-42B4-8178-25840E03D2A2}" destId="{20908C2C-8018-4989-AF7A-10310FC3B616}" srcOrd="1" destOrd="0" parTransId="{FD436D30-3284-4CA0-8534-63C60676E1EF}" sibTransId="{DD1BF665-DF92-4DE3-BA54-0019D0998997}"/>
    <dgm:cxn modelId="{350C8C2D-E16D-43D1-B44C-BE1323C84F49}" type="presOf" srcId="{C5CFDA6D-4D06-42B4-8178-25840E03D2A2}" destId="{47A10CDA-479C-4112-BCA1-EC8D77254EB5}" srcOrd="0" destOrd="0" presId="urn:microsoft.com/office/officeart/2005/8/layout/process1"/>
    <dgm:cxn modelId="{96961C5B-EE79-460D-A8A6-29798112888E}" type="presOf" srcId="{908885F6-2F69-4EE4-B61F-FA4F34051D3C}" destId="{902FE865-193A-4876-9E3A-C935E8F54CBC}" srcOrd="1" destOrd="0" presId="urn:microsoft.com/office/officeart/2005/8/layout/process1"/>
    <dgm:cxn modelId="{EAE76A83-34E6-4760-8C08-08E4EFCB9759}" srcId="{C5CFDA6D-4D06-42B4-8178-25840E03D2A2}" destId="{C2A357BF-4343-424E-ACB2-FC0E4748A240}" srcOrd="0" destOrd="0" parTransId="{E34F30CC-5D07-4ABA-90B6-4F236E7AECCE}" sibTransId="{908885F6-2F69-4EE4-B61F-FA4F34051D3C}"/>
    <dgm:cxn modelId="{D45DB91E-169C-42C9-865A-20274D066DC4}" type="presOf" srcId="{C2A357BF-4343-424E-ACB2-FC0E4748A240}" destId="{AB6827E7-A9A3-41BF-8B79-75470C3E2174}" srcOrd="0" destOrd="0" presId="urn:microsoft.com/office/officeart/2005/8/layout/process1"/>
    <dgm:cxn modelId="{5587306B-7A49-4D93-812E-39A935D3F8C5}" type="presParOf" srcId="{47A10CDA-479C-4112-BCA1-EC8D77254EB5}" destId="{AB6827E7-A9A3-41BF-8B79-75470C3E2174}" srcOrd="0" destOrd="0" presId="urn:microsoft.com/office/officeart/2005/8/layout/process1"/>
    <dgm:cxn modelId="{3BCFDB68-BE61-4B9F-ABD1-08E367289CB6}" type="presParOf" srcId="{47A10CDA-479C-4112-BCA1-EC8D77254EB5}" destId="{7F15C29D-765A-422A-8B7C-AB211F96CD79}" srcOrd="1" destOrd="0" presId="urn:microsoft.com/office/officeart/2005/8/layout/process1"/>
    <dgm:cxn modelId="{7FAC5454-75FB-4076-BAB9-4A00080A7EE7}" type="presParOf" srcId="{7F15C29D-765A-422A-8B7C-AB211F96CD79}" destId="{902FE865-193A-4876-9E3A-C935E8F54CBC}" srcOrd="0" destOrd="0" presId="urn:microsoft.com/office/officeart/2005/8/layout/process1"/>
    <dgm:cxn modelId="{F9FEB6EC-3225-43F8-AE17-B324442D9415}" type="presParOf" srcId="{47A10CDA-479C-4112-BCA1-EC8D77254EB5}" destId="{33318466-02D4-4688-912D-493DF61D967A}" srcOrd="2" destOrd="0" presId="urn:microsoft.com/office/officeart/2005/8/layout/process1"/>
  </dgm:cxnLst>
  <dgm:bg/>
  <dgm:whole/>
</dgm:dataModel>
</file>

<file path=ppt/diagrams/data15.xml><?xml version="1.0" encoding="utf-8"?>
<dgm:dataModel xmlns:dgm="http://schemas.openxmlformats.org/drawingml/2006/diagram" xmlns:a="http://schemas.openxmlformats.org/drawingml/2006/main">
  <dgm:ptLst>
    <dgm:pt modelId="{6EB1F62F-32D6-4D08-ACF1-AB49DF31ECC0}"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n-US"/>
        </a:p>
      </dgm:t>
    </dgm:pt>
    <dgm:pt modelId="{37AFEEC5-A60F-42D6-9FC5-F584ACB2242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IPTEK</a:t>
          </a:r>
          <a:endParaRPr lang="en-US" dirty="0"/>
        </a:p>
      </dgm:t>
    </dgm:pt>
    <dgm:pt modelId="{8BDCDFFA-6805-41DA-91FB-361CD5D84C02}" type="parTrans" cxnId="{69568B2F-22C2-4BEA-A182-127B28C0823D}">
      <dgm:prSet/>
      <dgm:spPr/>
      <dgm:t>
        <a:bodyPr/>
        <a:lstStyle/>
        <a:p>
          <a:endParaRPr lang="en-US"/>
        </a:p>
      </dgm:t>
    </dgm:pt>
    <dgm:pt modelId="{95D0D468-2E42-4C47-B672-7B0783A502BE}" type="sibTrans" cxnId="{69568B2F-22C2-4BEA-A182-127B28C0823D}">
      <dgm:prSet/>
      <dgm:spPr/>
      <dgm:t>
        <a:bodyPr/>
        <a:lstStyle/>
        <a:p>
          <a:endParaRPr lang="en-US"/>
        </a:p>
      </dgm:t>
    </dgm:pt>
    <dgm:pt modelId="{7CEEB28E-7C98-4EE7-88EF-400868B25BE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Dampak</a:t>
          </a:r>
          <a:r>
            <a:rPr lang="en-US" dirty="0" smtClean="0"/>
            <a:t> </a:t>
          </a:r>
          <a:r>
            <a:rPr lang="en-US" dirty="0" err="1" smtClean="0"/>
            <a:t>thd</a:t>
          </a:r>
          <a:r>
            <a:rPr lang="en-US" dirty="0" smtClean="0"/>
            <a:t> </a:t>
          </a:r>
          <a:r>
            <a:rPr lang="en-US" dirty="0" err="1" smtClean="0"/>
            <a:t>Lingkungan</a:t>
          </a:r>
          <a:endParaRPr lang="en-US" dirty="0"/>
        </a:p>
      </dgm:t>
    </dgm:pt>
    <dgm:pt modelId="{9BE02036-98F9-43B0-B8A1-C6C0606F48CE}" type="parTrans" cxnId="{8C292B85-C106-4A4B-8FC3-D45EFF1C0C47}">
      <dgm:prSet/>
      <dgm:spPr/>
      <dgm:t>
        <a:bodyPr/>
        <a:lstStyle/>
        <a:p>
          <a:endParaRPr lang="en-US"/>
        </a:p>
      </dgm:t>
    </dgm:pt>
    <dgm:pt modelId="{880BB1C1-A12A-47A8-A8CC-F8C574341959}" type="sibTrans" cxnId="{8C292B85-C106-4A4B-8FC3-D45EFF1C0C47}">
      <dgm:prSet/>
      <dgm:spPr/>
      <dgm:t>
        <a:bodyPr/>
        <a:lstStyle/>
        <a:p>
          <a:endParaRPr lang="en-US"/>
        </a:p>
      </dgm:t>
    </dgm:pt>
    <dgm:pt modelId="{EE1CE5F4-F390-4DCA-BB6F-2E7DDEA1ACB2}">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Positif</a:t>
          </a:r>
          <a:endParaRPr lang="en-US" dirty="0"/>
        </a:p>
      </dgm:t>
    </dgm:pt>
    <dgm:pt modelId="{E2970B11-AD66-45F7-B66E-B4FC3323DD39}" type="parTrans" cxnId="{B9B9BE88-24D1-433D-9795-7374455A862E}">
      <dgm:prSet/>
      <dgm:spPr/>
      <dgm:t>
        <a:bodyPr/>
        <a:lstStyle/>
        <a:p>
          <a:endParaRPr lang="en-US"/>
        </a:p>
      </dgm:t>
    </dgm:pt>
    <dgm:pt modelId="{656404ED-A738-4D4A-BA46-1DAD12D49E15}" type="sibTrans" cxnId="{B9B9BE88-24D1-433D-9795-7374455A862E}">
      <dgm:prSet/>
      <dgm:spPr/>
      <dgm:t>
        <a:bodyPr/>
        <a:lstStyle/>
        <a:p>
          <a:endParaRPr lang="en-US"/>
        </a:p>
      </dgm:t>
    </dgm:pt>
    <dgm:pt modelId="{41F6F203-054B-4D02-B117-4F734FA1E95D}">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Negatif</a:t>
          </a:r>
          <a:endParaRPr lang="en-US" dirty="0"/>
        </a:p>
      </dgm:t>
    </dgm:pt>
    <dgm:pt modelId="{3B8671CD-6348-4E9F-BA37-D1862B10BB64}" type="parTrans" cxnId="{6E45C564-0F3C-4ED5-B5D8-DA360E7C481C}">
      <dgm:prSet/>
      <dgm:spPr/>
      <dgm:t>
        <a:bodyPr/>
        <a:lstStyle/>
        <a:p>
          <a:endParaRPr lang="en-US"/>
        </a:p>
      </dgm:t>
    </dgm:pt>
    <dgm:pt modelId="{3086C4CF-3089-4A86-8FD4-35147871FF79}" type="sibTrans" cxnId="{6E45C564-0F3C-4ED5-B5D8-DA360E7C481C}">
      <dgm:prSet/>
      <dgm:spPr/>
      <dgm:t>
        <a:bodyPr/>
        <a:lstStyle/>
        <a:p>
          <a:endParaRPr lang="en-US"/>
        </a:p>
      </dgm:t>
    </dgm:pt>
    <dgm:pt modelId="{86C6BFF1-1FA0-4ED9-8DEA-9EF605C2CE45}" type="pres">
      <dgm:prSet presAssocID="{6EB1F62F-32D6-4D08-ACF1-AB49DF31ECC0}" presName="diagram" presStyleCnt="0">
        <dgm:presLayoutVars>
          <dgm:chPref val="1"/>
          <dgm:dir/>
          <dgm:animOne val="branch"/>
          <dgm:animLvl val="lvl"/>
          <dgm:resizeHandles val="exact"/>
        </dgm:presLayoutVars>
      </dgm:prSet>
      <dgm:spPr/>
      <dgm:t>
        <a:bodyPr/>
        <a:lstStyle/>
        <a:p>
          <a:endParaRPr lang="en-US"/>
        </a:p>
      </dgm:t>
    </dgm:pt>
    <dgm:pt modelId="{2F263146-3A5A-448C-910B-1C05BCADB423}" type="pres">
      <dgm:prSet presAssocID="{37AFEEC5-A60F-42D6-9FC5-F584ACB22423}" presName="root1" presStyleCnt="0"/>
      <dgm:spPr/>
    </dgm:pt>
    <dgm:pt modelId="{BCFFBCBB-6B05-40DA-84C9-792B28478E1D}" type="pres">
      <dgm:prSet presAssocID="{37AFEEC5-A60F-42D6-9FC5-F584ACB22423}" presName="LevelOneTextNode" presStyleLbl="node0" presStyleIdx="0" presStyleCnt="1">
        <dgm:presLayoutVars>
          <dgm:chPref val="3"/>
        </dgm:presLayoutVars>
      </dgm:prSet>
      <dgm:spPr/>
      <dgm:t>
        <a:bodyPr/>
        <a:lstStyle/>
        <a:p>
          <a:endParaRPr lang="en-US"/>
        </a:p>
      </dgm:t>
    </dgm:pt>
    <dgm:pt modelId="{D35CFF89-5FAA-4C67-AB3C-711A26A5A287}" type="pres">
      <dgm:prSet presAssocID="{37AFEEC5-A60F-42D6-9FC5-F584ACB22423}" presName="level2hierChild" presStyleCnt="0"/>
      <dgm:spPr/>
    </dgm:pt>
    <dgm:pt modelId="{89E7EA35-186E-4B23-BAFB-D6AFBEC4BC87}" type="pres">
      <dgm:prSet presAssocID="{9BE02036-98F9-43B0-B8A1-C6C0606F48CE}" presName="conn2-1" presStyleLbl="parChTrans1D2" presStyleIdx="0" presStyleCnt="1"/>
      <dgm:spPr/>
      <dgm:t>
        <a:bodyPr/>
        <a:lstStyle/>
        <a:p>
          <a:endParaRPr lang="en-US"/>
        </a:p>
      </dgm:t>
    </dgm:pt>
    <dgm:pt modelId="{19ACA817-7FAC-4F89-BB31-97304FB973F5}" type="pres">
      <dgm:prSet presAssocID="{9BE02036-98F9-43B0-B8A1-C6C0606F48CE}" presName="connTx" presStyleLbl="parChTrans1D2" presStyleIdx="0" presStyleCnt="1"/>
      <dgm:spPr/>
      <dgm:t>
        <a:bodyPr/>
        <a:lstStyle/>
        <a:p>
          <a:endParaRPr lang="en-US"/>
        </a:p>
      </dgm:t>
    </dgm:pt>
    <dgm:pt modelId="{6EF20006-E3E5-4C74-8D17-E4BEA6FDB9E2}" type="pres">
      <dgm:prSet presAssocID="{7CEEB28E-7C98-4EE7-88EF-400868B25BE6}" presName="root2" presStyleCnt="0"/>
      <dgm:spPr/>
    </dgm:pt>
    <dgm:pt modelId="{806E7D84-9051-4071-8F8F-589731E580FE}" type="pres">
      <dgm:prSet presAssocID="{7CEEB28E-7C98-4EE7-88EF-400868B25BE6}" presName="LevelTwoTextNode" presStyleLbl="node2" presStyleIdx="0" presStyleCnt="1">
        <dgm:presLayoutVars>
          <dgm:chPref val="3"/>
        </dgm:presLayoutVars>
      </dgm:prSet>
      <dgm:spPr/>
      <dgm:t>
        <a:bodyPr/>
        <a:lstStyle/>
        <a:p>
          <a:endParaRPr lang="en-US"/>
        </a:p>
      </dgm:t>
    </dgm:pt>
    <dgm:pt modelId="{99D45B3B-0EFB-4815-B653-68731AD0488A}" type="pres">
      <dgm:prSet presAssocID="{7CEEB28E-7C98-4EE7-88EF-400868B25BE6}" presName="level3hierChild" presStyleCnt="0"/>
      <dgm:spPr/>
    </dgm:pt>
    <dgm:pt modelId="{77428F4A-CF1A-46C1-8614-6D853AD46DD3}" type="pres">
      <dgm:prSet presAssocID="{E2970B11-AD66-45F7-B66E-B4FC3323DD39}" presName="conn2-1" presStyleLbl="parChTrans1D3" presStyleIdx="0" presStyleCnt="2"/>
      <dgm:spPr/>
      <dgm:t>
        <a:bodyPr/>
        <a:lstStyle/>
        <a:p>
          <a:endParaRPr lang="en-US"/>
        </a:p>
      </dgm:t>
    </dgm:pt>
    <dgm:pt modelId="{3F34802E-1FD3-46C7-B668-8DBD7CD115B3}" type="pres">
      <dgm:prSet presAssocID="{E2970B11-AD66-45F7-B66E-B4FC3323DD39}" presName="connTx" presStyleLbl="parChTrans1D3" presStyleIdx="0" presStyleCnt="2"/>
      <dgm:spPr/>
      <dgm:t>
        <a:bodyPr/>
        <a:lstStyle/>
        <a:p>
          <a:endParaRPr lang="en-US"/>
        </a:p>
      </dgm:t>
    </dgm:pt>
    <dgm:pt modelId="{18D4D556-96C8-4F59-9EA3-5A2A3C9E9311}" type="pres">
      <dgm:prSet presAssocID="{EE1CE5F4-F390-4DCA-BB6F-2E7DDEA1ACB2}" presName="root2" presStyleCnt="0"/>
      <dgm:spPr/>
    </dgm:pt>
    <dgm:pt modelId="{C1E65190-D805-49C9-B8B4-4605005D892B}" type="pres">
      <dgm:prSet presAssocID="{EE1CE5F4-F390-4DCA-BB6F-2E7DDEA1ACB2}" presName="LevelTwoTextNode" presStyleLbl="node3" presStyleIdx="0" presStyleCnt="2">
        <dgm:presLayoutVars>
          <dgm:chPref val="3"/>
        </dgm:presLayoutVars>
      </dgm:prSet>
      <dgm:spPr/>
      <dgm:t>
        <a:bodyPr/>
        <a:lstStyle/>
        <a:p>
          <a:endParaRPr lang="en-US"/>
        </a:p>
      </dgm:t>
    </dgm:pt>
    <dgm:pt modelId="{7954725B-1AFD-4C9A-9352-BDDE53CC963A}" type="pres">
      <dgm:prSet presAssocID="{EE1CE5F4-F390-4DCA-BB6F-2E7DDEA1ACB2}" presName="level3hierChild" presStyleCnt="0"/>
      <dgm:spPr/>
    </dgm:pt>
    <dgm:pt modelId="{BA4DCE77-3C10-49BF-B10F-F51AF5A57B9B}" type="pres">
      <dgm:prSet presAssocID="{3B8671CD-6348-4E9F-BA37-D1862B10BB64}" presName="conn2-1" presStyleLbl="parChTrans1D3" presStyleIdx="1" presStyleCnt="2"/>
      <dgm:spPr/>
      <dgm:t>
        <a:bodyPr/>
        <a:lstStyle/>
        <a:p>
          <a:endParaRPr lang="en-US"/>
        </a:p>
      </dgm:t>
    </dgm:pt>
    <dgm:pt modelId="{0C002852-CA76-40BF-B09E-781749D9C5C5}" type="pres">
      <dgm:prSet presAssocID="{3B8671CD-6348-4E9F-BA37-D1862B10BB64}" presName="connTx" presStyleLbl="parChTrans1D3" presStyleIdx="1" presStyleCnt="2"/>
      <dgm:spPr/>
      <dgm:t>
        <a:bodyPr/>
        <a:lstStyle/>
        <a:p>
          <a:endParaRPr lang="en-US"/>
        </a:p>
      </dgm:t>
    </dgm:pt>
    <dgm:pt modelId="{5160B775-BFE8-4D69-A292-77A51864DA49}" type="pres">
      <dgm:prSet presAssocID="{41F6F203-054B-4D02-B117-4F734FA1E95D}" presName="root2" presStyleCnt="0"/>
      <dgm:spPr/>
    </dgm:pt>
    <dgm:pt modelId="{9A67774A-2B31-49C2-BFF4-1015B74FA55C}" type="pres">
      <dgm:prSet presAssocID="{41F6F203-054B-4D02-B117-4F734FA1E95D}" presName="LevelTwoTextNode" presStyleLbl="node3" presStyleIdx="1" presStyleCnt="2">
        <dgm:presLayoutVars>
          <dgm:chPref val="3"/>
        </dgm:presLayoutVars>
      </dgm:prSet>
      <dgm:spPr/>
      <dgm:t>
        <a:bodyPr/>
        <a:lstStyle/>
        <a:p>
          <a:endParaRPr lang="en-US"/>
        </a:p>
      </dgm:t>
    </dgm:pt>
    <dgm:pt modelId="{B91F9861-D3A9-411C-A72D-266A26CE2C40}" type="pres">
      <dgm:prSet presAssocID="{41F6F203-054B-4D02-B117-4F734FA1E95D}" presName="level3hierChild" presStyleCnt="0"/>
      <dgm:spPr/>
    </dgm:pt>
  </dgm:ptLst>
  <dgm:cxnLst>
    <dgm:cxn modelId="{AEA0BDC3-099D-4B98-B58A-58F93F2B2359}" type="presOf" srcId="{E2970B11-AD66-45F7-B66E-B4FC3323DD39}" destId="{3F34802E-1FD3-46C7-B668-8DBD7CD115B3}" srcOrd="1" destOrd="0" presId="urn:microsoft.com/office/officeart/2005/8/layout/hierarchy2"/>
    <dgm:cxn modelId="{B9B9BE88-24D1-433D-9795-7374455A862E}" srcId="{7CEEB28E-7C98-4EE7-88EF-400868B25BE6}" destId="{EE1CE5F4-F390-4DCA-BB6F-2E7DDEA1ACB2}" srcOrd="0" destOrd="0" parTransId="{E2970B11-AD66-45F7-B66E-B4FC3323DD39}" sibTransId="{656404ED-A738-4D4A-BA46-1DAD12D49E15}"/>
    <dgm:cxn modelId="{BD5373C9-F7C5-45B2-8F23-6FFC6E15FA4F}" type="presOf" srcId="{3B8671CD-6348-4E9F-BA37-D1862B10BB64}" destId="{BA4DCE77-3C10-49BF-B10F-F51AF5A57B9B}" srcOrd="0" destOrd="0" presId="urn:microsoft.com/office/officeart/2005/8/layout/hierarchy2"/>
    <dgm:cxn modelId="{849355B3-A60E-4F48-9DF5-6F65A99DDA86}" type="presOf" srcId="{3B8671CD-6348-4E9F-BA37-D1862B10BB64}" destId="{0C002852-CA76-40BF-B09E-781749D9C5C5}" srcOrd="1" destOrd="0" presId="urn:microsoft.com/office/officeart/2005/8/layout/hierarchy2"/>
    <dgm:cxn modelId="{9441D4AE-C320-4AA4-846D-94BDCE38F2AD}" type="presOf" srcId="{37AFEEC5-A60F-42D6-9FC5-F584ACB22423}" destId="{BCFFBCBB-6B05-40DA-84C9-792B28478E1D}" srcOrd="0" destOrd="0" presId="urn:microsoft.com/office/officeart/2005/8/layout/hierarchy2"/>
    <dgm:cxn modelId="{A0B67095-5368-4C58-AD6F-77BBD3ECD951}" type="presOf" srcId="{E2970B11-AD66-45F7-B66E-B4FC3323DD39}" destId="{77428F4A-CF1A-46C1-8614-6D853AD46DD3}" srcOrd="0" destOrd="0" presId="urn:microsoft.com/office/officeart/2005/8/layout/hierarchy2"/>
    <dgm:cxn modelId="{8EDA9C30-F8F5-424A-A5A7-95C3A61F1557}" type="presOf" srcId="{EE1CE5F4-F390-4DCA-BB6F-2E7DDEA1ACB2}" destId="{C1E65190-D805-49C9-B8B4-4605005D892B}" srcOrd="0" destOrd="0" presId="urn:microsoft.com/office/officeart/2005/8/layout/hierarchy2"/>
    <dgm:cxn modelId="{8C292B85-C106-4A4B-8FC3-D45EFF1C0C47}" srcId="{37AFEEC5-A60F-42D6-9FC5-F584ACB22423}" destId="{7CEEB28E-7C98-4EE7-88EF-400868B25BE6}" srcOrd="0" destOrd="0" parTransId="{9BE02036-98F9-43B0-B8A1-C6C0606F48CE}" sibTransId="{880BB1C1-A12A-47A8-A8CC-F8C574341959}"/>
    <dgm:cxn modelId="{CE3E9750-D80C-4902-9AE6-B56A011F9233}" type="presOf" srcId="{9BE02036-98F9-43B0-B8A1-C6C0606F48CE}" destId="{89E7EA35-186E-4B23-BAFB-D6AFBEC4BC87}" srcOrd="0" destOrd="0" presId="urn:microsoft.com/office/officeart/2005/8/layout/hierarchy2"/>
    <dgm:cxn modelId="{845A9D33-23C5-4D8E-9277-355AC7052316}" type="presOf" srcId="{7CEEB28E-7C98-4EE7-88EF-400868B25BE6}" destId="{806E7D84-9051-4071-8F8F-589731E580FE}" srcOrd="0" destOrd="0" presId="urn:microsoft.com/office/officeart/2005/8/layout/hierarchy2"/>
    <dgm:cxn modelId="{55508DCA-47E7-4473-B88D-17D5A36D8662}" type="presOf" srcId="{41F6F203-054B-4D02-B117-4F734FA1E95D}" destId="{9A67774A-2B31-49C2-BFF4-1015B74FA55C}" srcOrd="0" destOrd="0" presId="urn:microsoft.com/office/officeart/2005/8/layout/hierarchy2"/>
    <dgm:cxn modelId="{6E45C564-0F3C-4ED5-B5D8-DA360E7C481C}" srcId="{7CEEB28E-7C98-4EE7-88EF-400868B25BE6}" destId="{41F6F203-054B-4D02-B117-4F734FA1E95D}" srcOrd="1" destOrd="0" parTransId="{3B8671CD-6348-4E9F-BA37-D1862B10BB64}" sibTransId="{3086C4CF-3089-4A86-8FD4-35147871FF79}"/>
    <dgm:cxn modelId="{7BB67D38-B888-4377-856C-324E26129E2A}" type="presOf" srcId="{9BE02036-98F9-43B0-B8A1-C6C0606F48CE}" destId="{19ACA817-7FAC-4F89-BB31-97304FB973F5}" srcOrd="1" destOrd="0" presId="urn:microsoft.com/office/officeart/2005/8/layout/hierarchy2"/>
    <dgm:cxn modelId="{69568B2F-22C2-4BEA-A182-127B28C0823D}" srcId="{6EB1F62F-32D6-4D08-ACF1-AB49DF31ECC0}" destId="{37AFEEC5-A60F-42D6-9FC5-F584ACB22423}" srcOrd="0" destOrd="0" parTransId="{8BDCDFFA-6805-41DA-91FB-361CD5D84C02}" sibTransId="{95D0D468-2E42-4C47-B672-7B0783A502BE}"/>
    <dgm:cxn modelId="{12490238-A5D4-40A5-807B-B9D266D9D5B5}" type="presOf" srcId="{6EB1F62F-32D6-4D08-ACF1-AB49DF31ECC0}" destId="{86C6BFF1-1FA0-4ED9-8DEA-9EF605C2CE45}" srcOrd="0" destOrd="0" presId="urn:microsoft.com/office/officeart/2005/8/layout/hierarchy2"/>
    <dgm:cxn modelId="{055DFACF-099D-4484-9449-C5CAFF7D9A24}" type="presParOf" srcId="{86C6BFF1-1FA0-4ED9-8DEA-9EF605C2CE45}" destId="{2F263146-3A5A-448C-910B-1C05BCADB423}" srcOrd="0" destOrd="0" presId="urn:microsoft.com/office/officeart/2005/8/layout/hierarchy2"/>
    <dgm:cxn modelId="{A9E0458E-DDDC-4D5B-A3AF-D2575CC89727}" type="presParOf" srcId="{2F263146-3A5A-448C-910B-1C05BCADB423}" destId="{BCFFBCBB-6B05-40DA-84C9-792B28478E1D}" srcOrd="0" destOrd="0" presId="urn:microsoft.com/office/officeart/2005/8/layout/hierarchy2"/>
    <dgm:cxn modelId="{1C0FA459-578C-4CAA-801D-4F213CF5A875}" type="presParOf" srcId="{2F263146-3A5A-448C-910B-1C05BCADB423}" destId="{D35CFF89-5FAA-4C67-AB3C-711A26A5A287}" srcOrd="1" destOrd="0" presId="urn:microsoft.com/office/officeart/2005/8/layout/hierarchy2"/>
    <dgm:cxn modelId="{E00DCEA9-BD7A-48DE-99E2-8B4E71E22D37}" type="presParOf" srcId="{D35CFF89-5FAA-4C67-AB3C-711A26A5A287}" destId="{89E7EA35-186E-4B23-BAFB-D6AFBEC4BC87}" srcOrd="0" destOrd="0" presId="urn:microsoft.com/office/officeart/2005/8/layout/hierarchy2"/>
    <dgm:cxn modelId="{19A4BC05-0135-4223-8814-AC80DA51B8E8}" type="presParOf" srcId="{89E7EA35-186E-4B23-BAFB-D6AFBEC4BC87}" destId="{19ACA817-7FAC-4F89-BB31-97304FB973F5}" srcOrd="0" destOrd="0" presId="urn:microsoft.com/office/officeart/2005/8/layout/hierarchy2"/>
    <dgm:cxn modelId="{C9BA5B5C-A5D8-40A8-BC6E-742D137F9E4A}" type="presParOf" srcId="{D35CFF89-5FAA-4C67-AB3C-711A26A5A287}" destId="{6EF20006-E3E5-4C74-8D17-E4BEA6FDB9E2}" srcOrd="1" destOrd="0" presId="urn:microsoft.com/office/officeart/2005/8/layout/hierarchy2"/>
    <dgm:cxn modelId="{30BEA7FE-4DB7-47C4-B7C6-64D26E46E07F}" type="presParOf" srcId="{6EF20006-E3E5-4C74-8D17-E4BEA6FDB9E2}" destId="{806E7D84-9051-4071-8F8F-589731E580FE}" srcOrd="0" destOrd="0" presId="urn:microsoft.com/office/officeart/2005/8/layout/hierarchy2"/>
    <dgm:cxn modelId="{741FA9B2-B37E-4241-A561-40F346A1220E}" type="presParOf" srcId="{6EF20006-E3E5-4C74-8D17-E4BEA6FDB9E2}" destId="{99D45B3B-0EFB-4815-B653-68731AD0488A}" srcOrd="1" destOrd="0" presId="urn:microsoft.com/office/officeart/2005/8/layout/hierarchy2"/>
    <dgm:cxn modelId="{090554F9-1A84-4861-82D1-CB906746CE62}" type="presParOf" srcId="{99D45B3B-0EFB-4815-B653-68731AD0488A}" destId="{77428F4A-CF1A-46C1-8614-6D853AD46DD3}" srcOrd="0" destOrd="0" presId="urn:microsoft.com/office/officeart/2005/8/layout/hierarchy2"/>
    <dgm:cxn modelId="{1AE8878D-9660-4ACA-A6CF-029F22A98CA8}" type="presParOf" srcId="{77428F4A-CF1A-46C1-8614-6D853AD46DD3}" destId="{3F34802E-1FD3-46C7-B668-8DBD7CD115B3}" srcOrd="0" destOrd="0" presId="urn:microsoft.com/office/officeart/2005/8/layout/hierarchy2"/>
    <dgm:cxn modelId="{1F9ECCF9-1AD7-4247-9152-2693409DCAEC}" type="presParOf" srcId="{99D45B3B-0EFB-4815-B653-68731AD0488A}" destId="{18D4D556-96C8-4F59-9EA3-5A2A3C9E9311}" srcOrd="1" destOrd="0" presId="urn:microsoft.com/office/officeart/2005/8/layout/hierarchy2"/>
    <dgm:cxn modelId="{464AE0FD-BD24-4A23-8B17-7723E564C689}" type="presParOf" srcId="{18D4D556-96C8-4F59-9EA3-5A2A3C9E9311}" destId="{C1E65190-D805-49C9-B8B4-4605005D892B}" srcOrd="0" destOrd="0" presId="urn:microsoft.com/office/officeart/2005/8/layout/hierarchy2"/>
    <dgm:cxn modelId="{4DACE9D9-BA47-440A-93C5-A6CDBD03AEC4}" type="presParOf" srcId="{18D4D556-96C8-4F59-9EA3-5A2A3C9E9311}" destId="{7954725B-1AFD-4C9A-9352-BDDE53CC963A}" srcOrd="1" destOrd="0" presId="urn:microsoft.com/office/officeart/2005/8/layout/hierarchy2"/>
    <dgm:cxn modelId="{69BA4E67-4A3D-49C2-AB3E-1152670E1ED0}" type="presParOf" srcId="{99D45B3B-0EFB-4815-B653-68731AD0488A}" destId="{BA4DCE77-3C10-49BF-B10F-F51AF5A57B9B}" srcOrd="2" destOrd="0" presId="urn:microsoft.com/office/officeart/2005/8/layout/hierarchy2"/>
    <dgm:cxn modelId="{912F3010-0966-4A91-BD20-FF6E1F32F757}" type="presParOf" srcId="{BA4DCE77-3C10-49BF-B10F-F51AF5A57B9B}" destId="{0C002852-CA76-40BF-B09E-781749D9C5C5}" srcOrd="0" destOrd="0" presId="urn:microsoft.com/office/officeart/2005/8/layout/hierarchy2"/>
    <dgm:cxn modelId="{92F80EBF-E6C3-405A-9831-473D8154CF23}" type="presParOf" srcId="{99D45B3B-0EFB-4815-B653-68731AD0488A}" destId="{5160B775-BFE8-4D69-A292-77A51864DA49}" srcOrd="3" destOrd="0" presId="urn:microsoft.com/office/officeart/2005/8/layout/hierarchy2"/>
    <dgm:cxn modelId="{FBAC7315-84BE-4890-94CF-2D94CD4338DB}" type="presParOf" srcId="{5160B775-BFE8-4D69-A292-77A51864DA49}" destId="{9A67774A-2B31-49C2-BFF4-1015B74FA55C}" srcOrd="0" destOrd="0" presId="urn:microsoft.com/office/officeart/2005/8/layout/hierarchy2"/>
    <dgm:cxn modelId="{01A38253-8B36-423A-9053-0057340D4B9A}" type="presParOf" srcId="{5160B775-BFE8-4D69-A292-77A51864DA49}" destId="{B91F9861-D3A9-411C-A72D-266A26CE2C40}" srcOrd="1" destOrd="0" presId="urn:microsoft.com/office/officeart/2005/8/layout/hierarchy2"/>
  </dgm:cxnLst>
  <dgm:bg/>
  <dgm:whole/>
</dgm:dataModel>
</file>

<file path=ppt/diagrams/data16.xml><?xml version="1.0" encoding="utf-8"?>
<dgm:dataModel xmlns:dgm="http://schemas.openxmlformats.org/drawingml/2006/diagram" xmlns:a="http://schemas.openxmlformats.org/drawingml/2006/main">
  <dgm:ptLst>
    <dgm:pt modelId="{AE96C02C-9062-44A6-985C-93CBBBD0F587}" type="doc">
      <dgm:prSet loTypeId="urn:microsoft.com/office/officeart/2005/8/layout/cycle8" loCatId="cycle" qsTypeId="urn:microsoft.com/office/officeart/2005/8/quickstyle/3d1" qsCatId="3D" csTypeId="urn:microsoft.com/office/officeart/2005/8/colors/colorful1" csCatId="colorful" phldr="1"/>
      <dgm:spPr/>
    </dgm:pt>
    <dgm:pt modelId="{98DD9805-C109-41AF-B7F7-9E2CBFA0A7CE}">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EQ</a:t>
          </a:r>
          <a:endParaRPr lang="en-US" dirty="0"/>
        </a:p>
      </dgm:t>
    </dgm:pt>
    <dgm:pt modelId="{CA948783-A19E-4E92-9774-C9D7AD94CA07}" type="parTrans" cxnId="{E2C0E624-86BE-4679-8964-24C7B0C0D91A}">
      <dgm:prSet/>
      <dgm:spPr/>
      <dgm:t>
        <a:bodyPr/>
        <a:lstStyle/>
        <a:p>
          <a:endParaRPr lang="en-US"/>
        </a:p>
      </dgm:t>
    </dgm:pt>
    <dgm:pt modelId="{BC6FFCA1-666A-4B2F-8B3E-6046EACCA1A1}" type="sibTrans" cxnId="{E2C0E624-86BE-4679-8964-24C7B0C0D91A}">
      <dgm:prSet/>
      <dgm:spPr/>
      <dgm:t>
        <a:bodyPr/>
        <a:lstStyle/>
        <a:p>
          <a:endParaRPr lang="en-US"/>
        </a:p>
      </dgm:t>
    </dgm:pt>
    <dgm:pt modelId="{64F8B0E8-936E-45D2-A2CC-20F2592B2A7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SQ</a:t>
          </a:r>
          <a:endParaRPr lang="en-US" dirty="0"/>
        </a:p>
      </dgm:t>
    </dgm:pt>
    <dgm:pt modelId="{2F43793B-987D-4512-BA54-5F0010A6A63B}" type="parTrans" cxnId="{7690E992-EFC2-4AF1-BC32-1578F6CB4C81}">
      <dgm:prSet/>
      <dgm:spPr/>
      <dgm:t>
        <a:bodyPr/>
        <a:lstStyle/>
        <a:p>
          <a:endParaRPr lang="en-US"/>
        </a:p>
      </dgm:t>
    </dgm:pt>
    <dgm:pt modelId="{A53E4F27-6E44-4186-A9C4-919896045B43}" type="sibTrans" cxnId="{7690E992-EFC2-4AF1-BC32-1578F6CB4C81}">
      <dgm:prSet/>
      <dgm:spPr/>
      <dgm:t>
        <a:bodyPr/>
        <a:lstStyle/>
        <a:p>
          <a:endParaRPr lang="en-US"/>
        </a:p>
      </dgm:t>
    </dgm:pt>
    <dgm:pt modelId="{A702423E-80E4-40A8-9FF4-7BDD9A5079B7}">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IQ</a:t>
          </a:r>
          <a:endParaRPr lang="en-US" dirty="0"/>
        </a:p>
      </dgm:t>
    </dgm:pt>
    <dgm:pt modelId="{E6781998-5FE8-44FF-B713-EE76270A6DC8}" type="parTrans" cxnId="{78A96B0A-C164-4F02-AEA6-94935C41A563}">
      <dgm:prSet/>
      <dgm:spPr/>
      <dgm:t>
        <a:bodyPr/>
        <a:lstStyle/>
        <a:p>
          <a:endParaRPr lang="en-US"/>
        </a:p>
      </dgm:t>
    </dgm:pt>
    <dgm:pt modelId="{4A8AB95C-0CDB-4144-8D01-A1A536E62C7F}" type="sibTrans" cxnId="{78A96B0A-C164-4F02-AEA6-94935C41A563}">
      <dgm:prSet/>
      <dgm:spPr/>
      <dgm:t>
        <a:bodyPr/>
        <a:lstStyle/>
        <a:p>
          <a:endParaRPr lang="en-US"/>
        </a:p>
      </dgm:t>
    </dgm:pt>
    <dgm:pt modelId="{F5682A40-3E9F-4CAE-AFD8-CF163DE4A56F}" type="pres">
      <dgm:prSet presAssocID="{AE96C02C-9062-44A6-985C-93CBBBD0F587}" presName="compositeShape" presStyleCnt="0">
        <dgm:presLayoutVars>
          <dgm:chMax val="7"/>
          <dgm:dir/>
          <dgm:resizeHandles val="exact"/>
        </dgm:presLayoutVars>
      </dgm:prSet>
      <dgm:spPr/>
    </dgm:pt>
    <dgm:pt modelId="{F9252D0D-8A5B-407A-8340-CB95769CECEE}" type="pres">
      <dgm:prSet presAssocID="{AE96C02C-9062-44A6-985C-93CBBBD0F587}" presName="wedge1" presStyleLbl="node1" presStyleIdx="0" presStyleCnt="3"/>
      <dgm:spPr/>
      <dgm:t>
        <a:bodyPr/>
        <a:lstStyle/>
        <a:p>
          <a:endParaRPr lang="en-US"/>
        </a:p>
      </dgm:t>
    </dgm:pt>
    <dgm:pt modelId="{C6B3C59D-6D45-4DB5-8B10-7E0BC0F77694}" type="pres">
      <dgm:prSet presAssocID="{AE96C02C-9062-44A6-985C-93CBBBD0F587}" presName="dummy1a" presStyleCnt="0"/>
      <dgm:spPr/>
    </dgm:pt>
    <dgm:pt modelId="{25F6D90B-0AF6-4B93-BD8E-168852DA03F8}" type="pres">
      <dgm:prSet presAssocID="{AE96C02C-9062-44A6-985C-93CBBBD0F587}" presName="dummy1b" presStyleCnt="0"/>
      <dgm:spPr/>
    </dgm:pt>
    <dgm:pt modelId="{9FFD348C-9272-40B0-AACE-E3BC1FAB69A7}" type="pres">
      <dgm:prSet presAssocID="{AE96C02C-9062-44A6-985C-93CBBBD0F587}" presName="wedge1Tx" presStyleLbl="node1" presStyleIdx="0" presStyleCnt="3">
        <dgm:presLayoutVars>
          <dgm:chMax val="0"/>
          <dgm:chPref val="0"/>
          <dgm:bulletEnabled val="1"/>
        </dgm:presLayoutVars>
      </dgm:prSet>
      <dgm:spPr/>
      <dgm:t>
        <a:bodyPr/>
        <a:lstStyle/>
        <a:p>
          <a:endParaRPr lang="en-US"/>
        </a:p>
      </dgm:t>
    </dgm:pt>
    <dgm:pt modelId="{EF568F57-5632-46B0-A71F-15AF88E87490}" type="pres">
      <dgm:prSet presAssocID="{AE96C02C-9062-44A6-985C-93CBBBD0F587}" presName="wedge2" presStyleLbl="node1" presStyleIdx="1" presStyleCnt="3"/>
      <dgm:spPr/>
      <dgm:t>
        <a:bodyPr/>
        <a:lstStyle/>
        <a:p>
          <a:endParaRPr lang="en-US"/>
        </a:p>
      </dgm:t>
    </dgm:pt>
    <dgm:pt modelId="{7E03CD96-263D-481D-8961-EA9FD1BDD3CE}" type="pres">
      <dgm:prSet presAssocID="{AE96C02C-9062-44A6-985C-93CBBBD0F587}" presName="dummy2a" presStyleCnt="0"/>
      <dgm:spPr/>
    </dgm:pt>
    <dgm:pt modelId="{FC8E5046-7D63-418D-A868-A74A42AC6BB8}" type="pres">
      <dgm:prSet presAssocID="{AE96C02C-9062-44A6-985C-93CBBBD0F587}" presName="dummy2b" presStyleCnt="0"/>
      <dgm:spPr/>
    </dgm:pt>
    <dgm:pt modelId="{D6BD806D-CCC8-4ABA-8D5C-CC848DD00E99}" type="pres">
      <dgm:prSet presAssocID="{AE96C02C-9062-44A6-985C-93CBBBD0F587}" presName="wedge2Tx" presStyleLbl="node1" presStyleIdx="1" presStyleCnt="3">
        <dgm:presLayoutVars>
          <dgm:chMax val="0"/>
          <dgm:chPref val="0"/>
          <dgm:bulletEnabled val="1"/>
        </dgm:presLayoutVars>
      </dgm:prSet>
      <dgm:spPr/>
      <dgm:t>
        <a:bodyPr/>
        <a:lstStyle/>
        <a:p>
          <a:endParaRPr lang="en-US"/>
        </a:p>
      </dgm:t>
    </dgm:pt>
    <dgm:pt modelId="{6EFD9AE1-EC53-4637-A7C1-4AD454F69690}" type="pres">
      <dgm:prSet presAssocID="{AE96C02C-9062-44A6-985C-93CBBBD0F587}" presName="wedge3" presStyleLbl="node1" presStyleIdx="2" presStyleCnt="3"/>
      <dgm:spPr/>
      <dgm:t>
        <a:bodyPr/>
        <a:lstStyle/>
        <a:p>
          <a:endParaRPr lang="en-US"/>
        </a:p>
      </dgm:t>
    </dgm:pt>
    <dgm:pt modelId="{86D8A9E2-3BE6-4869-AEE2-7E396AFA2306}" type="pres">
      <dgm:prSet presAssocID="{AE96C02C-9062-44A6-985C-93CBBBD0F587}" presName="dummy3a" presStyleCnt="0"/>
      <dgm:spPr/>
    </dgm:pt>
    <dgm:pt modelId="{E7B6A018-8660-468F-83E7-C9BF6429C934}" type="pres">
      <dgm:prSet presAssocID="{AE96C02C-9062-44A6-985C-93CBBBD0F587}" presName="dummy3b" presStyleCnt="0"/>
      <dgm:spPr/>
    </dgm:pt>
    <dgm:pt modelId="{440AE5CD-4383-4FEA-AF7F-DED273B756E6}" type="pres">
      <dgm:prSet presAssocID="{AE96C02C-9062-44A6-985C-93CBBBD0F587}" presName="wedge3Tx" presStyleLbl="node1" presStyleIdx="2" presStyleCnt="3">
        <dgm:presLayoutVars>
          <dgm:chMax val="0"/>
          <dgm:chPref val="0"/>
          <dgm:bulletEnabled val="1"/>
        </dgm:presLayoutVars>
      </dgm:prSet>
      <dgm:spPr/>
      <dgm:t>
        <a:bodyPr/>
        <a:lstStyle/>
        <a:p>
          <a:endParaRPr lang="en-US"/>
        </a:p>
      </dgm:t>
    </dgm:pt>
    <dgm:pt modelId="{AAC26AFC-2B48-40C9-90D9-D92019546DC8}" type="pres">
      <dgm:prSet presAssocID="{BC6FFCA1-666A-4B2F-8B3E-6046EACCA1A1}" presName="arrowWedge1" presStyleLbl="fgSibTrans2D1" presStyleIdx="0" presStyleCnt="3"/>
      <dgm:spPr/>
    </dgm:pt>
    <dgm:pt modelId="{DCDB7FB5-4071-4C29-BF05-31B868D59B51}" type="pres">
      <dgm:prSet presAssocID="{A53E4F27-6E44-4186-A9C4-919896045B43}" presName="arrowWedge2" presStyleLbl="fgSibTrans2D1" presStyleIdx="1" presStyleCnt="3"/>
      <dgm:spPr/>
    </dgm:pt>
    <dgm:pt modelId="{0F10A2C3-F622-46B2-886F-D731200C4B3D}" type="pres">
      <dgm:prSet presAssocID="{4A8AB95C-0CDB-4144-8D01-A1A536E62C7F}" presName="arrowWedge3" presStyleLbl="fgSibTrans2D1" presStyleIdx="2" presStyleCnt="3"/>
      <dgm:spPr/>
    </dgm:pt>
  </dgm:ptLst>
  <dgm:cxnLst>
    <dgm:cxn modelId="{E2C0E624-86BE-4679-8964-24C7B0C0D91A}" srcId="{AE96C02C-9062-44A6-985C-93CBBBD0F587}" destId="{98DD9805-C109-41AF-B7F7-9E2CBFA0A7CE}" srcOrd="0" destOrd="0" parTransId="{CA948783-A19E-4E92-9774-C9D7AD94CA07}" sibTransId="{BC6FFCA1-666A-4B2F-8B3E-6046EACCA1A1}"/>
    <dgm:cxn modelId="{B6381EF3-251B-4AF5-8A13-DF44A6D60CCB}" type="presOf" srcId="{A702423E-80E4-40A8-9FF4-7BDD9A5079B7}" destId="{6EFD9AE1-EC53-4637-A7C1-4AD454F69690}" srcOrd="0" destOrd="0" presId="urn:microsoft.com/office/officeart/2005/8/layout/cycle8"/>
    <dgm:cxn modelId="{B2665A6B-4590-4FA4-8641-81C4D7A02EFA}" type="presOf" srcId="{AE96C02C-9062-44A6-985C-93CBBBD0F587}" destId="{F5682A40-3E9F-4CAE-AFD8-CF163DE4A56F}" srcOrd="0" destOrd="0" presId="urn:microsoft.com/office/officeart/2005/8/layout/cycle8"/>
    <dgm:cxn modelId="{F1B01EF5-2EFB-4907-AF41-755BB0F47E4C}" type="presOf" srcId="{98DD9805-C109-41AF-B7F7-9E2CBFA0A7CE}" destId="{F9252D0D-8A5B-407A-8340-CB95769CECEE}" srcOrd="0" destOrd="0" presId="urn:microsoft.com/office/officeart/2005/8/layout/cycle8"/>
    <dgm:cxn modelId="{78A96B0A-C164-4F02-AEA6-94935C41A563}" srcId="{AE96C02C-9062-44A6-985C-93CBBBD0F587}" destId="{A702423E-80E4-40A8-9FF4-7BDD9A5079B7}" srcOrd="2" destOrd="0" parTransId="{E6781998-5FE8-44FF-B713-EE76270A6DC8}" sibTransId="{4A8AB95C-0CDB-4144-8D01-A1A536E62C7F}"/>
    <dgm:cxn modelId="{E56FAA2F-5EC8-49B8-9D94-3AE9E7190618}" type="presOf" srcId="{A702423E-80E4-40A8-9FF4-7BDD9A5079B7}" destId="{440AE5CD-4383-4FEA-AF7F-DED273B756E6}" srcOrd="1" destOrd="0" presId="urn:microsoft.com/office/officeart/2005/8/layout/cycle8"/>
    <dgm:cxn modelId="{47197674-870B-482D-8687-F43720B7444A}" type="presOf" srcId="{64F8B0E8-936E-45D2-A2CC-20F2592B2A76}" destId="{EF568F57-5632-46B0-A71F-15AF88E87490}" srcOrd="0" destOrd="0" presId="urn:microsoft.com/office/officeart/2005/8/layout/cycle8"/>
    <dgm:cxn modelId="{7690E992-EFC2-4AF1-BC32-1578F6CB4C81}" srcId="{AE96C02C-9062-44A6-985C-93CBBBD0F587}" destId="{64F8B0E8-936E-45D2-A2CC-20F2592B2A76}" srcOrd="1" destOrd="0" parTransId="{2F43793B-987D-4512-BA54-5F0010A6A63B}" sibTransId="{A53E4F27-6E44-4186-A9C4-919896045B43}"/>
    <dgm:cxn modelId="{2AED8846-5197-45D8-AC6C-2C941EB8D209}" type="presOf" srcId="{98DD9805-C109-41AF-B7F7-9E2CBFA0A7CE}" destId="{9FFD348C-9272-40B0-AACE-E3BC1FAB69A7}" srcOrd="1" destOrd="0" presId="urn:microsoft.com/office/officeart/2005/8/layout/cycle8"/>
    <dgm:cxn modelId="{E643ED2A-A789-4F5F-8B5C-8D37E16F8032}" type="presOf" srcId="{64F8B0E8-936E-45D2-A2CC-20F2592B2A76}" destId="{D6BD806D-CCC8-4ABA-8D5C-CC848DD00E99}" srcOrd="1" destOrd="0" presId="urn:microsoft.com/office/officeart/2005/8/layout/cycle8"/>
    <dgm:cxn modelId="{38F0009A-B34B-43D2-820F-CAF41C85CB00}" type="presParOf" srcId="{F5682A40-3E9F-4CAE-AFD8-CF163DE4A56F}" destId="{F9252D0D-8A5B-407A-8340-CB95769CECEE}" srcOrd="0" destOrd="0" presId="urn:microsoft.com/office/officeart/2005/8/layout/cycle8"/>
    <dgm:cxn modelId="{60508EC7-DDF1-4579-90A2-D6C1EA6020A1}" type="presParOf" srcId="{F5682A40-3E9F-4CAE-AFD8-CF163DE4A56F}" destId="{C6B3C59D-6D45-4DB5-8B10-7E0BC0F77694}" srcOrd="1" destOrd="0" presId="urn:microsoft.com/office/officeart/2005/8/layout/cycle8"/>
    <dgm:cxn modelId="{DA685B48-6914-4093-90A3-83C1080DAA70}" type="presParOf" srcId="{F5682A40-3E9F-4CAE-AFD8-CF163DE4A56F}" destId="{25F6D90B-0AF6-4B93-BD8E-168852DA03F8}" srcOrd="2" destOrd="0" presId="urn:microsoft.com/office/officeart/2005/8/layout/cycle8"/>
    <dgm:cxn modelId="{8ED633DC-9985-46AD-B44C-0FC1680625D8}" type="presParOf" srcId="{F5682A40-3E9F-4CAE-AFD8-CF163DE4A56F}" destId="{9FFD348C-9272-40B0-AACE-E3BC1FAB69A7}" srcOrd="3" destOrd="0" presId="urn:microsoft.com/office/officeart/2005/8/layout/cycle8"/>
    <dgm:cxn modelId="{BFF7A22E-2604-4FFE-9A12-CC36B425C885}" type="presParOf" srcId="{F5682A40-3E9F-4CAE-AFD8-CF163DE4A56F}" destId="{EF568F57-5632-46B0-A71F-15AF88E87490}" srcOrd="4" destOrd="0" presId="urn:microsoft.com/office/officeart/2005/8/layout/cycle8"/>
    <dgm:cxn modelId="{37826016-4ACA-489E-8BFE-F3D6678EB192}" type="presParOf" srcId="{F5682A40-3E9F-4CAE-AFD8-CF163DE4A56F}" destId="{7E03CD96-263D-481D-8961-EA9FD1BDD3CE}" srcOrd="5" destOrd="0" presId="urn:microsoft.com/office/officeart/2005/8/layout/cycle8"/>
    <dgm:cxn modelId="{806E02E2-7007-4F22-9AE1-8928C790EE16}" type="presParOf" srcId="{F5682A40-3E9F-4CAE-AFD8-CF163DE4A56F}" destId="{FC8E5046-7D63-418D-A868-A74A42AC6BB8}" srcOrd="6" destOrd="0" presId="urn:microsoft.com/office/officeart/2005/8/layout/cycle8"/>
    <dgm:cxn modelId="{B2A53D20-186D-4663-A9D6-25EE7DA1E25E}" type="presParOf" srcId="{F5682A40-3E9F-4CAE-AFD8-CF163DE4A56F}" destId="{D6BD806D-CCC8-4ABA-8D5C-CC848DD00E99}" srcOrd="7" destOrd="0" presId="urn:microsoft.com/office/officeart/2005/8/layout/cycle8"/>
    <dgm:cxn modelId="{60DE5AF8-A126-46F1-A700-0B71FFE5FB53}" type="presParOf" srcId="{F5682A40-3E9F-4CAE-AFD8-CF163DE4A56F}" destId="{6EFD9AE1-EC53-4637-A7C1-4AD454F69690}" srcOrd="8" destOrd="0" presId="urn:microsoft.com/office/officeart/2005/8/layout/cycle8"/>
    <dgm:cxn modelId="{F4DA4337-1BFD-4CC1-8F91-A281E9D3693D}" type="presParOf" srcId="{F5682A40-3E9F-4CAE-AFD8-CF163DE4A56F}" destId="{86D8A9E2-3BE6-4869-AEE2-7E396AFA2306}" srcOrd="9" destOrd="0" presId="urn:microsoft.com/office/officeart/2005/8/layout/cycle8"/>
    <dgm:cxn modelId="{C842744F-89B0-437A-BE18-8C887AAEDF87}" type="presParOf" srcId="{F5682A40-3E9F-4CAE-AFD8-CF163DE4A56F}" destId="{E7B6A018-8660-468F-83E7-C9BF6429C934}" srcOrd="10" destOrd="0" presId="urn:microsoft.com/office/officeart/2005/8/layout/cycle8"/>
    <dgm:cxn modelId="{08046E76-D624-4034-A809-1A16600D7D62}" type="presParOf" srcId="{F5682A40-3E9F-4CAE-AFD8-CF163DE4A56F}" destId="{440AE5CD-4383-4FEA-AF7F-DED273B756E6}" srcOrd="11" destOrd="0" presId="urn:microsoft.com/office/officeart/2005/8/layout/cycle8"/>
    <dgm:cxn modelId="{1A1B4150-2208-463A-A451-FBC2B7986CDF}" type="presParOf" srcId="{F5682A40-3E9F-4CAE-AFD8-CF163DE4A56F}" destId="{AAC26AFC-2B48-40C9-90D9-D92019546DC8}" srcOrd="12" destOrd="0" presId="urn:microsoft.com/office/officeart/2005/8/layout/cycle8"/>
    <dgm:cxn modelId="{8912D573-99CD-4F10-A1BF-EDD46FAD5857}" type="presParOf" srcId="{F5682A40-3E9F-4CAE-AFD8-CF163DE4A56F}" destId="{DCDB7FB5-4071-4C29-BF05-31B868D59B51}" srcOrd="13" destOrd="0" presId="urn:microsoft.com/office/officeart/2005/8/layout/cycle8"/>
    <dgm:cxn modelId="{7FF871B3-83D4-454E-88C6-3ECE190912F9}" type="presParOf" srcId="{F5682A40-3E9F-4CAE-AFD8-CF163DE4A56F}" destId="{0F10A2C3-F622-46B2-886F-D731200C4B3D}" srcOrd="14" destOrd="0" presId="urn:microsoft.com/office/officeart/2005/8/layout/cycle8"/>
  </dgm:cxnLst>
  <dgm:bg/>
  <dgm:whole/>
</dgm:dataModel>
</file>

<file path=ppt/diagrams/data17.xml><?xml version="1.0" encoding="utf-8"?>
<dgm:dataModel xmlns:dgm="http://schemas.openxmlformats.org/drawingml/2006/diagram" xmlns:a="http://schemas.openxmlformats.org/drawingml/2006/main">
  <dgm:ptLst>
    <dgm:pt modelId="{0E131698-6D81-49A1-81D5-D4EFCBA5C3E9}" type="doc">
      <dgm:prSet loTypeId="urn:microsoft.com/office/officeart/2005/8/layout/equation2" loCatId="process" qsTypeId="urn:microsoft.com/office/officeart/2005/8/quickstyle/simple3" qsCatId="simple" csTypeId="urn:microsoft.com/office/officeart/2005/8/colors/colorful5" csCatId="colorful" phldr="1"/>
      <dgm:spPr/>
    </dgm:pt>
    <dgm:pt modelId="{9045B6ED-5EB3-408D-8E1A-28ECD5929EBD}">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Kecerdasan</a:t>
          </a:r>
          <a:endParaRPr lang="en-US" dirty="0"/>
        </a:p>
      </dgm:t>
    </dgm:pt>
    <dgm:pt modelId="{1BA33901-6F43-4654-BCB1-CC88F7FE3791}" type="parTrans" cxnId="{897F0C52-BA48-43E9-8210-E9CF0E0EAA43}">
      <dgm:prSet/>
      <dgm:spPr/>
      <dgm:t>
        <a:bodyPr/>
        <a:lstStyle/>
        <a:p>
          <a:endParaRPr lang="en-US"/>
        </a:p>
      </dgm:t>
    </dgm:pt>
    <dgm:pt modelId="{BBC32C1E-0446-46A7-88E7-3A303273B4F6}" type="sibTrans" cxnId="{897F0C52-BA48-43E9-8210-E9CF0E0EAA43}">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8DA7CFE1-2BD4-4F88-AD46-C8B4D5665F87}">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Lingkungan</a:t>
          </a:r>
          <a:endParaRPr lang="en-US" dirty="0"/>
        </a:p>
      </dgm:t>
    </dgm:pt>
    <dgm:pt modelId="{85A784A7-156E-4AC3-B96A-F8AB8037819B}" type="parTrans" cxnId="{AACFC9A1-D0CF-486C-A373-EE0543D9E9E7}">
      <dgm:prSet/>
      <dgm:spPr/>
      <dgm:t>
        <a:bodyPr/>
        <a:lstStyle/>
        <a:p>
          <a:endParaRPr lang="en-US"/>
        </a:p>
      </dgm:t>
    </dgm:pt>
    <dgm:pt modelId="{39DCC058-C70B-420B-9954-837BA37E4BFF}" type="sibTrans" cxnId="{AACFC9A1-D0CF-486C-A373-EE0543D9E9E7}">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E043A436-E8E6-4E58-9E64-5D21F7B0AC6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Peradaban</a:t>
          </a:r>
          <a:endParaRPr lang="en-US" dirty="0"/>
        </a:p>
      </dgm:t>
    </dgm:pt>
    <dgm:pt modelId="{F95270CA-3109-4CDC-83E7-20495CD0071E}" type="parTrans" cxnId="{1E704230-1760-4514-BEDB-81DAD531D10A}">
      <dgm:prSet/>
      <dgm:spPr/>
      <dgm:t>
        <a:bodyPr/>
        <a:lstStyle/>
        <a:p>
          <a:endParaRPr lang="en-US"/>
        </a:p>
      </dgm:t>
    </dgm:pt>
    <dgm:pt modelId="{51360206-3775-4ECA-BE9C-0888688B18FE}" type="sibTrans" cxnId="{1E704230-1760-4514-BEDB-81DAD531D10A}">
      <dgm:prSet/>
      <dgm:spPr/>
      <dgm:t>
        <a:bodyPr/>
        <a:lstStyle/>
        <a:p>
          <a:endParaRPr lang="en-US"/>
        </a:p>
      </dgm:t>
    </dgm:pt>
    <dgm:pt modelId="{3659D4D0-D9E1-424E-97C6-C155DA46AC2A}" type="pres">
      <dgm:prSet presAssocID="{0E131698-6D81-49A1-81D5-D4EFCBA5C3E9}" presName="Name0" presStyleCnt="0">
        <dgm:presLayoutVars>
          <dgm:dir/>
          <dgm:resizeHandles val="exact"/>
        </dgm:presLayoutVars>
      </dgm:prSet>
      <dgm:spPr/>
    </dgm:pt>
    <dgm:pt modelId="{314F1C3D-0975-462D-9AB9-50AFB621417E}" type="pres">
      <dgm:prSet presAssocID="{0E131698-6D81-49A1-81D5-D4EFCBA5C3E9}" presName="vNodes" presStyleCnt="0"/>
      <dgm:spPr/>
    </dgm:pt>
    <dgm:pt modelId="{8A4A621F-20A6-4DB8-99A0-78EFDD2139C4}" type="pres">
      <dgm:prSet presAssocID="{9045B6ED-5EB3-408D-8E1A-28ECD5929EBD}" presName="node" presStyleLbl="node1" presStyleIdx="0" presStyleCnt="3">
        <dgm:presLayoutVars>
          <dgm:bulletEnabled val="1"/>
        </dgm:presLayoutVars>
      </dgm:prSet>
      <dgm:spPr/>
      <dgm:t>
        <a:bodyPr/>
        <a:lstStyle/>
        <a:p>
          <a:endParaRPr lang="en-US"/>
        </a:p>
      </dgm:t>
    </dgm:pt>
    <dgm:pt modelId="{E81A712B-2FC2-4F34-958B-B46A97B71F45}" type="pres">
      <dgm:prSet presAssocID="{BBC32C1E-0446-46A7-88E7-3A303273B4F6}" presName="spacerT" presStyleCnt="0"/>
      <dgm:spPr/>
    </dgm:pt>
    <dgm:pt modelId="{806A8CC7-A3D4-4E95-926C-D2D519FEDAB9}" type="pres">
      <dgm:prSet presAssocID="{BBC32C1E-0446-46A7-88E7-3A303273B4F6}" presName="sibTrans" presStyleLbl="sibTrans2D1" presStyleIdx="0" presStyleCnt="2"/>
      <dgm:spPr/>
      <dgm:t>
        <a:bodyPr/>
        <a:lstStyle/>
        <a:p>
          <a:endParaRPr lang="en-US"/>
        </a:p>
      </dgm:t>
    </dgm:pt>
    <dgm:pt modelId="{1EE801BA-04EC-404E-A5B3-7FF3CA1A45D1}" type="pres">
      <dgm:prSet presAssocID="{BBC32C1E-0446-46A7-88E7-3A303273B4F6}" presName="spacerB" presStyleCnt="0"/>
      <dgm:spPr/>
    </dgm:pt>
    <dgm:pt modelId="{DF1F19A8-0070-444E-A2EE-41061E6E8A75}" type="pres">
      <dgm:prSet presAssocID="{8DA7CFE1-2BD4-4F88-AD46-C8B4D5665F87}" presName="node" presStyleLbl="node1" presStyleIdx="1" presStyleCnt="3">
        <dgm:presLayoutVars>
          <dgm:bulletEnabled val="1"/>
        </dgm:presLayoutVars>
      </dgm:prSet>
      <dgm:spPr/>
      <dgm:t>
        <a:bodyPr/>
        <a:lstStyle/>
        <a:p>
          <a:endParaRPr lang="en-US"/>
        </a:p>
      </dgm:t>
    </dgm:pt>
    <dgm:pt modelId="{DB23C64D-7527-452D-BEE8-0715DFB1558F}" type="pres">
      <dgm:prSet presAssocID="{0E131698-6D81-49A1-81D5-D4EFCBA5C3E9}" presName="sibTransLast" presStyleLbl="sibTrans2D1" presStyleIdx="1" presStyleCnt="2"/>
      <dgm:spPr/>
      <dgm:t>
        <a:bodyPr/>
        <a:lstStyle/>
        <a:p>
          <a:endParaRPr lang="en-US"/>
        </a:p>
      </dgm:t>
    </dgm:pt>
    <dgm:pt modelId="{CE99AC8C-38D4-4E10-8419-03B4E3EBF70B}" type="pres">
      <dgm:prSet presAssocID="{0E131698-6D81-49A1-81D5-D4EFCBA5C3E9}" presName="connectorText" presStyleLbl="sibTrans2D1" presStyleIdx="1" presStyleCnt="2"/>
      <dgm:spPr/>
      <dgm:t>
        <a:bodyPr/>
        <a:lstStyle/>
        <a:p>
          <a:endParaRPr lang="en-US"/>
        </a:p>
      </dgm:t>
    </dgm:pt>
    <dgm:pt modelId="{CAAFB1B8-AB55-4C40-99A4-5DDE48A23F4A}" type="pres">
      <dgm:prSet presAssocID="{0E131698-6D81-49A1-81D5-D4EFCBA5C3E9}" presName="lastNode" presStyleLbl="node1" presStyleIdx="2" presStyleCnt="3">
        <dgm:presLayoutVars>
          <dgm:bulletEnabled val="1"/>
        </dgm:presLayoutVars>
      </dgm:prSet>
      <dgm:spPr/>
      <dgm:t>
        <a:bodyPr/>
        <a:lstStyle/>
        <a:p>
          <a:endParaRPr lang="en-US"/>
        </a:p>
      </dgm:t>
    </dgm:pt>
  </dgm:ptLst>
  <dgm:cxnLst>
    <dgm:cxn modelId="{9BC69D75-CA2A-439A-AD4D-E7AC833F1185}" type="presOf" srcId="{8DA7CFE1-2BD4-4F88-AD46-C8B4D5665F87}" destId="{DF1F19A8-0070-444E-A2EE-41061E6E8A75}" srcOrd="0" destOrd="0" presId="urn:microsoft.com/office/officeart/2005/8/layout/equation2"/>
    <dgm:cxn modelId="{6F3FBB26-0395-4B21-9E3A-8BA92F5C149E}" type="presOf" srcId="{E043A436-E8E6-4E58-9E64-5D21F7B0AC63}" destId="{CAAFB1B8-AB55-4C40-99A4-5DDE48A23F4A}" srcOrd="0" destOrd="0" presId="urn:microsoft.com/office/officeart/2005/8/layout/equation2"/>
    <dgm:cxn modelId="{D5A8BE0E-89AA-476F-A7A5-00CC67329410}" type="presOf" srcId="{0E131698-6D81-49A1-81D5-D4EFCBA5C3E9}" destId="{3659D4D0-D9E1-424E-97C6-C155DA46AC2A}" srcOrd="0" destOrd="0" presId="urn:microsoft.com/office/officeart/2005/8/layout/equation2"/>
    <dgm:cxn modelId="{AFD23D87-3C90-4261-ABAA-BB0F1582EC62}" type="presOf" srcId="{39DCC058-C70B-420B-9954-837BA37E4BFF}" destId="{CE99AC8C-38D4-4E10-8419-03B4E3EBF70B}" srcOrd="1" destOrd="0" presId="urn:microsoft.com/office/officeart/2005/8/layout/equation2"/>
    <dgm:cxn modelId="{ED7DE6EE-304D-4916-A2FC-D12A1F9E3DA2}" type="presOf" srcId="{9045B6ED-5EB3-408D-8E1A-28ECD5929EBD}" destId="{8A4A621F-20A6-4DB8-99A0-78EFDD2139C4}" srcOrd="0" destOrd="0" presId="urn:microsoft.com/office/officeart/2005/8/layout/equation2"/>
    <dgm:cxn modelId="{5ABC7223-D420-4B78-B153-9EF201F21355}" type="presOf" srcId="{BBC32C1E-0446-46A7-88E7-3A303273B4F6}" destId="{806A8CC7-A3D4-4E95-926C-D2D519FEDAB9}" srcOrd="0" destOrd="0" presId="urn:microsoft.com/office/officeart/2005/8/layout/equation2"/>
    <dgm:cxn modelId="{897F0C52-BA48-43E9-8210-E9CF0E0EAA43}" srcId="{0E131698-6D81-49A1-81D5-D4EFCBA5C3E9}" destId="{9045B6ED-5EB3-408D-8E1A-28ECD5929EBD}" srcOrd="0" destOrd="0" parTransId="{1BA33901-6F43-4654-BCB1-CC88F7FE3791}" sibTransId="{BBC32C1E-0446-46A7-88E7-3A303273B4F6}"/>
    <dgm:cxn modelId="{1E704230-1760-4514-BEDB-81DAD531D10A}" srcId="{0E131698-6D81-49A1-81D5-D4EFCBA5C3E9}" destId="{E043A436-E8E6-4E58-9E64-5D21F7B0AC63}" srcOrd="2" destOrd="0" parTransId="{F95270CA-3109-4CDC-83E7-20495CD0071E}" sibTransId="{51360206-3775-4ECA-BE9C-0888688B18FE}"/>
    <dgm:cxn modelId="{AACFC9A1-D0CF-486C-A373-EE0543D9E9E7}" srcId="{0E131698-6D81-49A1-81D5-D4EFCBA5C3E9}" destId="{8DA7CFE1-2BD4-4F88-AD46-C8B4D5665F87}" srcOrd="1" destOrd="0" parTransId="{85A784A7-156E-4AC3-B96A-F8AB8037819B}" sibTransId="{39DCC058-C70B-420B-9954-837BA37E4BFF}"/>
    <dgm:cxn modelId="{4632289F-713D-4B89-BA9B-1CD5FC228C6B}" type="presOf" srcId="{39DCC058-C70B-420B-9954-837BA37E4BFF}" destId="{DB23C64D-7527-452D-BEE8-0715DFB1558F}" srcOrd="0" destOrd="0" presId="urn:microsoft.com/office/officeart/2005/8/layout/equation2"/>
    <dgm:cxn modelId="{CF86DC57-BAE1-4DED-9F8D-3969672515EB}" type="presParOf" srcId="{3659D4D0-D9E1-424E-97C6-C155DA46AC2A}" destId="{314F1C3D-0975-462D-9AB9-50AFB621417E}" srcOrd="0" destOrd="0" presId="urn:microsoft.com/office/officeart/2005/8/layout/equation2"/>
    <dgm:cxn modelId="{793B9387-A333-43B3-AA86-D850863F6FED}" type="presParOf" srcId="{314F1C3D-0975-462D-9AB9-50AFB621417E}" destId="{8A4A621F-20A6-4DB8-99A0-78EFDD2139C4}" srcOrd="0" destOrd="0" presId="urn:microsoft.com/office/officeart/2005/8/layout/equation2"/>
    <dgm:cxn modelId="{57558713-9300-4FEE-8AE0-0FC550DDD204}" type="presParOf" srcId="{314F1C3D-0975-462D-9AB9-50AFB621417E}" destId="{E81A712B-2FC2-4F34-958B-B46A97B71F45}" srcOrd="1" destOrd="0" presId="urn:microsoft.com/office/officeart/2005/8/layout/equation2"/>
    <dgm:cxn modelId="{12D4DA13-109A-4CB9-80F0-4E8D650237FB}" type="presParOf" srcId="{314F1C3D-0975-462D-9AB9-50AFB621417E}" destId="{806A8CC7-A3D4-4E95-926C-D2D519FEDAB9}" srcOrd="2" destOrd="0" presId="urn:microsoft.com/office/officeart/2005/8/layout/equation2"/>
    <dgm:cxn modelId="{1B337A9E-076B-49F9-B9CD-063C834D28F2}" type="presParOf" srcId="{314F1C3D-0975-462D-9AB9-50AFB621417E}" destId="{1EE801BA-04EC-404E-A5B3-7FF3CA1A45D1}" srcOrd="3" destOrd="0" presId="urn:microsoft.com/office/officeart/2005/8/layout/equation2"/>
    <dgm:cxn modelId="{34CE2550-04CF-4014-8EDC-C8380FC9BA2F}" type="presParOf" srcId="{314F1C3D-0975-462D-9AB9-50AFB621417E}" destId="{DF1F19A8-0070-444E-A2EE-41061E6E8A75}" srcOrd="4" destOrd="0" presId="urn:microsoft.com/office/officeart/2005/8/layout/equation2"/>
    <dgm:cxn modelId="{F9F576C7-F280-4B51-AE9E-89961EF9DC95}" type="presParOf" srcId="{3659D4D0-D9E1-424E-97C6-C155DA46AC2A}" destId="{DB23C64D-7527-452D-BEE8-0715DFB1558F}" srcOrd="1" destOrd="0" presId="urn:microsoft.com/office/officeart/2005/8/layout/equation2"/>
    <dgm:cxn modelId="{17234CD3-32E9-44D0-82BA-390E84F6E85E}" type="presParOf" srcId="{DB23C64D-7527-452D-BEE8-0715DFB1558F}" destId="{CE99AC8C-38D4-4E10-8419-03B4E3EBF70B}" srcOrd="0" destOrd="0" presId="urn:microsoft.com/office/officeart/2005/8/layout/equation2"/>
    <dgm:cxn modelId="{1B471608-4D4C-427A-99B2-305D9897BE87}" type="presParOf" srcId="{3659D4D0-D9E1-424E-97C6-C155DA46AC2A}" destId="{CAAFB1B8-AB55-4C40-99A4-5DDE48A23F4A}" srcOrd="2" destOrd="0" presId="urn:microsoft.com/office/officeart/2005/8/layout/equation2"/>
  </dgm:cxnLst>
  <dgm:bg/>
  <dgm:whole/>
</dgm:dataModel>
</file>

<file path=ppt/diagrams/data18.xml><?xml version="1.0" encoding="utf-8"?>
<dgm:dataModel xmlns:dgm="http://schemas.openxmlformats.org/drawingml/2006/diagram" xmlns:a="http://schemas.openxmlformats.org/drawingml/2006/main">
  <dgm:ptLst>
    <dgm:pt modelId="{8CDF2877-B830-42CF-AEA5-19E9AD310CA5}" type="doc">
      <dgm:prSet loTypeId="urn:microsoft.com/office/officeart/2005/8/layout/radial3" loCatId="cycle" qsTypeId="urn:microsoft.com/office/officeart/2005/8/quickstyle/3d1" qsCatId="3D" csTypeId="urn:microsoft.com/office/officeart/2005/8/colors/colorful5" csCatId="colorful" phldr="1"/>
      <dgm:spPr/>
      <dgm:t>
        <a:bodyPr/>
        <a:lstStyle/>
        <a:p>
          <a:endParaRPr lang="en-US"/>
        </a:p>
      </dgm:t>
    </dgm:pt>
    <dgm:pt modelId="{8CDBA888-C2B7-4D25-97B6-C7FB532C50CF}">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Social Life</a:t>
          </a:r>
          <a:endParaRPr lang="en-US" dirty="0"/>
        </a:p>
      </dgm:t>
    </dgm:pt>
    <dgm:pt modelId="{682463ED-1FB3-4CC0-A763-DE81D8551749}" type="parTrans" cxnId="{B5B2C1CF-922B-4C0B-A57C-9D3F25162977}">
      <dgm:prSet/>
      <dgm:spPr/>
      <dgm:t>
        <a:bodyPr/>
        <a:lstStyle/>
        <a:p>
          <a:endParaRPr lang="en-US"/>
        </a:p>
      </dgm:t>
    </dgm:pt>
    <dgm:pt modelId="{2E584454-45D5-4A53-A356-C381FD3E9DB9}" type="sibTrans" cxnId="{B5B2C1CF-922B-4C0B-A57C-9D3F25162977}">
      <dgm:prSet/>
      <dgm:spPr/>
      <dgm:t>
        <a:bodyPr/>
        <a:lstStyle/>
        <a:p>
          <a:endParaRPr lang="en-US"/>
        </a:p>
      </dgm:t>
    </dgm:pt>
    <dgm:pt modelId="{5CB4908B-88A3-4F8C-B74A-0BCA48F0C4FD}">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Learning to do</a:t>
          </a:r>
          <a:endParaRPr lang="en-US" dirty="0"/>
        </a:p>
      </dgm:t>
    </dgm:pt>
    <dgm:pt modelId="{0476CD25-2866-42F9-B3AC-50A522159767}" type="parTrans" cxnId="{A1CC72FA-10F3-49CB-B485-B1FB54AEF27B}">
      <dgm:prSet/>
      <dgm:spPr/>
      <dgm:t>
        <a:bodyPr/>
        <a:lstStyle/>
        <a:p>
          <a:endParaRPr lang="en-US"/>
        </a:p>
      </dgm:t>
    </dgm:pt>
    <dgm:pt modelId="{AC2CB340-0F1A-499D-90EC-3E1280B6FC03}" type="sibTrans" cxnId="{A1CC72FA-10F3-49CB-B485-B1FB54AEF27B}">
      <dgm:prSet/>
      <dgm:spPr/>
      <dgm:t>
        <a:bodyPr/>
        <a:lstStyle/>
        <a:p>
          <a:endParaRPr lang="en-US"/>
        </a:p>
      </dgm:t>
    </dgm:pt>
    <dgm:pt modelId="{521E210F-85AB-4085-9276-595DBB729BE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Learning to life together</a:t>
          </a:r>
          <a:endParaRPr lang="en-US" dirty="0"/>
        </a:p>
      </dgm:t>
    </dgm:pt>
    <dgm:pt modelId="{BBFC8B67-04F8-43DF-A5F7-6DDC3E2A177B}" type="parTrans" cxnId="{E527A1F9-BEDB-47F5-BAAF-99B8B1203D38}">
      <dgm:prSet/>
      <dgm:spPr/>
      <dgm:t>
        <a:bodyPr/>
        <a:lstStyle/>
        <a:p>
          <a:endParaRPr lang="en-US"/>
        </a:p>
      </dgm:t>
    </dgm:pt>
    <dgm:pt modelId="{8D92F430-F45B-4E39-97C4-B1D9EDA71475}" type="sibTrans" cxnId="{E527A1F9-BEDB-47F5-BAAF-99B8B1203D38}">
      <dgm:prSet/>
      <dgm:spPr/>
      <dgm:t>
        <a:bodyPr/>
        <a:lstStyle/>
        <a:p>
          <a:endParaRPr lang="en-US"/>
        </a:p>
      </dgm:t>
    </dgm:pt>
    <dgm:pt modelId="{18A636A5-AFAA-4FDC-AF93-183698879E87}">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Learning to be</a:t>
          </a:r>
          <a:endParaRPr lang="en-US" dirty="0"/>
        </a:p>
      </dgm:t>
    </dgm:pt>
    <dgm:pt modelId="{57700245-0FAF-4438-B1B2-7724BAE384D6}" type="parTrans" cxnId="{1628391E-D935-4BE8-9562-2CDBCC20E56E}">
      <dgm:prSet/>
      <dgm:spPr/>
      <dgm:t>
        <a:bodyPr/>
        <a:lstStyle/>
        <a:p>
          <a:endParaRPr lang="en-US"/>
        </a:p>
      </dgm:t>
    </dgm:pt>
    <dgm:pt modelId="{E23CBF4E-D752-4327-8ABE-085695A8981E}" type="sibTrans" cxnId="{1628391E-D935-4BE8-9562-2CDBCC20E56E}">
      <dgm:prSet/>
      <dgm:spPr/>
      <dgm:t>
        <a:bodyPr/>
        <a:lstStyle/>
        <a:p>
          <a:endParaRPr lang="en-US"/>
        </a:p>
      </dgm:t>
    </dgm:pt>
    <dgm:pt modelId="{0CC38D9F-9641-46B1-9FB8-CFDEC9EFCDB8}" type="pres">
      <dgm:prSet presAssocID="{8CDF2877-B830-42CF-AEA5-19E9AD310CA5}" presName="composite" presStyleCnt="0">
        <dgm:presLayoutVars>
          <dgm:chMax val="1"/>
          <dgm:dir/>
          <dgm:resizeHandles val="exact"/>
        </dgm:presLayoutVars>
      </dgm:prSet>
      <dgm:spPr/>
      <dgm:t>
        <a:bodyPr/>
        <a:lstStyle/>
        <a:p>
          <a:endParaRPr lang="en-US"/>
        </a:p>
      </dgm:t>
    </dgm:pt>
    <dgm:pt modelId="{D22A8CE5-EBC0-41B0-B156-7A014F28EF9C}" type="pres">
      <dgm:prSet presAssocID="{8CDF2877-B830-42CF-AEA5-19E9AD310CA5}" presName="radial" presStyleCnt="0">
        <dgm:presLayoutVars>
          <dgm:animLvl val="ctr"/>
        </dgm:presLayoutVars>
      </dgm:prSet>
      <dgm:spPr/>
    </dgm:pt>
    <dgm:pt modelId="{EDD150DA-11D6-43D1-BAF3-B135055AB0DD}" type="pres">
      <dgm:prSet presAssocID="{8CDBA888-C2B7-4D25-97B6-C7FB532C50CF}" presName="centerShape" presStyleLbl="vennNode1" presStyleIdx="0" presStyleCnt="4"/>
      <dgm:spPr/>
      <dgm:t>
        <a:bodyPr/>
        <a:lstStyle/>
        <a:p>
          <a:endParaRPr lang="en-US"/>
        </a:p>
      </dgm:t>
    </dgm:pt>
    <dgm:pt modelId="{4854F855-AF62-43B1-905A-D898854E8D01}" type="pres">
      <dgm:prSet presAssocID="{5CB4908B-88A3-4F8C-B74A-0BCA48F0C4FD}" presName="node" presStyleLbl="vennNode1" presStyleIdx="1" presStyleCnt="4">
        <dgm:presLayoutVars>
          <dgm:bulletEnabled val="1"/>
        </dgm:presLayoutVars>
      </dgm:prSet>
      <dgm:spPr/>
      <dgm:t>
        <a:bodyPr/>
        <a:lstStyle/>
        <a:p>
          <a:endParaRPr lang="en-US"/>
        </a:p>
      </dgm:t>
    </dgm:pt>
    <dgm:pt modelId="{9B292EA0-A371-4F3C-8672-0C97E7314EEC}" type="pres">
      <dgm:prSet presAssocID="{521E210F-85AB-4085-9276-595DBB729BE4}" presName="node" presStyleLbl="vennNode1" presStyleIdx="2" presStyleCnt="4">
        <dgm:presLayoutVars>
          <dgm:bulletEnabled val="1"/>
        </dgm:presLayoutVars>
      </dgm:prSet>
      <dgm:spPr/>
      <dgm:t>
        <a:bodyPr/>
        <a:lstStyle/>
        <a:p>
          <a:endParaRPr lang="en-US"/>
        </a:p>
      </dgm:t>
    </dgm:pt>
    <dgm:pt modelId="{A577AD31-88B6-43FE-B68A-6D9807A6C55E}" type="pres">
      <dgm:prSet presAssocID="{18A636A5-AFAA-4FDC-AF93-183698879E87}" presName="node" presStyleLbl="vennNode1" presStyleIdx="3" presStyleCnt="4">
        <dgm:presLayoutVars>
          <dgm:bulletEnabled val="1"/>
        </dgm:presLayoutVars>
      </dgm:prSet>
      <dgm:spPr/>
      <dgm:t>
        <a:bodyPr/>
        <a:lstStyle/>
        <a:p>
          <a:endParaRPr lang="en-US"/>
        </a:p>
      </dgm:t>
    </dgm:pt>
  </dgm:ptLst>
  <dgm:cxnLst>
    <dgm:cxn modelId="{1628391E-D935-4BE8-9562-2CDBCC20E56E}" srcId="{8CDBA888-C2B7-4D25-97B6-C7FB532C50CF}" destId="{18A636A5-AFAA-4FDC-AF93-183698879E87}" srcOrd="2" destOrd="0" parTransId="{57700245-0FAF-4438-B1B2-7724BAE384D6}" sibTransId="{E23CBF4E-D752-4327-8ABE-085695A8981E}"/>
    <dgm:cxn modelId="{B5B2C1CF-922B-4C0B-A57C-9D3F25162977}" srcId="{8CDF2877-B830-42CF-AEA5-19E9AD310CA5}" destId="{8CDBA888-C2B7-4D25-97B6-C7FB532C50CF}" srcOrd="0" destOrd="0" parTransId="{682463ED-1FB3-4CC0-A763-DE81D8551749}" sibTransId="{2E584454-45D5-4A53-A356-C381FD3E9DB9}"/>
    <dgm:cxn modelId="{8DE55677-2701-4359-A876-656BA03E5BC2}" type="presOf" srcId="{521E210F-85AB-4085-9276-595DBB729BE4}" destId="{9B292EA0-A371-4F3C-8672-0C97E7314EEC}" srcOrd="0" destOrd="0" presId="urn:microsoft.com/office/officeart/2005/8/layout/radial3"/>
    <dgm:cxn modelId="{A1CC72FA-10F3-49CB-B485-B1FB54AEF27B}" srcId="{8CDBA888-C2B7-4D25-97B6-C7FB532C50CF}" destId="{5CB4908B-88A3-4F8C-B74A-0BCA48F0C4FD}" srcOrd="0" destOrd="0" parTransId="{0476CD25-2866-42F9-B3AC-50A522159767}" sibTransId="{AC2CB340-0F1A-499D-90EC-3E1280B6FC03}"/>
    <dgm:cxn modelId="{8112CE06-19F8-4BB3-AFDA-FCFB3D1CD515}" type="presOf" srcId="{5CB4908B-88A3-4F8C-B74A-0BCA48F0C4FD}" destId="{4854F855-AF62-43B1-905A-D898854E8D01}" srcOrd="0" destOrd="0" presId="urn:microsoft.com/office/officeart/2005/8/layout/radial3"/>
    <dgm:cxn modelId="{9086261C-3949-4FC0-85F1-34E67A0DD08A}" type="presOf" srcId="{18A636A5-AFAA-4FDC-AF93-183698879E87}" destId="{A577AD31-88B6-43FE-B68A-6D9807A6C55E}" srcOrd="0" destOrd="0" presId="urn:microsoft.com/office/officeart/2005/8/layout/radial3"/>
    <dgm:cxn modelId="{105CC398-6ECB-485B-B75F-6F54F51EC69E}" type="presOf" srcId="{8CDF2877-B830-42CF-AEA5-19E9AD310CA5}" destId="{0CC38D9F-9641-46B1-9FB8-CFDEC9EFCDB8}" srcOrd="0" destOrd="0" presId="urn:microsoft.com/office/officeart/2005/8/layout/radial3"/>
    <dgm:cxn modelId="{E527A1F9-BEDB-47F5-BAAF-99B8B1203D38}" srcId="{8CDBA888-C2B7-4D25-97B6-C7FB532C50CF}" destId="{521E210F-85AB-4085-9276-595DBB729BE4}" srcOrd="1" destOrd="0" parTransId="{BBFC8B67-04F8-43DF-A5F7-6DDC3E2A177B}" sibTransId="{8D92F430-F45B-4E39-97C4-B1D9EDA71475}"/>
    <dgm:cxn modelId="{78B9854C-EAB7-4656-B9A9-770BBAE04200}" type="presOf" srcId="{8CDBA888-C2B7-4D25-97B6-C7FB532C50CF}" destId="{EDD150DA-11D6-43D1-BAF3-B135055AB0DD}" srcOrd="0" destOrd="0" presId="urn:microsoft.com/office/officeart/2005/8/layout/radial3"/>
    <dgm:cxn modelId="{BCF838BA-3D8B-48DD-9A07-12B8EF21851F}" type="presParOf" srcId="{0CC38D9F-9641-46B1-9FB8-CFDEC9EFCDB8}" destId="{D22A8CE5-EBC0-41B0-B156-7A014F28EF9C}" srcOrd="0" destOrd="0" presId="urn:microsoft.com/office/officeart/2005/8/layout/radial3"/>
    <dgm:cxn modelId="{E04FED87-1C75-4A30-90F9-B223248DCCA8}" type="presParOf" srcId="{D22A8CE5-EBC0-41B0-B156-7A014F28EF9C}" destId="{EDD150DA-11D6-43D1-BAF3-B135055AB0DD}" srcOrd="0" destOrd="0" presId="urn:microsoft.com/office/officeart/2005/8/layout/radial3"/>
    <dgm:cxn modelId="{4ADA662B-E7C3-460E-B6BC-61FDFBBE2693}" type="presParOf" srcId="{D22A8CE5-EBC0-41B0-B156-7A014F28EF9C}" destId="{4854F855-AF62-43B1-905A-D898854E8D01}" srcOrd="1" destOrd="0" presId="urn:microsoft.com/office/officeart/2005/8/layout/radial3"/>
    <dgm:cxn modelId="{A87C6B53-FBBB-4987-A653-C0C45E9A9BDC}" type="presParOf" srcId="{D22A8CE5-EBC0-41B0-B156-7A014F28EF9C}" destId="{9B292EA0-A371-4F3C-8672-0C97E7314EEC}" srcOrd="2" destOrd="0" presId="urn:microsoft.com/office/officeart/2005/8/layout/radial3"/>
    <dgm:cxn modelId="{237413C7-3925-4D67-AEF0-2AFB9B5843CC}" type="presParOf" srcId="{D22A8CE5-EBC0-41B0-B156-7A014F28EF9C}" destId="{A577AD31-88B6-43FE-B68A-6D9807A6C55E}" srcOrd="3" destOrd="0" presId="urn:microsoft.com/office/officeart/2005/8/layout/radial3"/>
  </dgm:cxnLst>
  <dgm:bg/>
  <dgm:whole/>
</dgm:dataModel>
</file>

<file path=ppt/diagrams/data19.xml><?xml version="1.0" encoding="utf-8"?>
<dgm:dataModel xmlns:dgm="http://schemas.openxmlformats.org/drawingml/2006/diagram" xmlns:a="http://schemas.openxmlformats.org/drawingml/2006/main">
  <dgm:ptLst>
    <dgm:pt modelId="{BD65C40E-9D13-4737-8D4E-DD09C94EDCAC}"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n-US"/>
        </a:p>
      </dgm:t>
    </dgm:pt>
    <dgm:pt modelId="{2B00AD4F-8EF4-40EF-8476-8089F5A7116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dirty="0" err="1" smtClean="0"/>
            <a:t>Perkembangan</a:t>
          </a:r>
          <a:r>
            <a:rPr lang="en-US" sz="1800" dirty="0" smtClean="0"/>
            <a:t> </a:t>
          </a:r>
          <a:r>
            <a:rPr lang="en-US" sz="1800" dirty="0" err="1" smtClean="0"/>
            <a:t>Kebudayaan</a:t>
          </a:r>
          <a:endParaRPr lang="en-US" sz="1800" dirty="0"/>
        </a:p>
      </dgm:t>
    </dgm:pt>
    <dgm:pt modelId="{C261C686-2311-4B19-9AE2-AF2449745FE4}" type="parTrans" cxnId="{1DEC164F-CFC9-4CD9-885C-6AD6A7EC6184}">
      <dgm:prSet/>
      <dgm:spPr/>
      <dgm:t>
        <a:bodyPr/>
        <a:lstStyle/>
        <a:p>
          <a:endParaRPr lang="en-US"/>
        </a:p>
      </dgm:t>
    </dgm:pt>
    <dgm:pt modelId="{F845C0B8-1615-43D6-93EC-CFC18D8AA53C}" type="sibTrans" cxnId="{1DEC164F-CFC9-4CD9-885C-6AD6A7EC6184}">
      <dgm:prSet/>
      <dgm:spPr/>
      <dgm:t>
        <a:bodyPr/>
        <a:lstStyle/>
        <a:p>
          <a:endParaRPr lang="en-US"/>
        </a:p>
      </dgm:t>
    </dgm:pt>
    <dgm:pt modelId="{8A6C42B7-A54F-4391-A0F8-C8B6A7503CF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Keingintahuan</a:t>
          </a:r>
          <a:endParaRPr lang="en-US" dirty="0"/>
        </a:p>
      </dgm:t>
    </dgm:pt>
    <dgm:pt modelId="{B472A9A4-FC50-44E2-A8AD-574268CD1E49}" type="parTrans" cxnId="{629B6263-F366-4247-B90E-9933E0C0B333}">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985A6F36-0AE1-4C20-8E31-C48F41379953}" type="sibTrans" cxnId="{629B6263-F366-4247-B90E-9933E0C0B333}">
      <dgm:prSet/>
      <dgm:spPr/>
      <dgm:t>
        <a:bodyPr/>
        <a:lstStyle/>
        <a:p>
          <a:endParaRPr lang="en-US"/>
        </a:p>
      </dgm:t>
    </dgm:pt>
    <dgm:pt modelId="{A6F26AF8-13B2-493A-84E7-E1A8CEBD145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Kecerdasan</a:t>
          </a:r>
          <a:endParaRPr lang="en-US" dirty="0"/>
        </a:p>
      </dgm:t>
    </dgm:pt>
    <dgm:pt modelId="{EA3FE294-02B2-4C0B-A916-5CA719C35EE5}" type="parTrans" cxnId="{4010D38F-45DB-4B95-AE17-4EAA615033B6}">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59EC3A20-C9D4-415F-ABE7-6508C2C39FEF}" type="sibTrans" cxnId="{4010D38F-45DB-4B95-AE17-4EAA615033B6}">
      <dgm:prSet/>
      <dgm:spPr/>
      <dgm:t>
        <a:bodyPr/>
        <a:lstStyle/>
        <a:p>
          <a:endParaRPr lang="en-US"/>
        </a:p>
      </dgm:t>
    </dgm:pt>
    <dgm:pt modelId="{DEF33F79-A09A-47E4-AFD4-97CBDDDE3D5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Evolusi</a:t>
          </a:r>
          <a:r>
            <a:rPr lang="en-US" dirty="0" smtClean="0"/>
            <a:t> </a:t>
          </a:r>
          <a:r>
            <a:rPr lang="en-US" dirty="0" err="1" smtClean="0"/>
            <a:t>Peradaban</a:t>
          </a:r>
          <a:endParaRPr lang="en-US" dirty="0"/>
        </a:p>
      </dgm:t>
    </dgm:pt>
    <dgm:pt modelId="{EEFEA217-AAEB-484F-9FBD-E64494B27BF6}" type="parTrans" cxnId="{4DA19C73-3796-476F-8909-D4D7E1DE7297}">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F3E69983-F90F-4CDA-B2E2-88875C0AD61B}" type="sibTrans" cxnId="{4DA19C73-3796-476F-8909-D4D7E1DE7297}">
      <dgm:prSet/>
      <dgm:spPr/>
      <dgm:t>
        <a:bodyPr/>
        <a:lstStyle/>
        <a:p>
          <a:endParaRPr lang="en-US"/>
        </a:p>
      </dgm:t>
    </dgm:pt>
    <dgm:pt modelId="{AF870460-207F-4A36-AF51-D173316A657C}">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Pengaruh</a:t>
          </a:r>
          <a:r>
            <a:rPr lang="en-US" dirty="0" smtClean="0"/>
            <a:t> </a:t>
          </a:r>
          <a:r>
            <a:rPr lang="en-US" dirty="0" err="1" smtClean="0"/>
            <a:t>Lingkungan</a:t>
          </a:r>
          <a:endParaRPr lang="en-US" dirty="0"/>
        </a:p>
      </dgm:t>
    </dgm:pt>
    <dgm:pt modelId="{0D462E8A-E9EA-43DA-8EF3-54AD111F7C93}" type="parTrans" cxnId="{0A211105-F115-46F7-AE68-4D66119AF7B6}">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BB16C2BB-2153-4E71-ABA2-93004BD443AB}" type="sibTrans" cxnId="{0A211105-F115-46F7-AE68-4D66119AF7B6}">
      <dgm:prSet/>
      <dgm:spPr/>
      <dgm:t>
        <a:bodyPr/>
        <a:lstStyle/>
        <a:p>
          <a:endParaRPr lang="en-US"/>
        </a:p>
      </dgm:t>
    </dgm:pt>
    <dgm:pt modelId="{EA32A493-B4C3-4241-B254-13A6C5A48FB1}" type="pres">
      <dgm:prSet presAssocID="{BD65C40E-9D13-4737-8D4E-DD09C94EDCAC}" presName="cycle" presStyleCnt="0">
        <dgm:presLayoutVars>
          <dgm:chMax val="1"/>
          <dgm:dir/>
          <dgm:animLvl val="ctr"/>
          <dgm:resizeHandles val="exact"/>
        </dgm:presLayoutVars>
      </dgm:prSet>
      <dgm:spPr/>
      <dgm:t>
        <a:bodyPr/>
        <a:lstStyle/>
        <a:p>
          <a:endParaRPr lang="en-US"/>
        </a:p>
      </dgm:t>
    </dgm:pt>
    <dgm:pt modelId="{A4B90C3C-23D2-4BE3-90B5-5D158C12783A}" type="pres">
      <dgm:prSet presAssocID="{2B00AD4F-8EF4-40EF-8476-8089F5A71161}" presName="centerShape" presStyleLbl="node0" presStyleIdx="0" presStyleCnt="1"/>
      <dgm:spPr/>
      <dgm:t>
        <a:bodyPr/>
        <a:lstStyle/>
        <a:p>
          <a:endParaRPr lang="en-US"/>
        </a:p>
      </dgm:t>
    </dgm:pt>
    <dgm:pt modelId="{A5223DFF-A77A-4A30-B22B-68E186C35BE6}" type="pres">
      <dgm:prSet presAssocID="{B472A9A4-FC50-44E2-A8AD-574268CD1E49}" presName="parTrans" presStyleLbl="bgSibTrans2D1" presStyleIdx="0" presStyleCnt="4"/>
      <dgm:spPr/>
      <dgm:t>
        <a:bodyPr/>
        <a:lstStyle/>
        <a:p>
          <a:endParaRPr lang="en-US"/>
        </a:p>
      </dgm:t>
    </dgm:pt>
    <dgm:pt modelId="{A2190DE0-2E92-45C4-91BD-2A0F7E984E03}" type="pres">
      <dgm:prSet presAssocID="{8A6C42B7-A54F-4391-A0F8-C8B6A7503CF1}" presName="node" presStyleLbl="node1" presStyleIdx="0" presStyleCnt="4">
        <dgm:presLayoutVars>
          <dgm:bulletEnabled val="1"/>
        </dgm:presLayoutVars>
      </dgm:prSet>
      <dgm:spPr/>
      <dgm:t>
        <a:bodyPr/>
        <a:lstStyle/>
        <a:p>
          <a:endParaRPr lang="en-US"/>
        </a:p>
      </dgm:t>
    </dgm:pt>
    <dgm:pt modelId="{60F964D0-4296-42B8-99EE-2964F2F6CC94}" type="pres">
      <dgm:prSet presAssocID="{EA3FE294-02B2-4C0B-A916-5CA719C35EE5}" presName="parTrans" presStyleLbl="bgSibTrans2D1" presStyleIdx="1" presStyleCnt="4"/>
      <dgm:spPr/>
      <dgm:t>
        <a:bodyPr/>
        <a:lstStyle/>
        <a:p>
          <a:endParaRPr lang="en-US"/>
        </a:p>
      </dgm:t>
    </dgm:pt>
    <dgm:pt modelId="{EFDD75BF-8D56-41E8-A925-F69DA1413214}" type="pres">
      <dgm:prSet presAssocID="{A6F26AF8-13B2-493A-84E7-E1A8CEBD1456}" presName="node" presStyleLbl="node1" presStyleIdx="1" presStyleCnt="4">
        <dgm:presLayoutVars>
          <dgm:bulletEnabled val="1"/>
        </dgm:presLayoutVars>
      </dgm:prSet>
      <dgm:spPr/>
      <dgm:t>
        <a:bodyPr/>
        <a:lstStyle/>
        <a:p>
          <a:endParaRPr lang="en-US"/>
        </a:p>
      </dgm:t>
    </dgm:pt>
    <dgm:pt modelId="{B5DDCAFD-F643-4EFB-AFAA-4EFEF8ECE823}" type="pres">
      <dgm:prSet presAssocID="{EEFEA217-AAEB-484F-9FBD-E64494B27BF6}" presName="parTrans" presStyleLbl="bgSibTrans2D1" presStyleIdx="2" presStyleCnt="4"/>
      <dgm:spPr/>
      <dgm:t>
        <a:bodyPr/>
        <a:lstStyle/>
        <a:p>
          <a:endParaRPr lang="en-US"/>
        </a:p>
      </dgm:t>
    </dgm:pt>
    <dgm:pt modelId="{48ACB5A5-25D0-4A48-BEA0-B6ACE2FE65EA}" type="pres">
      <dgm:prSet presAssocID="{DEF33F79-A09A-47E4-AFD4-97CBDDDE3D56}" presName="node" presStyleLbl="node1" presStyleIdx="2" presStyleCnt="4">
        <dgm:presLayoutVars>
          <dgm:bulletEnabled val="1"/>
        </dgm:presLayoutVars>
      </dgm:prSet>
      <dgm:spPr/>
      <dgm:t>
        <a:bodyPr/>
        <a:lstStyle/>
        <a:p>
          <a:endParaRPr lang="en-US"/>
        </a:p>
      </dgm:t>
    </dgm:pt>
    <dgm:pt modelId="{5CB1A589-A0E7-44CA-B681-67AE608CFCE2}" type="pres">
      <dgm:prSet presAssocID="{0D462E8A-E9EA-43DA-8EF3-54AD111F7C93}" presName="parTrans" presStyleLbl="bgSibTrans2D1" presStyleIdx="3" presStyleCnt="4"/>
      <dgm:spPr/>
      <dgm:t>
        <a:bodyPr/>
        <a:lstStyle/>
        <a:p>
          <a:endParaRPr lang="en-US"/>
        </a:p>
      </dgm:t>
    </dgm:pt>
    <dgm:pt modelId="{E252C0FE-6798-4A14-A3B9-FC2F0359A108}" type="pres">
      <dgm:prSet presAssocID="{AF870460-207F-4A36-AF51-D173316A657C}" presName="node" presStyleLbl="node1" presStyleIdx="3" presStyleCnt="4">
        <dgm:presLayoutVars>
          <dgm:bulletEnabled val="1"/>
        </dgm:presLayoutVars>
      </dgm:prSet>
      <dgm:spPr/>
      <dgm:t>
        <a:bodyPr/>
        <a:lstStyle/>
        <a:p>
          <a:endParaRPr lang="en-US"/>
        </a:p>
      </dgm:t>
    </dgm:pt>
  </dgm:ptLst>
  <dgm:cxnLst>
    <dgm:cxn modelId="{0A211105-F115-46F7-AE68-4D66119AF7B6}" srcId="{2B00AD4F-8EF4-40EF-8476-8089F5A71161}" destId="{AF870460-207F-4A36-AF51-D173316A657C}" srcOrd="3" destOrd="0" parTransId="{0D462E8A-E9EA-43DA-8EF3-54AD111F7C93}" sibTransId="{BB16C2BB-2153-4E71-ABA2-93004BD443AB}"/>
    <dgm:cxn modelId="{4010D38F-45DB-4B95-AE17-4EAA615033B6}" srcId="{2B00AD4F-8EF4-40EF-8476-8089F5A71161}" destId="{A6F26AF8-13B2-493A-84E7-E1A8CEBD1456}" srcOrd="1" destOrd="0" parTransId="{EA3FE294-02B2-4C0B-A916-5CA719C35EE5}" sibTransId="{59EC3A20-C9D4-415F-ABE7-6508C2C39FEF}"/>
    <dgm:cxn modelId="{068FA695-B3D8-4274-8CDD-60B27FA4694B}" type="presOf" srcId="{AF870460-207F-4A36-AF51-D173316A657C}" destId="{E252C0FE-6798-4A14-A3B9-FC2F0359A108}" srcOrd="0" destOrd="0" presId="urn:microsoft.com/office/officeart/2005/8/layout/radial4"/>
    <dgm:cxn modelId="{FC664C96-5831-4D02-B678-1A816A397F6E}" type="presOf" srcId="{0D462E8A-E9EA-43DA-8EF3-54AD111F7C93}" destId="{5CB1A589-A0E7-44CA-B681-67AE608CFCE2}" srcOrd="0" destOrd="0" presId="urn:microsoft.com/office/officeart/2005/8/layout/radial4"/>
    <dgm:cxn modelId="{AA836B65-947E-4F2B-90A5-D0CE33BB56EF}" type="presOf" srcId="{EEFEA217-AAEB-484F-9FBD-E64494B27BF6}" destId="{B5DDCAFD-F643-4EFB-AFAA-4EFEF8ECE823}" srcOrd="0" destOrd="0" presId="urn:microsoft.com/office/officeart/2005/8/layout/radial4"/>
    <dgm:cxn modelId="{78925E5B-F50F-47FB-84F8-A89AAF29DF81}" type="presOf" srcId="{BD65C40E-9D13-4737-8D4E-DD09C94EDCAC}" destId="{EA32A493-B4C3-4241-B254-13A6C5A48FB1}" srcOrd="0" destOrd="0" presId="urn:microsoft.com/office/officeart/2005/8/layout/radial4"/>
    <dgm:cxn modelId="{FDE37C08-0223-4751-9C92-535189C325AA}" type="presOf" srcId="{8A6C42B7-A54F-4391-A0F8-C8B6A7503CF1}" destId="{A2190DE0-2E92-45C4-91BD-2A0F7E984E03}" srcOrd="0" destOrd="0" presId="urn:microsoft.com/office/officeart/2005/8/layout/radial4"/>
    <dgm:cxn modelId="{96E6876D-E4C5-4D13-878F-3FFF3717E223}" type="presOf" srcId="{B472A9A4-FC50-44E2-A8AD-574268CD1E49}" destId="{A5223DFF-A77A-4A30-B22B-68E186C35BE6}" srcOrd="0" destOrd="0" presId="urn:microsoft.com/office/officeart/2005/8/layout/radial4"/>
    <dgm:cxn modelId="{E3755183-E189-4E09-9FB1-C49F2A99C475}" type="presOf" srcId="{A6F26AF8-13B2-493A-84E7-E1A8CEBD1456}" destId="{EFDD75BF-8D56-41E8-A925-F69DA1413214}" srcOrd="0" destOrd="0" presId="urn:microsoft.com/office/officeart/2005/8/layout/radial4"/>
    <dgm:cxn modelId="{1DEC164F-CFC9-4CD9-885C-6AD6A7EC6184}" srcId="{BD65C40E-9D13-4737-8D4E-DD09C94EDCAC}" destId="{2B00AD4F-8EF4-40EF-8476-8089F5A71161}" srcOrd="0" destOrd="0" parTransId="{C261C686-2311-4B19-9AE2-AF2449745FE4}" sibTransId="{F845C0B8-1615-43D6-93EC-CFC18D8AA53C}"/>
    <dgm:cxn modelId="{4DA19C73-3796-476F-8909-D4D7E1DE7297}" srcId="{2B00AD4F-8EF4-40EF-8476-8089F5A71161}" destId="{DEF33F79-A09A-47E4-AFD4-97CBDDDE3D56}" srcOrd="2" destOrd="0" parTransId="{EEFEA217-AAEB-484F-9FBD-E64494B27BF6}" sibTransId="{F3E69983-F90F-4CDA-B2E2-88875C0AD61B}"/>
    <dgm:cxn modelId="{629B6263-F366-4247-B90E-9933E0C0B333}" srcId="{2B00AD4F-8EF4-40EF-8476-8089F5A71161}" destId="{8A6C42B7-A54F-4391-A0F8-C8B6A7503CF1}" srcOrd="0" destOrd="0" parTransId="{B472A9A4-FC50-44E2-A8AD-574268CD1E49}" sibTransId="{985A6F36-0AE1-4C20-8E31-C48F41379953}"/>
    <dgm:cxn modelId="{804DFD4E-9E9E-4A1C-8250-AE94494D1D5F}" type="presOf" srcId="{EA3FE294-02B2-4C0B-A916-5CA719C35EE5}" destId="{60F964D0-4296-42B8-99EE-2964F2F6CC94}" srcOrd="0" destOrd="0" presId="urn:microsoft.com/office/officeart/2005/8/layout/radial4"/>
    <dgm:cxn modelId="{D304273A-C576-4B0A-BE37-2370677972BF}" type="presOf" srcId="{DEF33F79-A09A-47E4-AFD4-97CBDDDE3D56}" destId="{48ACB5A5-25D0-4A48-BEA0-B6ACE2FE65EA}" srcOrd="0" destOrd="0" presId="urn:microsoft.com/office/officeart/2005/8/layout/radial4"/>
    <dgm:cxn modelId="{3ECD13AC-2191-4D21-AC27-BDF493C9959B}" type="presOf" srcId="{2B00AD4F-8EF4-40EF-8476-8089F5A71161}" destId="{A4B90C3C-23D2-4BE3-90B5-5D158C12783A}" srcOrd="0" destOrd="0" presId="urn:microsoft.com/office/officeart/2005/8/layout/radial4"/>
    <dgm:cxn modelId="{9E9D27DB-536B-49E8-AFAB-1AF3986AE5DB}" type="presParOf" srcId="{EA32A493-B4C3-4241-B254-13A6C5A48FB1}" destId="{A4B90C3C-23D2-4BE3-90B5-5D158C12783A}" srcOrd="0" destOrd="0" presId="urn:microsoft.com/office/officeart/2005/8/layout/radial4"/>
    <dgm:cxn modelId="{1D7E08EF-C1C9-40AE-B729-23AC140EB825}" type="presParOf" srcId="{EA32A493-B4C3-4241-B254-13A6C5A48FB1}" destId="{A5223DFF-A77A-4A30-B22B-68E186C35BE6}" srcOrd="1" destOrd="0" presId="urn:microsoft.com/office/officeart/2005/8/layout/radial4"/>
    <dgm:cxn modelId="{ED404F5E-C102-4BDA-A110-3606D54DDC8F}" type="presParOf" srcId="{EA32A493-B4C3-4241-B254-13A6C5A48FB1}" destId="{A2190DE0-2E92-45C4-91BD-2A0F7E984E03}" srcOrd="2" destOrd="0" presId="urn:microsoft.com/office/officeart/2005/8/layout/radial4"/>
    <dgm:cxn modelId="{A25270FA-5625-43F1-87B1-91F0ECF0A5C6}" type="presParOf" srcId="{EA32A493-B4C3-4241-B254-13A6C5A48FB1}" destId="{60F964D0-4296-42B8-99EE-2964F2F6CC94}" srcOrd="3" destOrd="0" presId="urn:microsoft.com/office/officeart/2005/8/layout/radial4"/>
    <dgm:cxn modelId="{8580EF7F-53BA-4F32-9760-87E8A83E37D6}" type="presParOf" srcId="{EA32A493-B4C3-4241-B254-13A6C5A48FB1}" destId="{EFDD75BF-8D56-41E8-A925-F69DA1413214}" srcOrd="4" destOrd="0" presId="urn:microsoft.com/office/officeart/2005/8/layout/radial4"/>
    <dgm:cxn modelId="{0746C3F2-381D-4887-B423-2F6FE0A53E85}" type="presParOf" srcId="{EA32A493-B4C3-4241-B254-13A6C5A48FB1}" destId="{B5DDCAFD-F643-4EFB-AFAA-4EFEF8ECE823}" srcOrd="5" destOrd="0" presId="urn:microsoft.com/office/officeart/2005/8/layout/radial4"/>
    <dgm:cxn modelId="{9B36735F-9AF1-4CF4-8413-EB9E60D61F67}" type="presParOf" srcId="{EA32A493-B4C3-4241-B254-13A6C5A48FB1}" destId="{48ACB5A5-25D0-4A48-BEA0-B6ACE2FE65EA}" srcOrd="6" destOrd="0" presId="urn:microsoft.com/office/officeart/2005/8/layout/radial4"/>
    <dgm:cxn modelId="{7DFD1205-1154-490F-B6C4-B5204532B00D}" type="presParOf" srcId="{EA32A493-B4C3-4241-B254-13A6C5A48FB1}" destId="{5CB1A589-A0E7-44CA-B681-67AE608CFCE2}" srcOrd="7" destOrd="0" presId="urn:microsoft.com/office/officeart/2005/8/layout/radial4"/>
    <dgm:cxn modelId="{96E04C9D-B144-4FE8-ACF2-7CACFF99B8B3}" type="presParOf" srcId="{EA32A493-B4C3-4241-B254-13A6C5A48FB1}" destId="{E252C0FE-6798-4A14-A3B9-FC2F0359A108}" srcOrd="8"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C5CFDA6D-4D06-42B4-8178-25840E03D2A2}" type="doc">
      <dgm:prSet loTypeId="urn:microsoft.com/office/officeart/2005/8/layout/process1" loCatId="process" qsTypeId="urn:microsoft.com/office/officeart/2005/8/quickstyle/simple3" qsCatId="simple" csTypeId="urn:microsoft.com/office/officeart/2005/8/colors/colorful3" csCatId="colorful" phldr="1"/>
      <dgm:spPr/>
    </dgm:pt>
    <dgm:pt modelId="{C2A357BF-4343-424E-ACB2-FC0E4748A240}">
      <dgm:prSet phldrT="[Text]"/>
      <dgm:spPr/>
      <dgm:t>
        <a:bodyPr/>
        <a:lstStyle/>
        <a:p>
          <a:r>
            <a:rPr lang="en-US" dirty="0" err="1" smtClean="0"/>
            <a:t>Efek</a:t>
          </a:r>
          <a:r>
            <a:rPr lang="en-US" dirty="0" smtClean="0"/>
            <a:t> </a:t>
          </a:r>
          <a:r>
            <a:rPr lang="en-US" dirty="0" err="1" smtClean="0"/>
            <a:t>Rumah</a:t>
          </a:r>
          <a:r>
            <a:rPr lang="en-US" dirty="0" smtClean="0"/>
            <a:t> </a:t>
          </a:r>
          <a:r>
            <a:rPr lang="en-US" dirty="0" err="1" smtClean="0"/>
            <a:t>Kaca</a:t>
          </a:r>
          <a:endParaRPr lang="en-US" dirty="0"/>
        </a:p>
      </dgm:t>
    </dgm:pt>
    <dgm:pt modelId="{E34F30CC-5D07-4ABA-90B6-4F236E7AECCE}" type="parTrans" cxnId="{EAE76A83-34E6-4760-8C08-08E4EFCB9759}">
      <dgm:prSet/>
      <dgm:spPr/>
      <dgm:t>
        <a:bodyPr/>
        <a:lstStyle/>
        <a:p>
          <a:endParaRPr lang="en-US"/>
        </a:p>
      </dgm:t>
    </dgm:pt>
    <dgm:pt modelId="{908885F6-2F69-4EE4-B61F-FA4F34051D3C}" type="sibTrans" cxnId="{EAE76A83-34E6-4760-8C08-08E4EFCB9759}">
      <dgm:prSet/>
      <dgm:spPr/>
      <dgm:t>
        <a:bodyPr/>
        <a:lstStyle/>
        <a:p>
          <a:endParaRPr lang="en-US"/>
        </a:p>
      </dgm:t>
    </dgm:pt>
    <dgm:pt modelId="{20908C2C-8018-4989-AF7A-10310FC3B616}">
      <dgm:prSet phldrT="[Text]"/>
      <dgm:spPr/>
      <dgm:t>
        <a:bodyPr/>
        <a:lstStyle/>
        <a:p>
          <a:r>
            <a:rPr lang="en-US" dirty="0" err="1" smtClean="0"/>
            <a:t>Pemanasan</a:t>
          </a:r>
          <a:r>
            <a:rPr lang="en-US" dirty="0" smtClean="0"/>
            <a:t> Global</a:t>
          </a:r>
          <a:endParaRPr lang="en-US" dirty="0"/>
        </a:p>
      </dgm:t>
    </dgm:pt>
    <dgm:pt modelId="{FD436D30-3284-4CA0-8534-63C60676E1EF}" type="parTrans" cxnId="{A08CF1A3-2BEF-44E4-95B0-EF467E303B4E}">
      <dgm:prSet/>
      <dgm:spPr/>
      <dgm:t>
        <a:bodyPr/>
        <a:lstStyle/>
        <a:p>
          <a:endParaRPr lang="en-US"/>
        </a:p>
      </dgm:t>
    </dgm:pt>
    <dgm:pt modelId="{DD1BF665-DF92-4DE3-BA54-0019D0998997}" type="sibTrans" cxnId="{A08CF1A3-2BEF-44E4-95B0-EF467E303B4E}">
      <dgm:prSet/>
      <dgm:spPr/>
      <dgm:t>
        <a:bodyPr/>
        <a:lstStyle/>
        <a:p>
          <a:endParaRPr lang="en-US"/>
        </a:p>
      </dgm:t>
    </dgm:pt>
    <dgm:pt modelId="{47A10CDA-479C-4112-BCA1-EC8D77254EB5}" type="pres">
      <dgm:prSet presAssocID="{C5CFDA6D-4D06-42B4-8178-25840E03D2A2}" presName="Name0" presStyleCnt="0">
        <dgm:presLayoutVars>
          <dgm:dir/>
          <dgm:resizeHandles val="exact"/>
        </dgm:presLayoutVars>
      </dgm:prSet>
      <dgm:spPr/>
    </dgm:pt>
    <dgm:pt modelId="{AB6827E7-A9A3-41BF-8B79-75470C3E2174}" type="pres">
      <dgm:prSet presAssocID="{C2A357BF-4343-424E-ACB2-FC0E4748A240}" presName="node" presStyleLbl="node1" presStyleIdx="0" presStyleCnt="2">
        <dgm:presLayoutVars>
          <dgm:bulletEnabled val="1"/>
        </dgm:presLayoutVars>
      </dgm:prSet>
      <dgm:spPr/>
      <dgm:t>
        <a:bodyPr/>
        <a:lstStyle/>
        <a:p>
          <a:endParaRPr lang="en-US"/>
        </a:p>
      </dgm:t>
    </dgm:pt>
    <dgm:pt modelId="{7F15C29D-765A-422A-8B7C-AB211F96CD79}" type="pres">
      <dgm:prSet presAssocID="{908885F6-2F69-4EE4-B61F-FA4F34051D3C}" presName="sibTrans" presStyleLbl="sibTrans2D1" presStyleIdx="0" presStyleCnt="1"/>
      <dgm:spPr/>
      <dgm:t>
        <a:bodyPr/>
        <a:lstStyle/>
        <a:p>
          <a:endParaRPr lang="en-US"/>
        </a:p>
      </dgm:t>
    </dgm:pt>
    <dgm:pt modelId="{902FE865-193A-4876-9E3A-C935E8F54CBC}" type="pres">
      <dgm:prSet presAssocID="{908885F6-2F69-4EE4-B61F-FA4F34051D3C}" presName="connectorText" presStyleLbl="sibTrans2D1" presStyleIdx="0" presStyleCnt="1"/>
      <dgm:spPr/>
      <dgm:t>
        <a:bodyPr/>
        <a:lstStyle/>
        <a:p>
          <a:endParaRPr lang="en-US"/>
        </a:p>
      </dgm:t>
    </dgm:pt>
    <dgm:pt modelId="{33318466-02D4-4688-912D-493DF61D967A}" type="pres">
      <dgm:prSet presAssocID="{20908C2C-8018-4989-AF7A-10310FC3B616}" presName="node" presStyleLbl="node1" presStyleIdx="1" presStyleCnt="2">
        <dgm:presLayoutVars>
          <dgm:bulletEnabled val="1"/>
        </dgm:presLayoutVars>
      </dgm:prSet>
      <dgm:spPr/>
      <dgm:t>
        <a:bodyPr/>
        <a:lstStyle/>
        <a:p>
          <a:endParaRPr lang="en-US"/>
        </a:p>
      </dgm:t>
    </dgm:pt>
  </dgm:ptLst>
  <dgm:cxnLst>
    <dgm:cxn modelId="{A08CF1A3-2BEF-44E4-95B0-EF467E303B4E}" srcId="{C5CFDA6D-4D06-42B4-8178-25840E03D2A2}" destId="{20908C2C-8018-4989-AF7A-10310FC3B616}" srcOrd="1" destOrd="0" parTransId="{FD436D30-3284-4CA0-8534-63C60676E1EF}" sibTransId="{DD1BF665-DF92-4DE3-BA54-0019D0998997}"/>
    <dgm:cxn modelId="{CD99DC1B-E1B4-4C4D-8DBC-3DCED8EE668F}" type="presOf" srcId="{C5CFDA6D-4D06-42B4-8178-25840E03D2A2}" destId="{47A10CDA-479C-4112-BCA1-EC8D77254EB5}" srcOrd="0" destOrd="0" presId="urn:microsoft.com/office/officeart/2005/8/layout/process1"/>
    <dgm:cxn modelId="{4D75B46D-FA21-431A-AF5E-6EA2E9B47A8A}" type="presOf" srcId="{20908C2C-8018-4989-AF7A-10310FC3B616}" destId="{33318466-02D4-4688-912D-493DF61D967A}" srcOrd="0" destOrd="0" presId="urn:microsoft.com/office/officeart/2005/8/layout/process1"/>
    <dgm:cxn modelId="{1449EEEF-F392-4CD5-832D-288B594ADB68}" type="presOf" srcId="{908885F6-2F69-4EE4-B61F-FA4F34051D3C}" destId="{902FE865-193A-4876-9E3A-C935E8F54CBC}" srcOrd="1" destOrd="0" presId="urn:microsoft.com/office/officeart/2005/8/layout/process1"/>
    <dgm:cxn modelId="{EAE76A83-34E6-4760-8C08-08E4EFCB9759}" srcId="{C5CFDA6D-4D06-42B4-8178-25840E03D2A2}" destId="{C2A357BF-4343-424E-ACB2-FC0E4748A240}" srcOrd="0" destOrd="0" parTransId="{E34F30CC-5D07-4ABA-90B6-4F236E7AECCE}" sibTransId="{908885F6-2F69-4EE4-B61F-FA4F34051D3C}"/>
    <dgm:cxn modelId="{B92B49FF-E449-4515-9AAF-1B21E9A007ED}" type="presOf" srcId="{C2A357BF-4343-424E-ACB2-FC0E4748A240}" destId="{AB6827E7-A9A3-41BF-8B79-75470C3E2174}" srcOrd="0" destOrd="0" presId="urn:microsoft.com/office/officeart/2005/8/layout/process1"/>
    <dgm:cxn modelId="{DD0593D6-BCB7-49FD-BFEF-51880A6F2E28}" type="presOf" srcId="{908885F6-2F69-4EE4-B61F-FA4F34051D3C}" destId="{7F15C29D-765A-422A-8B7C-AB211F96CD79}" srcOrd="0" destOrd="0" presId="urn:microsoft.com/office/officeart/2005/8/layout/process1"/>
    <dgm:cxn modelId="{5E07BEB8-6D04-4A65-AD65-54EB86A1C4A0}" type="presParOf" srcId="{47A10CDA-479C-4112-BCA1-EC8D77254EB5}" destId="{AB6827E7-A9A3-41BF-8B79-75470C3E2174}" srcOrd="0" destOrd="0" presId="urn:microsoft.com/office/officeart/2005/8/layout/process1"/>
    <dgm:cxn modelId="{E56093AE-FD48-4EFC-AA9B-49B1C76B0162}" type="presParOf" srcId="{47A10CDA-479C-4112-BCA1-EC8D77254EB5}" destId="{7F15C29D-765A-422A-8B7C-AB211F96CD79}" srcOrd="1" destOrd="0" presId="urn:microsoft.com/office/officeart/2005/8/layout/process1"/>
    <dgm:cxn modelId="{5AB51F22-4CEA-43A2-96EA-B285B1FAC282}" type="presParOf" srcId="{7F15C29D-765A-422A-8B7C-AB211F96CD79}" destId="{902FE865-193A-4876-9E3A-C935E8F54CBC}" srcOrd="0" destOrd="0" presId="urn:microsoft.com/office/officeart/2005/8/layout/process1"/>
    <dgm:cxn modelId="{A777396F-F66A-4212-AF2A-5931FAD32048}" type="presParOf" srcId="{47A10CDA-479C-4112-BCA1-EC8D77254EB5}" destId="{33318466-02D4-4688-912D-493DF61D967A}" srcOrd="2" destOrd="0" presId="urn:microsoft.com/office/officeart/2005/8/layout/process1"/>
  </dgm:cxnLst>
  <dgm:bg/>
  <dgm:whole/>
</dgm:dataModel>
</file>

<file path=ppt/diagrams/data3.xml><?xml version="1.0" encoding="utf-8"?>
<dgm:dataModel xmlns:dgm="http://schemas.openxmlformats.org/drawingml/2006/diagram" xmlns:a="http://schemas.openxmlformats.org/drawingml/2006/main">
  <dgm:ptLst>
    <dgm:pt modelId="{6EB1F62F-32D6-4D08-ACF1-AB49DF31ECC0}"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n-US"/>
        </a:p>
      </dgm:t>
    </dgm:pt>
    <dgm:pt modelId="{37AFEEC5-A60F-42D6-9FC5-F584ACB2242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IPTEK</a:t>
          </a:r>
          <a:endParaRPr lang="en-US" dirty="0"/>
        </a:p>
      </dgm:t>
    </dgm:pt>
    <dgm:pt modelId="{8BDCDFFA-6805-41DA-91FB-361CD5D84C02}" type="parTrans" cxnId="{69568B2F-22C2-4BEA-A182-127B28C0823D}">
      <dgm:prSet/>
      <dgm:spPr/>
      <dgm:t>
        <a:bodyPr/>
        <a:lstStyle/>
        <a:p>
          <a:endParaRPr lang="en-US"/>
        </a:p>
      </dgm:t>
    </dgm:pt>
    <dgm:pt modelId="{95D0D468-2E42-4C47-B672-7B0783A502BE}" type="sibTrans" cxnId="{69568B2F-22C2-4BEA-A182-127B28C0823D}">
      <dgm:prSet/>
      <dgm:spPr/>
      <dgm:t>
        <a:bodyPr/>
        <a:lstStyle/>
        <a:p>
          <a:endParaRPr lang="en-US"/>
        </a:p>
      </dgm:t>
    </dgm:pt>
    <dgm:pt modelId="{7CEEB28E-7C98-4EE7-88EF-400868B25BE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Dampak</a:t>
          </a:r>
          <a:r>
            <a:rPr lang="en-US" dirty="0" smtClean="0"/>
            <a:t> </a:t>
          </a:r>
          <a:r>
            <a:rPr lang="en-US" dirty="0" err="1" smtClean="0"/>
            <a:t>thd</a:t>
          </a:r>
          <a:r>
            <a:rPr lang="en-US" dirty="0" smtClean="0"/>
            <a:t> </a:t>
          </a:r>
          <a:r>
            <a:rPr lang="en-US" dirty="0" err="1" smtClean="0"/>
            <a:t>Lingkungan</a:t>
          </a:r>
          <a:endParaRPr lang="en-US" dirty="0"/>
        </a:p>
      </dgm:t>
    </dgm:pt>
    <dgm:pt modelId="{9BE02036-98F9-43B0-B8A1-C6C0606F48CE}" type="parTrans" cxnId="{8C292B85-C106-4A4B-8FC3-D45EFF1C0C47}">
      <dgm:prSet/>
      <dgm:spPr/>
      <dgm:t>
        <a:bodyPr/>
        <a:lstStyle/>
        <a:p>
          <a:endParaRPr lang="en-US"/>
        </a:p>
      </dgm:t>
    </dgm:pt>
    <dgm:pt modelId="{880BB1C1-A12A-47A8-A8CC-F8C574341959}" type="sibTrans" cxnId="{8C292B85-C106-4A4B-8FC3-D45EFF1C0C47}">
      <dgm:prSet/>
      <dgm:spPr/>
      <dgm:t>
        <a:bodyPr/>
        <a:lstStyle/>
        <a:p>
          <a:endParaRPr lang="en-US"/>
        </a:p>
      </dgm:t>
    </dgm:pt>
    <dgm:pt modelId="{EE1CE5F4-F390-4DCA-BB6F-2E7DDEA1ACB2}">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Positif</a:t>
          </a:r>
          <a:endParaRPr lang="en-US" dirty="0"/>
        </a:p>
      </dgm:t>
    </dgm:pt>
    <dgm:pt modelId="{E2970B11-AD66-45F7-B66E-B4FC3323DD39}" type="parTrans" cxnId="{B9B9BE88-24D1-433D-9795-7374455A862E}">
      <dgm:prSet/>
      <dgm:spPr/>
      <dgm:t>
        <a:bodyPr/>
        <a:lstStyle/>
        <a:p>
          <a:endParaRPr lang="en-US"/>
        </a:p>
      </dgm:t>
    </dgm:pt>
    <dgm:pt modelId="{656404ED-A738-4D4A-BA46-1DAD12D49E15}" type="sibTrans" cxnId="{B9B9BE88-24D1-433D-9795-7374455A862E}">
      <dgm:prSet/>
      <dgm:spPr/>
      <dgm:t>
        <a:bodyPr/>
        <a:lstStyle/>
        <a:p>
          <a:endParaRPr lang="en-US"/>
        </a:p>
      </dgm:t>
    </dgm:pt>
    <dgm:pt modelId="{41F6F203-054B-4D02-B117-4F734FA1E95D}">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Negatif</a:t>
          </a:r>
          <a:endParaRPr lang="en-US" dirty="0"/>
        </a:p>
      </dgm:t>
    </dgm:pt>
    <dgm:pt modelId="{3B8671CD-6348-4E9F-BA37-D1862B10BB64}" type="parTrans" cxnId="{6E45C564-0F3C-4ED5-B5D8-DA360E7C481C}">
      <dgm:prSet/>
      <dgm:spPr/>
      <dgm:t>
        <a:bodyPr/>
        <a:lstStyle/>
        <a:p>
          <a:endParaRPr lang="en-US"/>
        </a:p>
      </dgm:t>
    </dgm:pt>
    <dgm:pt modelId="{3086C4CF-3089-4A86-8FD4-35147871FF79}" type="sibTrans" cxnId="{6E45C564-0F3C-4ED5-B5D8-DA360E7C481C}">
      <dgm:prSet/>
      <dgm:spPr/>
      <dgm:t>
        <a:bodyPr/>
        <a:lstStyle/>
        <a:p>
          <a:endParaRPr lang="en-US"/>
        </a:p>
      </dgm:t>
    </dgm:pt>
    <dgm:pt modelId="{86C6BFF1-1FA0-4ED9-8DEA-9EF605C2CE45}" type="pres">
      <dgm:prSet presAssocID="{6EB1F62F-32D6-4D08-ACF1-AB49DF31ECC0}" presName="diagram" presStyleCnt="0">
        <dgm:presLayoutVars>
          <dgm:chPref val="1"/>
          <dgm:dir/>
          <dgm:animOne val="branch"/>
          <dgm:animLvl val="lvl"/>
          <dgm:resizeHandles val="exact"/>
        </dgm:presLayoutVars>
      </dgm:prSet>
      <dgm:spPr/>
      <dgm:t>
        <a:bodyPr/>
        <a:lstStyle/>
        <a:p>
          <a:endParaRPr lang="en-US"/>
        </a:p>
      </dgm:t>
    </dgm:pt>
    <dgm:pt modelId="{2F263146-3A5A-448C-910B-1C05BCADB423}" type="pres">
      <dgm:prSet presAssocID="{37AFEEC5-A60F-42D6-9FC5-F584ACB22423}" presName="root1" presStyleCnt="0"/>
      <dgm:spPr/>
    </dgm:pt>
    <dgm:pt modelId="{BCFFBCBB-6B05-40DA-84C9-792B28478E1D}" type="pres">
      <dgm:prSet presAssocID="{37AFEEC5-A60F-42D6-9FC5-F584ACB22423}" presName="LevelOneTextNode" presStyleLbl="node0" presStyleIdx="0" presStyleCnt="1">
        <dgm:presLayoutVars>
          <dgm:chPref val="3"/>
        </dgm:presLayoutVars>
      </dgm:prSet>
      <dgm:spPr/>
      <dgm:t>
        <a:bodyPr/>
        <a:lstStyle/>
        <a:p>
          <a:endParaRPr lang="en-US"/>
        </a:p>
      </dgm:t>
    </dgm:pt>
    <dgm:pt modelId="{D35CFF89-5FAA-4C67-AB3C-711A26A5A287}" type="pres">
      <dgm:prSet presAssocID="{37AFEEC5-A60F-42D6-9FC5-F584ACB22423}" presName="level2hierChild" presStyleCnt="0"/>
      <dgm:spPr/>
    </dgm:pt>
    <dgm:pt modelId="{89E7EA35-186E-4B23-BAFB-D6AFBEC4BC87}" type="pres">
      <dgm:prSet presAssocID="{9BE02036-98F9-43B0-B8A1-C6C0606F48CE}" presName="conn2-1" presStyleLbl="parChTrans1D2" presStyleIdx="0" presStyleCnt="1"/>
      <dgm:spPr/>
      <dgm:t>
        <a:bodyPr/>
        <a:lstStyle/>
        <a:p>
          <a:endParaRPr lang="en-US"/>
        </a:p>
      </dgm:t>
    </dgm:pt>
    <dgm:pt modelId="{19ACA817-7FAC-4F89-BB31-97304FB973F5}" type="pres">
      <dgm:prSet presAssocID="{9BE02036-98F9-43B0-B8A1-C6C0606F48CE}" presName="connTx" presStyleLbl="parChTrans1D2" presStyleIdx="0" presStyleCnt="1"/>
      <dgm:spPr/>
      <dgm:t>
        <a:bodyPr/>
        <a:lstStyle/>
        <a:p>
          <a:endParaRPr lang="en-US"/>
        </a:p>
      </dgm:t>
    </dgm:pt>
    <dgm:pt modelId="{6EF20006-E3E5-4C74-8D17-E4BEA6FDB9E2}" type="pres">
      <dgm:prSet presAssocID="{7CEEB28E-7C98-4EE7-88EF-400868B25BE6}" presName="root2" presStyleCnt="0"/>
      <dgm:spPr/>
    </dgm:pt>
    <dgm:pt modelId="{806E7D84-9051-4071-8F8F-589731E580FE}" type="pres">
      <dgm:prSet presAssocID="{7CEEB28E-7C98-4EE7-88EF-400868B25BE6}" presName="LevelTwoTextNode" presStyleLbl="node2" presStyleIdx="0" presStyleCnt="1">
        <dgm:presLayoutVars>
          <dgm:chPref val="3"/>
        </dgm:presLayoutVars>
      </dgm:prSet>
      <dgm:spPr/>
      <dgm:t>
        <a:bodyPr/>
        <a:lstStyle/>
        <a:p>
          <a:endParaRPr lang="en-US"/>
        </a:p>
      </dgm:t>
    </dgm:pt>
    <dgm:pt modelId="{99D45B3B-0EFB-4815-B653-68731AD0488A}" type="pres">
      <dgm:prSet presAssocID="{7CEEB28E-7C98-4EE7-88EF-400868B25BE6}" presName="level3hierChild" presStyleCnt="0"/>
      <dgm:spPr/>
    </dgm:pt>
    <dgm:pt modelId="{77428F4A-CF1A-46C1-8614-6D853AD46DD3}" type="pres">
      <dgm:prSet presAssocID="{E2970B11-AD66-45F7-B66E-B4FC3323DD39}" presName="conn2-1" presStyleLbl="parChTrans1D3" presStyleIdx="0" presStyleCnt="2"/>
      <dgm:spPr/>
      <dgm:t>
        <a:bodyPr/>
        <a:lstStyle/>
        <a:p>
          <a:endParaRPr lang="en-US"/>
        </a:p>
      </dgm:t>
    </dgm:pt>
    <dgm:pt modelId="{3F34802E-1FD3-46C7-B668-8DBD7CD115B3}" type="pres">
      <dgm:prSet presAssocID="{E2970B11-AD66-45F7-B66E-B4FC3323DD39}" presName="connTx" presStyleLbl="parChTrans1D3" presStyleIdx="0" presStyleCnt="2"/>
      <dgm:spPr/>
      <dgm:t>
        <a:bodyPr/>
        <a:lstStyle/>
        <a:p>
          <a:endParaRPr lang="en-US"/>
        </a:p>
      </dgm:t>
    </dgm:pt>
    <dgm:pt modelId="{18D4D556-96C8-4F59-9EA3-5A2A3C9E9311}" type="pres">
      <dgm:prSet presAssocID="{EE1CE5F4-F390-4DCA-BB6F-2E7DDEA1ACB2}" presName="root2" presStyleCnt="0"/>
      <dgm:spPr/>
    </dgm:pt>
    <dgm:pt modelId="{C1E65190-D805-49C9-B8B4-4605005D892B}" type="pres">
      <dgm:prSet presAssocID="{EE1CE5F4-F390-4DCA-BB6F-2E7DDEA1ACB2}" presName="LevelTwoTextNode" presStyleLbl="node3" presStyleIdx="0" presStyleCnt="2">
        <dgm:presLayoutVars>
          <dgm:chPref val="3"/>
        </dgm:presLayoutVars>
      </dgm:prSet>
      <dgm:spPr/>
      <dgm:t>
        <a:bodyPr/>
        <a:lstStyle/>
        <a:p>
          <a:endParaRPr lang="en-US"/>
        </a:p>
      </dgm:t>
    </dgm:pt>
    <dgm:pt modelId="{7954725B-1AFD-4C9A-9352-BDDE53CC963A}" type="pres">
      <dgm:prSet presAssocID="{EE1CE5F4-F390-4DCA-BB6F-2E7DDEA1ACB2}" presName="level3hierChild" presStyleCnt="0"/>
      <dgm:spPr/>
    </dgm:pt>
    <dgm:pt modelId="{BA4DCE77-3C10-49BF-B10F-F51AF5A57B9B}" type="pres">
      <dgm:prSet presAssocID="{3B8671CD-6348-4E9F-BA37-D1862B10BB64}" presName="conn2-1" presStyleLbl="parChTrans1D3" presStyleIdx="1" presStyleCnt="2"/>
      <dgm:spPr/>
      <dgm:t>
        <a:bodyPr/>
        <a:lstStyle/>
        <a:p>
          <a:endParaRPr lang="en-US"/>
        </a:p>
      </dgm:t>
    </dgm:pt>
    <dgm:pt modelId="{0C002852-CA76-40BF-B09E-781749D9C5C5}" type="pres">
      <dgm:prSet presAssocID="{3B8671CD-6348-4E9F-BA37-D1862B10BB64}" presName="connTx" presStyleLbl="parChTrans1D3" presStyleIdx="1" presStyleCnt="2"/>
      <dgm:spPr/>
      <dgm:t>
        <a:bodyPr/>
        <a:lstStyle/>
        <a:p>
          <a:endParaRPr lang="en-US"/>
        </a:p>
      </dgm:t>
    </dgm:pt>
    <dgm:pt modelId="{5160B775-BFE8-4D69-A292-77A51864DA49}" type="pres">
      <dgm:prSet presAssocID="{41F6F203-054B-4D02-B117-4F734FA1E95D}" presName="root2" presStyleCnt="0"/>
      <dgm:spPr/>
    </dgm:pt>
    <dgm:pt modelId="{9A67774A-2B31-49C2-BFF4-1015B74FA55C}" type="pres">
      <dgm:prSet presAssocID="{41F6F203-054B-4D02-B117-4F734FA1E95D}" presName="LevelTwoTextNode" presStyleLbl="node3" presStyleIdx="1" presStyleCnt="2">
        <dgm:presLayoutVars>
          <dgm:chPref val="3"/>
        </dgm:presLayoutVars>
      </dgm:prSet>
      <dgm:spPr/>
      <dgm:t>
        <a:bodyPr/>
        <a:lstStyle/>
        <a:p>
          <a:endParaRPr lang="en-US"/>
        </a:p>
      </dgm:t>
    </dgm:pt>
    <dgm:pt modelId="{B91F9861-D3A9-411C-A72D-266A26CE2C40}" type="pres">
      <dgm:prSet presAssocID="{41F6F203-054B-4D02-B117-4F734FA1E95D}" presName="level3hierChild" presStyleCnt="0"/>
      <dgm:spPr/>
    </dgm:pt>
  </dgm:ptLst>
  <dgm:cxnLst>
    <dgm:cxn modelId="{B9B9BE88-24D1-433D-9795-7374455A862E}" srcId="{7CEEB28E-7C98-4EE7-88EF-400868B25BE6}" destId="{EE1CE5F4-F390-4DCA-BB6F-2E7DDEA1ACB2}" srcOrd="0" destOrd="0" parTransId="{E2970B11-AD66-45F7-B66E-B4FC3323DD39}" sibTransId="{656404ED-A738-4D4A-BA46-1DAD12D49E15}"/>
    <dgm:cxn modelId="{D74B64F3-1D07-46F7-8AB3-AD097F311FA7}" type="presOf" srcId="{9BE02036-98F9-43B0-B8A1-C6C0606F48CE}" destId="{89E7EA35-186E-4B23-BAFB-D6AFBEC4BC87}" srcOrd="0" destOrd="0" presId="urn:microsoft.com/office/officeart/2005/8/layout/hierarchy2"/>
    <dgm:cxn modelId="{51DFED9E-DFE3-4C82-90DA-CE3CEEBA2857}" type="presOf" srcId="{7CEEB28E-7C98-4EE7-88EF-400868B25BE6}" destId="{806E7D84-9051-4071-8F8F-589731E580FE}" srcOrd="0" destOrd="0" presId="urn:microsoft.com/office/officeart/2005/8/layout/hierarchy2"/>
    <dgm:cxn modelId="{90C46FA4-FF12-412A-B815-72D2E66DF119}" type="presOf" srcId="{37AFEEC5-A60F-42D6-9FC5-F584ACB22423}" destId="{BCFFBCBB-6B05-40DA-84C9-792B28478E1D}" srcOrd="0" destOrd="0" presId="urn:microsoft.com/office/officeart/2005/8/layout/hierarchy2"/>
    <dgm:cxn modelId="{8C292B85-C106-4A4B-8FC3-D45EFF1C0C47}" srcId="{37AFEEC5-A60F-42D6-9FC5-F584ACB22423}" destId="{7CEEB28E-7C98-4EE7-88EF-400868B25BE6}" srcOrd="0" destOrd="0" parTransId="{9BE02036-98F9-43B0-B8A1-C6C0606F48CE}" sibTransId="{880BB1C1-A12A-47A8-A8CC-F8C574341959}"/>
    <dgm:cxn modelId="{4D572B1F-AB0F-4E08-8A97-1B8AA5861E67}" type="presOf" srcId="{3B8671CD-6348-4E9F-BA37-D1862B10BB64}" destId="{BA4DCE77-3C10-49BF-B10F-F51AF5A57B9B}" srcOrd="0" destOrd="0" presId="urn:microsoft.com/office/officeart/2005/8/layout/hierarchy2"/>
    <dgm:cxn modelId="{183991EB-B825-4497-B776-7891100CD335}" type="presOf" srcId="{EE1CE5F4-F390-4DCA-BB6F-2E7DDEA1ACB2}" destId="{C1E65190-D805-49C9-B8B4-4605005D892B}" srcOrd="0" destOrd="0" presId="urn:microsoft.com/office/officeart/2005/8/layout/hierarchy2"/>
    <dgm:cxn modelId="{F7B386A0-AA09-4E1D-B8BE-C8A7C072C53D}" type="presOf" srcId="{41F6F203-054B-4D02-B117-4F734FA1E95D}" destId="{9A67774A-2B31-49C2-BFF4-1015B74FA55C}" srcOrd="0" destOrd="0" presId="urn:microsoft.com/office/officeart/2005/8/layout/hierarchy2"/>
    <dgm:cxn modelId="{3FE54C28-5165-4B53-B23C-BAE4C308F578}" type="presOf" srcId="{3B8671CD-6348-4E9F-BA37-D1862B10BB64}" destId="{0C002852-CA76-40BF-B09E-781749D9C5C5}" srcOrd="1" destOrd="0" presId="urn:microsoft.com/office/officeart/2005/8/layout/hierarchy2"/>
    <dgm:cxn modelId="{6E45C564-0F3C-4ED5-B5D8-DA360E7C481C}" srcId="{7CEEB28E-7C98-4EE7-88EF-400868B25BE6}" destId="{41F6F203-054B-4D02-B117-4F734FA1E95D}" srcOrd="1" destOrd="0" parTransId="{3B8671CD-6348-4E9F-BA37-D1862B10BB64}" sibTransId="{3086C4CF-3089-4A86-8FD4-35147871FF79}"/>
    <dgm:cxn modelId="{0232C7B6-D794-48C4-A91C-3A53E9B0DF1E}" type="presOf" srcId="{9BE02036-98F9-43B0-B8A1-C6C0606F48CE}" destId="{19ACA817-7FAC-4F89-BB31-97304FB973F5}" srcOrd="1" destOrd="0" presId="urn:microsoft.com/office/officeart/2005/8/layout/hierarchy2"/>
    <dgm:cxn modelId="{69568B2F-22C2-4BEA-A182-127B28C0823D}" srcId="{6EB1F62F-32D6-4D08-ACF1-AB49DF31ECC0}" destId="{37AFEEC5-A60F-42D6-9FC5-F584ACB22423}" srcOrd="0" destOrd="0" parTransId="{8BDCDFFA-6805-41DA-91FB-361CD5D84C02}" sibTransId="{95D0D468-2E42-4C47-B672-7B0783A502BE}"/>
    <dgm:cxn modelId="{69D46B44-D59E-451F-82D1-8E311238743F}" type="presOf" srcId="{E2970B11-AD66-45F7-B66E-B4FC3323DD39}" destId="{3F34802E-1FD3-46C7-B668-8DBD7CD115B3}" srcOrd="1" destOrd="0" presId="urn:microsoft.com/office/officeart/2005/8/layout/hierarchy2"/>
    <dgm:cxn modelId="{796E09D1-8DCB-4ED9-9E08-24FEAF78189C}" type="presOf" srcId="{6EB1F62F-32D6-4D08-ACF1-AB49DF31ECC0}" destId="{86C6BFF1-1FA0-4ED9-8DEA-9EF605C2CE45}" srcOrd="0" destOrd="0" presId="urn:microsoft.com/office/officeart/2005/8/layout/hierarchy2"/>
    <dgm:cxn modelId="{DE2011A7-45B8-4C76-B30A-E68791E57011}" type="presOf" srcId="{E2970B11-AD66-45F7-B66E-B4FC3323DD39}" destId="{77428F4A-CF1A-46C1-8614-6D853AD46DD3}" srcOrd="0" destOrd="0" presId="urn:microsoft.com/office/officeart/2005/8/layout/hierarchy2"/>
    <dgm:cxn modelId="{A536418D-D01F-432B-A776-9158896FB38F}" type="presParOf" srcId="{86C6BFF1-1FA0-4ED9-8DEA-9EF605C2CE45}" destId="{2F263146-3A5A-448C-910B-1C05BCADB423}" srcOrd="0" destOrd="0" presId="urn:microsoft.com/office/officeart/2005/8/layout/hierarchy2"/>
    <dgm:cxn modelId="{75E10BE3-2D6C-494C-8FA0-50D8719C5F02}" type="presParOf" srcId="{2F263146-3A5A-448C-910B-1C05BCADB423}" destId="{BCFFBCBB-6B05-40DA-84C9-792B28478E1D}" srcOrd="0" destOrd="0" presId="urn:microsoft.com/office/officeart/2005/8/layout/hierarchy2"/>
    <dgm:cxn modelId="{B9332D07-4B1D-418A-9F47-33B3ACA3BD51}" type="presParOf" srcId="{2F263146-3A5A-448C-910B-1C05BCADB423}" destId="{D35CFF89-5FAA-4C67-AB3C-711A26A5A287}" srcOrd="1" destOrd="0" presId="urn:microsoft.com/office/officeart/2005/8/layout/hierarchy2"/>
    <dgm:cxn modelId="{7B8CF634-D071-4082-9FC4-AFE4B5902E28}" type="presParOf" srcId="{D35CFF89-5FAA-4C67-AB3C-711A26A5A287}" destId="{89E7EA35-186E-4B23-BAFB-D6AFBEC4BC87}" srcOrd="0" destOrd="0" presId="urn:microsoft.com/office/officeart/2005/8/layout/hierarchy2"/>
    <dgm:cxn modelId="{58BF790B-5877-4C49-A229-DAD634624160}" type="presParOf" srcId="{89E7EA35-186E-4B23-BAFB-D6AFBEC4BC87}" destId="{19ACA817-7FAC-4F89-BB31-97304FB973F5}" srcOrd="0" destOrd="0" presId="urn:microsoft.com/office/officeart/2005/8/layout/hierarchy2"/>
    <dgm:cxn modelId="{16D3F7BC-36A9-4893-BF5E-4A03CE0D6615}" type="presParOf" srcId="{D35CFF89-5FAA-4C67-AB3C-711A26A5A287}" destId="{6EF20006-E3E5-4C74-8D17-E4BEA6FDB9E2}" srcOrd="1" destOrd="0" presId="urn:microsoft.com/office/officeart/2005/8/layout/hierarchy2"/>
    <dgm:cxn modelId="{FFCE5844-8016-4D99-AA89-50D8DCA11D5E}" type="presParOf" srcId="{6EF20006-E3E5-4C74-8D17-E4BEA6FDB9E2}" destId="{806E7D84-9051-4071-8F8F-589731E580FE}" srcOrd="0" destOrd="0" presId="urn:microsoft.com/office/officeart/2005/8/layout/hierarchy2"/>
    <dgm:cxn modelId="{DA24E899-72D7-4E6E-B16A-1B7F839984DF}" type="presParOf" srcId="{6EF20006-E3E5-4C74-8D17-E4BEA6FDB9E2}" destId="{99D45B3B-0EFB-4815-B653-68731AD0488A}" srcOrd="1" destOrd="0" presId="urn:microsoft.com/office/officeart/2005/8/layout/hierarchy2"/>
    <dgm:cxn modelId="{8B29A504-2E8A-4B22-A6FE-0CB1C2B705A6}" type="presParOf" srcId="{99D45B3B-0EFB-4815-B653-68731AD0488A}" destId="{77428F4A-CF1A-46C1-8614-6D853AD46DD3}" srcOrd="0" destOrd="0" presId="urn:microsoft.com/office/officeart/2005/8/layout/hierarchy2"/>
    <dgm:cxn modelId="{FF20C3D5-B303-451E-9B46-6A8157EF9D79}" type="presParOf" srcId="{77428F4A-CF1A-46C1-8614-6D853AD46DD3}" destId="{3F34802E-1FD3-46C7-B668-8DBD7CD115B3}" srcOrd="0" destOrd="0" presId="urn:microsoft.com/office/officeart/2005/8/layout/hierarchy2"/>
    <dgm:cxn modelId="{DA275150-6E93-418F-9826-B5540F98D131}" type="presParOf" srcId="{99D45B3B-0EFB-4815-B653-68731AD0488A}" destId="{18D4D556-96C8-4F59-9EA3-5A2A3C9E9311}" srcOrd="1" destOrd="0" presId="urn:microsoft.com/office/officeart/2005/8/layout/hierarchy2"/>
    <dgm:cxn modelId="{0D0E289F-B03A-456E-93F9-D85C71FD5AF0}" type="presParOf" srcId="{18D4D556-96C8-4F59-9EA3-5A2A3C9E9311}" destId="{C1E65190-D805-49C9-B8B4-4605005D892B}" srcOrd="0" destOrd="0" presId="urn:microsoft.com/office/officeart/2005/8/layout/hierarchy2"/>
    <dgm:cxn modelId="{4DCE9417-015C-455E-8658-346EBB3A38A5}" type="presParOf" srcId="{18D4D556-96C8-4F59-9EA3-5A2A3C9E9311}" destId="{7954725B-1AFD-4C9A-9352-BDDE53CC963A}" srcOrd="1" destOrd="0" presId="urn:microsoft.com/office/officeart/2005/8/layout/hierarchy2"/>
    <dgm:cxn modelId="{FEF23538-0813-4C8C-84BD-62782E118C8E}" type="presParOf" srcId="{99D45B3B-0EFB-4815-B653-68731AD0488A}" destId="{BA4DCE77-3C10-49BF-B10F-F51AF5A57B9B}" srcOrd="2" destOrd="0" presId="urn:microsoft.com/office/officeart/2005/8/layout/hierarchy2"/>
    <dgm:cxn modelId="{217BD7D8-4A3E-4DFE-8CC0-B0CCB894C949}" type="presParOf" srcId="{BA4DCE77-3C10-49BF-B10F-F51AF5A57B9B}" destId="{0C002852-CA76-40BF-B09E-781749D9C5C5}" srcOrd="0" destOrd="0" presId="urn:microsoft.com/office/officeart/2005/8/layout/hierarchy2"/>
    <dgm:cxn modelId="{3F49C7CF-C20C-4427-8EF7-B1376365F48C}" type="presParOf" srcId="{99D45B3B-0EFB-4815-B653-68731AD0488A}" destId="{5160B775-BFE8-4D69-A292-77A51864DA49}" srcOrd="3" destOrd="0" presId="urn:microsoft.com/office/officeart/2005/8/layout/hierarchy2"/>
    <dgm:cxn modelId="{9A630F53-36AB-4ADA-BE9F-BFEA127B5BFF}" type="presParOf" srcId="{5160B775-BFE8-4D69-A292-77A51864DA49}" destId="{9A67774A-2B31-49C2-BFF4-1015B74FA55C}" srcOrd="0" destOrd="0" presId="urn:microsoft.com/office/officeart/2005/8/layout/hierarchy2"/>
    <dgm:cxn modelId="{070B9128-F3C1-4816-B882-46B6255BF0B8}" type="presParOf" srcId="{5160B775-BFE8-4D69-A292-77A51864DA49}" destId="{B91F9861-D3A9-411C-A72D-266A26CE2C40}" srcOrd="1" destOrd="0" presId="urn:microsoft.com/office/officeart/2005/8/layout/hierarchy2"/>
  </dgm:cxnLst>
  <dgm:bg/>
  <dgm:whole/>
</dgm:dataModel>
</file>

<file path=ppt/diagrams/data4.xml><?xml version="1.0" encoding="utf-8"?>
<dgm:dataModel xmlns:dgm="http://schemas.openxmlformats.org/drawingml/2006/diagram" xmlns:a="http://schemas.openxmlformats.org/drawingml/2006/main">
  <dgm:ptLst>
    <dgm:pt modelId="{AE96C02C-9062-44A6-985C-93CBBBD0F587}" type="doc">
      <dgm:prSet loTypeId="urn:microsoft.com/office/officeart/2005/8/layout/cycle8" loCatId="cycle" qsTypeId="urn:microsoft.com/office/officeart/2005/8/quickstyle/3d1" qsCatId="3D" csTypeId="urn:microsoft.com/office/officeart/2005/8/colors/colorful1" csCatId="colorful" phldr="1"/>
      <dgm:spPr/>
    </dgm:pt>
    <dgm:pt modelId="{98DD9805-C109-41AF-B7F7-9E2CBFA0A7CE}">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EQ</a:t>
          </a:r>
          <a:endParaRPr lang="en-US" dirty="0"/>
        </a:p>
      </dgm:t>
    </dgm:pt>
    <dgm:pt modelId="{CA948783-A19E-4E92-9774-C9D7AD94CA07}" type="parTrans" cxnId="{E2C0E624-86BE-4679-8964-24C7B0C0D91A}">
      <dgm:prSet/>
      <dgm:spPr/>
      <dgm:t>
        <a:bodyPr/>
        <a:lstStyle/>
        <a:p>
          <a:endParaRPr lang="en-US"/>
        </a:p>
      </dgm:t>
    </dgm:pt>
    <dgm:pt modelId="{BC6FFCA1-666A-4B2F-8B3E-6046EACCA1A1}" type="sibTrans" cxnId="{E2C0E624-86BE-4679-8964-24C7B0C0D91A}">
      <dgm:prSet/>
      <dgm:spPr/>
      <dgm:t>
        <a:bodyPr/>
        <a:lstStyle/>
        <a:p>
          <a:endParaRPr lang="en-US"/>
        </a:p>
      </dgm:t>
    </dgm:pt>
    <dgm:pt modelId="{64F8B0E8-936E-45D2-A2CC-20F2592B2A7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SQ</a:t>
          </a:r>
          <a:endParaRPr lang="en-US" dirty="0"/>
        </a:p>
      </dgm:t>
    </dgm:pt>
    <dgm:pt modelId="{2F43793B-987D-4512-BA54-5F0010A6A63B}" type="parTrans" cxnId="{7690E992-EFC2-4AF1-BC32-1578F6CB4C81}">
      <dgm:prSet/>
      <dgm:spPr/>
      <dgm:t>
        <a:bodyPr/>
        <a:lstStyle/>
        <a:p>
          <a:endParaRPr lang="en-US"/>
        </a:p>
      </dgm:t>
    </dgm:pt>
    <dgm:pt modelId="{A53E4F27-6E44-4186-A9C4-919896045B43}" type="sibTrans" cxnId="{7690E992-EFC2-4AF1-BC32-1578F6CB4C81}">
      <dgm:prSet/>
      <dgm:spPr/>
      <dgm:t>
        <a:bodyPr/>
        <a:lstStyle/>
        <a:p>
          <a:endParaRPr lang="en-US"/>
        </a:p>
      </dgm:t>
    </dgm:pt>
    <dgm:pt modelId="{A702423E-80E4-40A8-9FF4-7BDD9A5079B7}">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IQ</a:t>
          </a:r>
          <a:endParaRPr lang="en-US" dirty="0"/>
        </a:p>
      </dgm:t>
    </dgm:pt>
    <dgm:pt modelId="{E6781998-5FE8-44FF-B713-EE76270A6DC8}" type="parTrans" cxnId="{78A96B0A-C164-4F02-AEA6-94935C41A563}">
      <dgm:prSet/>
      <dgm:spPr/>
      <dgm:t>
        <a:bodyPr/>
        <a:lstStyle/>
        <a:p>
          <a:endParaRPr lang="en-US"/>
        </a:p>
      </dgm:t>
    </dgm:pt>
    <dgm:pt modelId="{4A8AB95C-0CDB-4144-8D01-A1A536E62C7F}" type="sibTrans" cxnId="{78A96B0A-C164-4F02-AEA6-94935C41A563}">
      <dgm:prSet/>
      <dgm:spPr/>
      <dgm:t>
        <a:bodyPr/>
        <a:lstStyle/>
        <a:p>
          <a:endParaRPr lang="en-US"/>
        </a:p>
      </dgm:t>
    </dgm:pt>
    <dgm:pt modelId="{F5682A40-3E9F-4CAE-AFD8-CF163DE4A56F}" type="pres">
      <dgm:prSet presAssocID="{AE96C02C-9062-44A6-985C-93CBBBD0F587}" presName="compositeShape" presStyleCnt="0">
        <dgm:presLayoutVars>
          <dgm:chMax val="7"/>
          <dgm:dir/>
          <dgm:resizeHandles val="exact"/>
        </dgm:presLayoutVars>
      </dgm:prSet>
      <dgm:spPr/>
    </dgm:pt>
    <dgm:pt modelId="{F9252D0D-8A5B-407A-8340-CB95769CECEE}" type="pres">
      <dgm:prSet presAssocID="{AE96C02C-9062-44A6-985C-93CBBBD0F587}" presName="wedge1" presStyleLbl="node1" presStyleIdx="0" presStyleCnt="3"/>
      <dgm:spPr/>
      <dgm:t>
        <a:bodyPr/>
        <a:lstStyle/>
        <a:p>
          <a:endParaRPr lang="en-US"/>
        </a:p>
      </dgm:t>
    </dgm:pt>
    <dgm:pt modelId="{C6B3C59D-6D45-4DB5-8B10-7E0BC0F77694}" type="pres">
      <dgm:prSet presAssocID="{AE96C02C-9062-44A6-985C-93CBBBD0F587}" presName="dummy1a" presStyleCnt="0"/>
      <dgm:spPr/>
    </dgm:pt>
    <dgm:pt modelId="{25F6D90B-0AF6-4B93-BD8E-168852DA03F8}" type="pres">
      <dgm:prSet presAssocID="{AE96C02C-9062-44A6-985C-93CBBBD0F587}" presName="dummy1b" presStyleCnt="0"/>
      <dgm:spPr/>
    </dgm:pt>
    <dgm:pt modelId="{9FFD348C-9272-40B0-AACE-E3BC1FAB69A7}" type="pres">
      <dgm:prSet presAssocID="{AE96C02C-9062-44A6-985C-93CBBBD0F587}" presName="wedge1Tx" presStyleLbl="node1" presStyleIdx="0" presStyleCnt="3">
        <dgm:presLayoutVars>
          <dgm:chMax val="0"/>
          <dgm:chPref val="0"/>
          <dgm:bulletEnabled val="1"/>
        </dgm:presLayoutVars>
      </dgm:prSet>
      <dgm:spPr/>
      <dgm:t>
        <a:bodyPr/>
        <a:lstStyle/>
        <a:p>
          <a:endParaRPr lang="en-US"/>
        </a:p>
      </dgm:t>
    </dgm:pt>
    <dgm:pt modelId="{EF568F57-5632-46B0-A71F-15AF88E87490}" type="pres">
      <dgm:prSet presAssocID="{AE96C02C-9062-44A6-985C-93CBBBD0F587}" presName="wedge2" presStyleLbl="node1" presStyleIdx="1" presStyleCnt="3"/>
      <dgm:spPr/>
      <dgm:t>
        <a:bodyPr/>
        <a:lstStyle/>
        <a:p>
          <a:endParaRPr lang="en-US"/>
        </a:p>
      </dgm:t>
    </dgm:pt>
    <dgm:pt modelId="{7E03CD96-263D-481D-8961-EA9FD1BDD3CE}" type="pres">
      <dgm:prSet presAssocID="{AE96C02C-9062-44A6-985C-93CBBBD0F587}" presName="dummy2a" presStyleCnt="0"/>
      <dgm:spPr/>
    </dgm:pt>
    <dgm:pt modelId="{FC8E5046-7D63-418D-A868-A74A42AC6BB8}" type="pres">
      <dgm:prSet presAssocID="{AE96C02C-9062-44A6-985C-93CBBBD0F587}" presName="dummy2b" presStyleCnt="0"/>
      <dgm:spPr/>
    </dgm:pt>
    <dgm:pt modelId="{D6BD806D-CCC8-4ABA-8D5C-CC848DD00E99}" type="pres">
      <dgm:prSet presAssocID="{AE96C02C-9062-44A6-985C-93CBBBD0F587}" presName="wedge2Tx" presStyleLbl="node1" presStyleIdx="1" presStyleCnt="3">
        <dgm:presLayoutVars>
          <dgm:chMax val="0"/>
          <dgm:chPref val="0"/>
          <dgm:bulletEnabled val="1"/>
        </dgm:presLayoutVars>
      </dgm:prSet>
      <dgm:spPr/>
      <dgm:t>
        <a:bodyPr/>
        <a:lstStyle/>
        <a:p>
          <a:endParaRPr lang="en-US"/>
        </a:p>
      </dgm:t>
    </dgm:pt>
    <dgm:pt modelId="{6EFD9AE1-EC53-4637-A7C1-4AD454F69690}" type="pres">
      <dgm:prSet presAssocID="{AE96C02C-9062-44A6-985C-93CBBBD0F587}" presName="wedge3" presStyleLbl="node1" presStyleIdx="2" presStyleCnt="3"/>
      <dgm:spPr/>
      <dgm:t>
        <a:bodyPr/>
        <a:lstStyle/>
        <a:p>
          <a:endParaRPr lang="en-US"/>
        </a:p>
      </dgm:t>
    </dgm:pt>
    <dgm:pt modelId="{86D8A9E2-3BE6-4869-AEE2-7E396AFA2306}" type="pres">
      <dgm:prSet presAssocID="{AE96C02C-9062-44A6-985C-93CBBBD0F587}" presName="dummy3a" presStyleCnt="0"/>
      <dgm:spPr/>
    </dgm:pt>
    <dgm:pt modelId="{E7B6A018-8660-468F-83E7-C9BF6429C934}" type="pres">
      <dgm:prSet presAssocID="{AE96C02C-9062-44A6-985C-93CBBBD0F587}" presName="dummy3b" presStyleCnt="0"/>
      <dgm:spPr/>
    </dgm:pt>
    <dgm:pt modelId="{440AE5CD-4383-4FEA-AF7F-DED273B756E6}" type="pres">
      <dgm:prSet presAssocID="{AE96C02C-9062-44A6-985C-93CBBBD0F587}" presName="wedge3Tx" presStyleLbl="node1" presStyleIdx="2" presStyleCnt="3">
        <dgm:presLayoutVars>
          <dgm:chMax val="0"/>
          <dgm:chPref val="0"/>
          <dgm:bulletEnabled val="1"/>
        </dgm:presLayoutVars>
      </dgm:prSet>
      <dgm:spPr/>
      <dgm:t>
        <a:bodyPr/>
        <a:lstStyle/>
        <a:p>
          <a:endParaRPr lang="en-US"/>
        </a:p>
      </dgm:t>
    </dgm:pt>
    <dgm:pt modelId="{AAC26AFC-2B48-40C9-90D9-D92019546DC8}" type="pres">
      <dgm:prSet presAssocID="{BC6FFCA1-666A-4B2F-8B3E-6046EACCA1A1}" presName="arrowWedge1" presStyleLbl="fgSibTrans2D1" presStyleIdx="0" presStyleCnt="3"/>
      <dgm:spPr/>
    </dgm:pt>
    <dgm:pt modelId="{DCDB7FB5-4071-4C29-BF05-31B868D59B51}" type="pres">
      <dgm:prSet presAssocID="{A53E4F27-6E44-4186-A9C4-919896045B43}" presName="arrowWedge2" presStyleLbl="fgSibTrans2D1" presStyleIdx="1" presStyleCnt="3"/>
      <dgm:spPr/>
    </dgm:pt>
    <dgm:pt modelId="{0F10A2C3-F622-46B2-886F-D731200C4B3D}" type="pres">
      <dgm:prSet presAssocID="{4A8AB95C-0CDB-4144-8D01-A1A536E62C7F}" presName="arrowWedge3" presStyleLbl="fgSibTrans2D1" presStyleIdx="2" presStyleCnt="3"/>
      <dgm:spPr/>
    </dgm:pt>
  </dgm:ptLst>
  <dgm:cxnLst>
    <dgm:cxn modelId="{E2C0E624-86BE-4679-8964-24C7B0C0D91A}" srcId="{AE96C02C-9062-44A6-985C-93CBBBD0F587}" destId="{98DD9805-C109-41AF-B7F7-9E2CBFA0A7CE}" srcOrd="0" destOrd="0" parTransId="{CA948783-A19E-4E92-9774-C9D7AD94CA07}" sibTransId="{BC6FFCA1-666A-4B2F-8B3E-6046EACCA1A1}"/>
    <dgm:cxn modelId="{10991D29-5792-444A-B00D-03801AEB5B56}" type="presOf" srcId="{AE96C02C-9062-44A6-985C-93CBBBD0F587}" destId="{F5682A40-3E9F-4CAE-AFD8-CF163DE4A56F}" srcOrd="0" destOrd="0" presId="urn:microsoft.com/office/officeart/2005/8/layout/cycle8"/>
    <dgm:cxn modelId="{78A96B0A-C164-4F02-AEA6-94935C41A563}" srcId="{AE96C02C-9062-44A6-985C-93CBBBD0F587}" destId="{A702423E-80E4-40A8-9FF4-7BDD9A5079B7}" srcOrd="2" destOrd="0" parTransId="{E6781998-5FE8-44FF-B713-EE76270A6DC8}" sibTransId="{4A8AB95C-0CDB-4144-8D01-A1A536E62C7F}"/>
    <dgm:cxn modelId="{D54F2E3B-9739-4357-95EE-62CD4ED925CC}" type="presOf" srcId="{98DD9805-C109-41AF-B7F7-9E2CBFA0A7CE}" destId="{F9252D0D-8A5B-407A-8340-CB95769CECEE}" srcOrd="0" destOrd="0" presId="urn:microsoft.com/office/officeart/2005/8/layout/cycle8"/>
    <dgm:cxn modelId="{7690E992-EFC2-4AF1-BC32-1578F6CB4C81}" srcId="{AE96C02C-9062-44A6-985C-93CBBBD0F587}" destId="{64F8B0E8-936E-45D2-A2CC-20F2592B2A76}" srcOrd="1" destOrd="0" parTransId="{2F43793B-987D-4512-BA54-5F0010A6A63B}" sibTransId="{A53E4F27-6E44-4186-A9C4-919896045B43}"/>
    <dgm:cxn modelId="{6E7076C1-757B-438D-B328-D0D66020B2AB}" type="presOf" srcId="{64F8B0E8-936E-45D2-A2CC-20F2592B2A76}" destId="{D6BD806D-CCC8-4ABA-8D5C-CC848DD00E99}" srcOrd="1" destOrd="0" presId="urn:microsoft.com/office/officeart/2005/8/layout/cycle8"/>
    <dgm:cxn modelId="{AB8F9E0A-0A4D-4DA2-9BF6-E46C93C20A0D}" type="presOf" srcId="{A702423E-80E4-40A8-9FF4-7BDD9A5079B7}" destId="{6EFD9AE1-EC53-4637-A7C1-4AD454F69690}" srcOrd="0" destOrd="0" presId="urn:microsoft.com/office/officeart/2005/8/layout/cycle8"/>
    <dgm:cxn modelId="{42B4992E-5A85-46B3-80A0-7BC175106CCA}" type="presOf" srcId="{A702423E-80E4-40A8-9FF4-7BDD9A5079B7}" destId="{440AE5CD-4383-4FEA-AF7F-DED273B756E6}" srcOrd="1" destOrd="0" presId="urn:microsoft.com/office/officeart/2005/8/layout/cycle8"/>
    <dgm:cxn modelId="{8D52A837-AACF-4573-A27B-9F53F2DA7F89}" type="presOf" srcId="{98DD9805-C109-41AF-B7F7-9E2CBFA0A7CE}" destId="{9FFD348C-9272-40B0-AACE-E3BC1FAB69A7}" srcOrd="1" destOrd="0" presId="urn:microsoft.com/office/officeart/2005/8/layout/cycle8"/>
    <dgm:cxn modelId="{C329E86D-8688-45F8-A993-17F049169672}" type="presOf" srcId="{64F8B0E8-936E-45D2-A2CC-20F2592B2A76}" destId="{EF568F57-5632-46B0-A71F-15AF88E87490}" srcOrd="0" destOrd="0" presId="urn:microsoft.com/office/officeart/2005/8/layout/cycle8"/>
    <dgm:cxn modelId="{CE7B09CB-EBF1-447F-AB48-44F6EAEE5EFA}" type="presParOf" srcId="{F5682A40-3E9F-4CAE-AFD8-CF163DE4A56F}" destId="{F9252D0D-8A5B-407A-8340-CB95769CECEE}" srcOrd="0" destOrd="0" presId="urn:microsoft.com/office/officeart/2005/8/layout/cycle8"/>
    <dgm:cxn modelId="{21314462-4466-4079-9640-112230D59BE3}" type="presParOf" srcId="{F5682A40-3E9F-4CAE-AFD8-CF163DE4A56F}" destId="{C6B3C59D-6D45-4DB5-8B10-7E0BC0F77694}" srcOrd="1" destOrd="0" presId="urn:microsoft.com/office/officeart/2005/8/layout/cycle8"/>
    <dgm:cxn modelId="{71BBFCBF-6E0C-4184-930A-B60B9E72E63F}" type="presParOf" srcId="{F5682A40-3E9F-4CAE-AFD8-CF163DE4A56F}" destId="{25F6D90B-0AF6-4B93-BD8E-168852DA03F8}" srcOrd="2" destOrd="0" presId="urn:microsoft.com/office/officeart/2005/8/layout/cycle8"/>
    <dgm:cxn modelId="{42D3E629-62F9-40CD-8187-33AEFB8F2204}" type="presParOf" srcId="{F5682A40-3E9F-4CAE-AFD8-CF163DE4A56F}" destId="{9FFD348C-9272-40B0-AACE-E3BC1FAB69A7}" srcOrd="3" destOrd="0" presId="urn:microsoft.com/office/officeart/2005/8/layout/cycle8"/>
    <dgm:cxn modelId="{F13CB33D-DD00-4B1C-807B-C5F787AD56BE}" type="presParOf" srcId="{F5682A40-3E9F-4CAE-AFD8-CF163DE4A56F}" destId="{EF568F57-5632-46B0-A71F-15AF88E87490}" srcOrd="4" destOrd="0" presId="urn:microsoft.com/office/officeart/2005/8/layout/cycle8"/>
    <dgm:cxn modelId="{4D3B4A32-8B20-4D0B-AFCB-78301F3808C9}" type="presParOf" srcId="{F5682A40-3E9F-4CAE-AFD8-CF163DE4A56F}" destId="{7E03CD96-263D-481D-8961-EA9FD1BDD3CE}" srcOrd="5" destOrd="0" presId="urn:microsoft.com/office/officeart/2005/8/layout/cycle8"/>
    <dgm:cxn modelId="{7A2B68CF-CFBD-4191-A38F-ABF729040D19}" type="presParOf" srcId="{F5682A40-3E9F-4CAE-AFD8-CF163DE4A56F}" destId="{FC8E5046-7D63-418D-A868-A74A42AC6BB8}" srcOrd="6" destOrd="0" presId="urn:microsoft.com/office/officeart/2005/8/layout/cycle8"/>
    <dgm:cxn modelId="{E7EE64CA-9E1D-4C8A-9653-D3D7530FC937}" type="presParOf" srcId="{F5682A40-3E9F-4CAE-AFD8-CF163DE4A56F}" destId="{D6BD806D-CCC8-4ABA-8D5C-CC848DD00E99}" srcOrd="7" destOrd="0" presId="urn:microsoft.com/office/officeart/2005/8/layout/cycle8"/>
    <dgm:cxn modelId="{5865DE44-DBA7-49AD-ACF8-B3569DDC2A48}" type="presParOf" srcId="{F5682A40-3E9F-4CAE-AFD8-CF163DE4A56F}" destId="{6EFD9AE1-EC53-4637-A7C1-4AD454F69690}" srcOrd="8" destOrd="0" presId="urn:microsoft.com/office/officeart/2005/8/layout/cycle8"/>
    <dgm:cxn modelId="{38C4DC43-AED9-4483-9111-8921EB83C8E4}" type="presParOf" srcId="{F5682A40-3E9F-4CAE-AFD8-CF163DE4A56F}" destId="{86D8A9E2-3BE6-4869-AEE2-7E396AFA2306}" srcOrd="9" destOrd="0" presId="urn:microsoft.com/office/officeart/2005/8/layout/cycle8"/>
    <dgm:cxn modelId="{B63F60DD-8DBF-41B0-A5D2-B2A3BDBD3104}" type="presParOf" srcId="{F5682A40-3E9F-4CAE-AFD8-CF163DE4A56F}" destId="{E7B6A018-8660-468F-83E7-C9BF6429C934}" srcOrd="10" destOrd="0" presId="urn:microsoft.com/office/officeart/2005/8/layout/cycle8"/>
    <dgm:cxn modelId="{C87AC280-1673-4934-BB1C-325D32B08D8F}" type="presParOf" srcId="{F5682A40-3E9F-4CAE-AFD8-CF163DE4A56F}" destId="{440AE5CD-4383-4FEA-AF7F-DED273B756E6}" srcOrd="11" destOrd="0" presId="urn:microsoft.com/office/officeart/2005/8/layout/cycle8"/>
    <dgm:cxn modelId="{E6C8E4BA-BB65-42B8-9EE3-EC7AF234D0AA}" type="presParOf" srcId="{F5682A40-3E9F-4CAE-AFD8-CF163DE4A56F}" destId="{AAC26AFC-2B48-40C9-90D9-D92019546DC8}" srcOrd="12" destOrd="0" presId="urn:microsoft.com/office/officeart/2005/8/layout/cycle8"/>
    <dgm:cxn modelId="{02AFACAB-23FC-4977-9A6B-A78116427411}" type="presParOf" srcId="{F5682A40-3E9F-4CAE-AFD8-CF163DE4A56F}" destId="{DCDB7FB5-4071-4C29-BF05-31B868D59B51}" srcOrd="13" destOrd="0" presId="urn:microsoft.com/office/officeart/2005/8/layout/cycle8"/>
    <dgm:cxn modelId="{BBC10FDE-2314-4785-B014-6658A7E7F4FC}" type="presParOf" srcId="{F5682A40-3E9F-4CAE-AFD8-CF163DE4A56F}" destId="{0F10A2C3-F622-46B2-886F-D731200C4B3D}" srcOrd="14" destOrd="0" presId="urn:microsoft.com/office/officeart/2005/8/layout/cycle8"/>
  </dgm:cxnLst>
  <dgm:bg/>
  <dgm:whole/>
</dgm:dataModel>
</file>

<file path=ppt/diagrams/data5.xml><?xml version="1.0" encoding="utf-8"?>
<dgm:dataModel xmlns:dgm="http://schemas.openxmlformats.org/drawingml/2006/diagram" xmlns:a="http://schemas.openxmlformats.org/drawingml/2006/main">
  <dgm:ptLst>
    <dgm:pt modelId="{0E131698-6D81-49A1-81D5-D4EFCBA5C3E9}" type="doc">
      <dgm:prSet loTypeId="urn:microsoft.com/office/officeart/2005/8/layout/equation2" loCatId="process" qsTypeId="urn:microsoft.com/office/officeart/2005/8/quickstyle/simple3" qsCatId="simple" csTypeId="urn:microsoft.com/office/officeart/2005/8/colors/colorful5" csCatId="colorful" phldr="1"/>
      <dgm:spPr/>
    </dgm:pt>
    <dgm:pt modelId="{9045B6ED-5EB3-408D-8E1A-28ECD5929EBD}">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Kecerdasan</a:t>
          </a:r>
          <a:endParaRPr lang="en-US" dirty="0"/>
        </a:p>
      </dgm:t>
    </dgm:pt>
    <dgm:pt modelId="{1BA33901-6F43-4654-BCB1-CC88F7FE3791}" type="parTrans" cxnId="{897F0C52-BA48-43E9-8210-E9CF0E0EAA43}">
      <dgm:prSet/>
      <dgm:spPr/>
      <dgm:t>
        <a:bodyPr/>
        <a:lstStyle/>
        <a:p>
          <a:endParaRPr lang="en-US"/>
        </a:p>
      </dgm:t>
    </dgm:pt>
    <dgm:pt modelId="{BBC32C1E-0446-46A7-88E7-3A303273B4F6}" type="sibTrans" cxnId="{897F0C52-BA48-43E9-8210-E9CF0E0EAA43}">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8DA7CFE1-2BD4-4F88-AD46-C8B4D5665F87}">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Lingkungan</a:t>
          </a:r>
          <a:endParaRPr lang="en-US" dirty="0"/>
        </a:p>
      </dgm:t>
    </dgm:pt>
    <dgm:pt modelId="{85A784A7-156E-4AC3-B96A-F8AB8037819B}" type="parTrans" cxnId="{AACFC9A1-D0CF-486C-A373-EE0543D9E9E7}">
      <dgm:prSet/>
      <dgm:spPr/>
      <dgm:t>
        <a:bodyPr/>
        <a:lstStyle/>
        <a:p>
          <a:endParaRPr lang="en-US"/>
        </a:p>
      </dgm:t>
    </dgm:pt>
    <dgm:pt modelId="{39DCC058-C70B-420B-9954-837BA37E4BFF}" type="sibTrans" cxnId="{AACFC9A1-D0CF-486C-A373-EE0543D9E9E7}">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E043A436-E8E6-4E58-9E64-5D21F7B0AC6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Peradaban</a:t>
          </a:r>
          <a:endParaRPr lang="en-US" dirty="0"/>
        </a:p>
      </dgm:t>
    </dgm:pt>
    <dgm:pt modelId="{F95270CA-3109-4CDC-83E7-20495CD0071E}" type="parTrans" cxnId="{1E704230-1760-4514-BEDB-81DAD531D10A}">
      <dgm:prSet/>
      <dgm:spPr/>
      <dgm:t>
        <a:bodyPr/>
        <a:lstStyle/>
        <a:p>
          <a:endParaRPr lang="en-US"/>
        </a:p>
      </dgm:t>
    </dgm:pt>
    <dgm:pt modelId="{51360206-3775-4ECA-BE9C-0888688B18FE}" type="sibTrans" cxnId="{1E704230-1760-4514-BEDB-81DAD531D10A}">
      <dgm:prSet/>
      <dgm:spPr/>
      <dgm:t>
        <a:bodyPr/>
        <a:lstStyle/>
        <a:p>
          <a:endParaRPr lang="en-US"/>
        </a:p>
      </dgm:t>
    </dgm:pt>
    <dgm:pt modelId="{3659D4D0-D9E1-424E-97C6-C155DA46AC2A}" type="pres">
      <dgm:prSet presAssocID="{0E131698-6D81-49A1-81D5-D4EFCBA5C3E9}" presName="Name0" presStyleCnt="0">
        <dgm:presLayoutVars>
          <dgm:dir/>
          <dgm:resizeHandles val="exact"/>
        </dgm:presLayoutVars>
      </dgm:prSet>
      <dgm:spPr/>
    </dgm:pt>
    <dgm:pt modelId="{314F1C3D-0975-462D-9AB9-50AFB621417E}" type="pres">
      <dgm:prSet presAssocID="{0E131698-6D81-49A1-81D5-D4EFCBA5C3E9}" presName="vNodes" presStyleCnt="0"/>
      <dgm:spPr/>
    </dgm:pt>
    <dgm:pt modelId="{8A4A621F-20A6-4DB8-99A0-78EFDD2139C4}" type="pres">
      <dgm:prSet presAssocID="{9045B6ED-5EB3-408D-8E1A-28ECD5929EBD}" presName="node" presStyleLbl="node1" presStyleIdx="0" presStyleCnt="3">
        <dgm:presLayoutVars>
          <dgm:bulletEnabled val="1"/>
        </dgm:presLayoutVars>
      </dgm:prSet>
      <dgm:spPr/>
      <dgm:t>
        <a:bodyPr/>
        <a:lstStyle/>
        <a:p>
          <a:endParaRPr lang="en-US"/>
        </a:p>
      </dgm:t>
    </dgm:pt>
    <dgm:pt modelId="{E81A712B-2FC2-4F34-958B-B46A97B71F45}" type="pres">
      <dgm:prSet presAssocID="{BBC32C1E-0446-46A7-88E7-3A303273B4F6}" presName="spacerT" presStyleCnt="0"/>
      <dgm:spPr/>
    </dgm:pt>
    <dgm:pt modelId="{806A8CC7-A3D4-4E95-926C-D2D519FEDAB9}" type="pres">
      <dgm:prSet presAssocID="{BBC32C1E-0446-46A7-88E7-3A303273B4F6}" presName="sibTrans" presStyleLbl="sibTrans2D1" presStyleIdx="0" presStyleCnt="2"/>
      <dgm:spPr/>
      <dgm:t>
        <a:bodyPr/>
        <a:lstStyle/>
        <a:p>
          <a:endParaRPr lang="en-US"/>
        </a:p>
      </dgm:t>
    </dgm:pt>
    <dgm:pt modelId="{1EE801BA-04EC-404E-A5B3-7FF3CA1A45D1}" type="pres">
      <dgm:prSet presAssocID="{BBC32C1E-0446-46A7-88E7-3A303273B4F6}" presName="spacerB" presStyleCnt="0"/>
      <dgm:spPr/>
    </dgm:pt>
    <dgm:pt modelId="{DF1F19A8-0070-444E-A2EE-41061E6E8A75}" type="pres">
      <dgm:prSet presAssocID="{8DA7CFE1-2BD4-4F88-AD46-C8B4D5665F87}" presName="node" presStyleLbl="node1" presStyleIdx="1" presStyleCnt="3">
        <dgm:presLayoutVars>
          <dgm:bulletEnabled val="1"/>
        </dgm:presLayoutVars>
      </dgm:prSet>
      <dgm:spPr/>
      <dgm:t>
        <a:bodyPr/>
        <a:lstStyle/>
        <a:p>
          <a:endParaRPr lang="en-US"/>
        </a:p>
      </dgm:t>
    </dgm:pt>
    <dgm:pt modelId="{DB23C64D-7527-452D-BEE8-0715DFB1558F}" type="pres">
      <dgm:prSet presAssocID="{0E131698-6D81-49A1-81D5-D4EFCBA5C3E9}" presName="sibTransLast" presStyleLbl="sibTrans2D1" presStyleIdx="1" presStyleCnt="2"/>
      <dgm:spPr/>
      <dgm:t>
        <a:bodyPr/>
        <a:lstStyle/>
        <a:p>
          <a:endParaRPr lang="en-US"/>
        </a:p>
      </dgm:t>
    </dgm:pt>
    <dgm:pt modelId="{CE99AC8C-38D4-4E10-8419-03B4E3EBF70B}" type="pres">
      <dgm:prSet presAssocID="{0E131698-6D81-49A1-81D5-D4EFCBA5C3E9}" presName="connectorText" presStyleLbl="sibTrans2D1" presStyleIdx="1" presStyleCnt="2"/>
      <dgm:spPr/>
      <dgm:t>
        <a:bodyPr/>
        <a:lstStyle/>
        <a:p>
          <a:endParaRPr lang="en-US"/>
        </a:p>
      </dgm:t>
    </dgm:pt>
    <dgm:pt modelId="{CAAFB1B8-AB55-4C40-99A4-5DDE48A23F4A}" type="pres">
      <dgm:prSet presAssocID="{0E131698-6D81-49A1-81D5-D4EFCBA5C3E9}" presName="lastNode" presStyleLbl="node1" presStyleIdx="2" presStyleCnt="3">
        <dgm:presLayoutVars>
          <dgm:bulletEnabled val="1"/>
        </dgm:presLayoutVars>
      </dgm:prSet>
      <dgm:spPr/>
      <dgm:t>
        <a:bodyPr/>
        <a:lstStyle/>
        <a:p>
          <a:endParaRPr lang="en-US"/>
        </a:p>
      </dgm:t>
    </dgm:pt>
  </dgm:ptLst>
  <dgm:cxnLst>
    <dgm:cxn modelId="{80418D90-946F-45F4-BFA4-18990B883A58}" type="presOf" srcId="{BBC32C1E-0446-46A7-88E7-3A303273B4F6}" destId="{806A8CC7-A3D4-4E95-926C-D2D519FEDAB9}" srcOrd="0" destOrd="0" presId="urn:microsoft.com/office/officeart/2005/8/layout/equation2"/>
    <dgm:cxn modelId="{EF37B976-8346-4750-A95C-78E8CBC01470}" type="presOf" srcId="{9045B6ED-5EB3-408D-8E1A-28ECD5929EBD}" destId="{8A4A621F-20A6-4DB8-99A0-78EFDD2139C4}" srcOrd="0" destOrd="0" presId="urn:microsoft.com/office/officeart/2005/8/layout/equation2"/>
    <dgm:cxn modelId="{8B10DEA1-5E97-4172-B40D-8A706D667F3A}" type="presOf" srcId="{39DCC058-C70B-420B-9954-837BA37E4BFF}" destId="{CE99AC8C-38D4-4E10-8419-03B4E3EBF70B}" srcOrd="1" destOrd="0" presId="urn:microsoft.com/office/officeart/2005/8/layout/equation2"/>
    <dgm:cxn modelId="{66F024A4-A69A-4E78-A6D3-44232777F825}" type="presOf" srcId="{8DA7CFE1-2BD4-4F88-AD46-C8B4D5665F87}" destId="{DF1F19A8-0070-444E-A2EE-41061E6E8A75}" srcOrd="0" destOrd="0" presId="urn:microsoft.com/office/officeart/2005/8/layout/equation2"/>
    <dgm:cxn modelId="{87314347-E9A2-486F-96EB-116EA8EAC257}" type="presOf" srcId="{0E131698-6D81-49A1-81D5-D4EFCBA5C3E9}" destId="{3659D4D0-D9E1-424E-97C6-C155DA46AC2A}" srcOrd="0" destOrd="0" presId="urn:microsoft.com/office/officeart/2005/8/layout/equation2"/>
    <dgm:cxn modelId="{FBBECA91-1D10-4C7A-B641-7D3910E76919}" type="presOf" srcId="{39DCC058-C70B-420B-9954-837BA37E4BFF}" destId="{DB23C64D-7527-452D-BEE8-0715DFB1558F}" srcOrd="0" destOrd="0" presId="urn:microsoft.com/office/officeart/2005/8/layout/equation2"/>
    <dgm:cxn modelId="{897F0C52-BA48-43E9-8210-E9CF0E0EAA43}" srcId="{0E131698-6D81-49A1-81D5-D4EFCBA5C3E9}" destId="{9045B6ED-5EB3-408D-8E1A-28ECD5929EBD}" srcOrd="0" destOrd="0" parTransId="{1BA33901-6F43-4654-BCB1-CC88F7FE3791}" sibTransId="{BBC32C1E-0446-46A7-88E7-3A303273B4F6}"/>
    <dgm:cxn modelId="{1E704230-1760-4514-BEDB-81DAD531D10A}" srcId="{0E131698-6D81-49A1-81D5-D4EFCBA5C3E9}" destId="{E043A436-E8E6-4E58-9E64-5D21F7B0AC63}" srcOrd="2" destOrd="0" parTransId="{F95270CA-3109-4CDC-83E7-20495CD0071E}" sibTransId="{51360206-3775-4ECA-BE9C-0888688B18FE}"/>
    <dgm:cxn modelId="{AACFC9A1-D0CF-486C-A373-EE0543D9E9E7}" srcId="{0E131698-6D81-49A1-81D5-D4EFCBA5C3E9}" destId="{8DA7CFE1-2BD4-4F88-AD46-C8B4D5665F87}" srcOrd="1" destOrd="0" parTransId="{85A784A7-156E-4AC3-B96A-F8AB8037819B}" sibTransId="{39DCC058-C70B-420B-9954-837BA37E4BFF}"/>
    <dgm:cxn modelId="{320583FE-D8C1-40DB-9719-58CC14024FD1}" type="presOf" srcId="{E043A436-E8E6-4E58-9E64-5D21F7B0AC63}" destId="{CAAFB1B8-AB55-4C40-99A4-5DDE48A23F4A}" srcOrd="0" destOrd="0" presId="urn:microsoft.com/office/officeart/2005/8/layout/equation2"/>
    <dgm:cxn modelId="{F3627319-AFDB-49AA-BBCE-3B58C73D7FAE}" type="presParOf" srcId="{3659D4D0-D9E1-424E-97C6-C155DA46AC2A}" destId="{314F1C3D-0975-462D-9AB9-50AFB621417E}" srcOrd="0" destOrd="0" presId="urn:microsoft.com/office/officeart/2005/8/layout/equation2"/>
    <dgm:cxn modelId="{179B2BA1-5D0A-4642-998F-DEB7E567DD86}" type="presParOf" srcId="{314F1C3D-0975-462D-9AB9-50AFB621417E}" destId="{8A4A621F-20A6-4DB8-99A0-78EFDD2139C4}" srcOrd="0" destOrd="0" presId="urn:microsoft.com/office/officeart/2005/8/layout/equation2"/>
    <dgm:cxn modelId="{7072DF55-0D2D-4AA8-B064-5F8F53FC9AC6}" type="presParOf" srcId="{314F1C3D-0975-462D-9AB9-50AFB621417E}" destId="{E81A712B-2FC2-4F34-958B-B46A97B71F45}" srcOrd="1" destOrd="0" presId="urn:microsoft.com/office/officeart/2005/8/layout/equation2"/>
    <dgm:cxn modelId="{927754DA-7920-4AEA-B4BB-BA2746F470B9}" type="presParOf" srcId="{314F1C3D-0975-462D-9AB9-50AFB621417E}" destId="{806A8CC7-A3D4-4E95-926C-D2D519FEDAB9}" srcOrd="2" destOrd="0" presId="urn:microsoft.com/office/officeart/2005/8/layout/equation2"/>
    <dgm:cxn modelId="{6F97AFAA-1F2D-4058-963C-C168C9376FB6}" type="presParOf" srcId="{314F1C3D-0975-462D-9AB9-50AFB621417E}" destId="{1EE801BA-04EC-404E-A5B3-7FF3CA1A45D1}" srcOrd="3" destOrd="0" presId="urn:microsoft.com/office/officeart/2005/8/layout/equation2"/>
    <dgm:cxn modelId="{5CF63A17-984D-4846-AC2B-FAC21B14F6E5}" type="presParOf" srcId="{314F1C3D-0975-462D-9AB9-50AFB621417E}" destId="{DF1F19A8-0070-444E-A2EE-41061E6E8A75}" srcOrd="4" destOrd="0" presId="urn:microsoft.com/office/officeart/2005/8/layout/equation2"/>
    <dgm:cxn modelId="{93A09A15-2253-4D1B-846B-EC9E178A91A5}" type="presParOf" srcId="{3659D4D0-D9E1-424E-97C6-C155DA46AC2A}" destId="{DB23C64D-7527-452D-BEE8-0715DFB1558F}" srcOrd="1" destOrd="0" presId="urn:microsoft.com/office/officeart/2005/8/layout/equation2"/>
    <dgm:cxn modelId="{EC5AA3A3-27CB-4286-8047-EE84D2B4BD92}" type="presParOf" srcId="{DB23C64D-7527-452D-BEE8-0715DFB1558F}" destId="{CE99AC8C-38D4-4E10-8419-03B4E3EBF70B}" srcOrd="0" destOrd="0" presId="urn:microsoft.com/office/officeart/2005/8/layout/equation2"/>
    <dgm:cxn modelId="{F109DB2C-2FEA-44F4-BFBF-8119F33B7575}" type="presParOf" srcId="{3659D4D0-D9E1-424E-97C6-C155DA46AC2A}" destId="{CAAFB1B8-AB55-4C40-99A4-5DDE48A23F4A}" srcOrd="2" destOrd="0" presId="urn:microsoft.com/office/officeart/2005/8/layout/equation2"/>
  </dgm:cxnLst>
  <dgm:bg/>
  <dgm:whole/>
</dgm:dataModel>
</file>

<file path=ppt/diagrams/data6.xml><?xml version="1.0" encoding="utf-8"?>
<dgm:dataModel xmlns:dgm="http://schemas.openxmlformats.org/drawingml/2006/diagram" xmlns:a="http://schemas.openxmlformats.org/drawingml/2006/main">
  <dgm:ptLst>
    <dgm:pt modelId="{8CDF2877-B830-42CF-AEA5-19E9AD310CA5}" type="doc">
      <dgm:prSet loTypeId="urn:microsoft.com/office/officeart/2005/8/layout/radial3" loCatId="cycle" qsTypeId="urn:microsoft.com/office/officeart/2005/8/quickstyle/3d1" qsCatId="3D" csTypeId="urn:microsoft.com/office/officeart/2005/8/colors/colorful5" csCatId="colorful" phldr="1"/>
      <dgm:spPr/>
      <dgm:t>
        <a:bodyPr/>
        <a:lstStyle/>
        <a:p>
          <a:endParaRPr lang="en-US"/>
        </a:p>
      </dgm:t>
    </dgm:pt>
    <dgm:pt modelId="{8CDBA888-C2B7-4D25-97B6-C7FB532C50CF}">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Social Life</a:t>
          </a:r>
          <a:endParaRPr lang="en-US" dirty="0"/>
        </a:p>
      </dgm:t>
    </dgm:pt>
    <dgm:pt modelId="{682463ED-1FB3-4CC0-A763-DE81D8551749}" type="parTrans" cxnId="{B5B2C1CF-922B-4C0B-A57C-9D3F25162977}">
      <dgm:prSet/>
      <dgm:spPr/>
      <dgm:t>
        <a:bodyPr/>
        <a:lstStyle/>
        <a:p>
          <a:endParaRPr lang="en-US"/>
        </a:p>
      </dgm:t>
    </dgm:pt>
    <dgm:pt modelId="{2E584454-45D5-4A53-A356-C381FD3E9DB9}" type="sibTrans" cxnId="{B5B2C1CF-922B-4C0B-A57C-9D3F25162977}">
      <dgm:prSet/>
      <dgm:spPr/>
      <dgm:t>
        <a:bodyPr/>
        <a:lstStyle/>
        <a:p>
          <a:endParaRPr lang="en-US"/>
        </a:p>
      </dgm:t>
    </dgm:pt>
    <dgm:pt modelId="{5CB4908B-88A3-4F8C-B74A-0BCA48F0C4FD}">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Learning to do</a:t>
          </a:r>
          <a:endParaRPr lang="en-US" dirty="0"/>
        </a:p>
      </dgm:t>
    </dgm:pt>
    <dgm:pt modelId="{0476CD25-2866-42F9-B3AC-50A522159767}" type="parTrans" cxnId="{A1CC72FA-10F3-49CB-B485-B1FB54AEF27B}">
      <dgm:prSet/>
      <dgm:spPr/>
      <dgm:t>
        <a:bodyPr/>
        <a:lstStyle/>
        <a:p>
          <a:endParaRPr lang="en-US"/>
        </a:p>
      </dgm:t>
    </dgm:pt>
    <dgm:pt modelId="{AC2CB340-0F1A-499D-90EC-3E1280B6FC03}" type="sibTrans" cxnId="{A1CC72FA-10F3-49CB-B485-B1FB54AEF27B}">
      <dgm:prSet/>
      <dgm:spPr/>
      <dgm:t>
        <a:bodyPr/>
        <a:lstStyle/>
        <a:p>
          <a:endParaRPr lang="en-US"/>
        </a:p>
      </dgm:t>
    </dgm:pt>
    <dgm:pt modelId="{521E210F-85AB-4085-9276-595DBB729BE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Learning to life together</a:t>
          </a:r>
          <a:endParaRPr lang="en-US" dirty="0"/>
        </a:p>
      </dgm:t>
    </dgm:pt>
    <dgm:pt modelId="{BBFC8B67-04F8-43DF-A5F7-6DDC3E2A177B}" type="parTrans" cxnId="{E527A1F9-BEDB-47F5-BAAF-99B8B1203D38}">
      <dgm:prSet/>
      <dgm:spPr/>
      <dgm:t>
        <a:bodyPr/>
        <a:lstStyle/>
        <a:p>
          <a:endParaRPr lang="en-US"/>
        </a:p>
      </dgm:t>
    </dgm:pt>
    <dgm:pt modelId="{8D92F430-F45B-4E39-97C4-B1D9EDA71475}" type="sibTrans" cxnId="{E527A1F9-BEDB-47F5-BAAF-99B8B1203D38}">
      <dgm:prSet/>
      <dgm:spPr/>
      <dgm:t>
        <a:bodyPr/>
        <a:lstStyle/>
        <a:p>
          <a:endParaRPr lang="en-US"/>
        </a:p>
      </dgm:t>
    </dgm:pt>
    <dgm:pt modelId="{18A636A5-AFAA-4FDC-AF93-183698879E87}">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Learning to be</a:t>
          </a:r>
          <a:endParaRPr lang="en-US" dirty="0"/>
        </a:p>
      </dgm:t>
    </dgm:pt>
    <dgm:pt modelId="{57700245-0FAF-4438-B1B2-7724BAE384D6}" type="parTrans" cxnId="{1628391E-D935-4BE8-9562-2CDBCC20E56E}">
      <dgm:prSet/>
      <dgm:spPr/>
      <dgm:t>
        <a:bodyPr/>
        <a:lstStyle/>
        <a:p>
          <a:endParaRPr lang="en-US"/>
        </a:p>
      </dgm:t>
    </dgm:pt>
    <dgm:pt modelId="{E23CBF4E-D752-4327-8ABE-085695A8981E}" type="sibTrans" cxnId="{1628391E-D935-4BE8-9562-2CDBCC20E56E}">
      <dgm:prSet/>
      <dgm:spPr/>
      <dgm:t>
        <a:bodyPr/>
        <a:lstStyle/>
        <a:p>
          <a:endParaRPr lang="en-US"/>
        </a:p>
      </dgm:t>
    </dgm:pt>
    <dgm:pt modelId="{0CC38D9F-9641-46B1-9FB8-CFDEC9EFCDB8}" type="pres">
      <dgm:prSet presAssocID="{8CDF2877-B830-42CF-AEA5-19E9AD310CA5}" presName="composite" presStyleCnt="0">
        <dgm:presLayoutVars>
          <dgm:chMax val="1"/>
          <dgm:dir/>
          <dgm:resizeHandles val="exact"/>
        </dgm:presLayoutVars>
      </dgm:prSet>
      <dgm:spPr/>
      <dgm:t>
        <a:bodyPr/>
        <a:lstStyle/>
        <a:p>
          <a:endParaRPr lang="en-US"/>
        </a:p>
      </dgm:t>
    </dgm:pt>
    <dgm:pt modelId="{D22A8CE5-EBC0-41B0-B156-7A014F28EF9C}" type="pres">
      <dgm:prSet presAssocID="{8CDF2877-B830-42CF-AEA5-19E9AD310CA5}" presName="radial" presStyleCnt="0">
        <dgm:presLayoutVars>
          <dgm:animLvl val="ctr"/>
        </dgm:presLayoutVars>
      </dgm:prSet>
      <dgm:spPr/>
    </dgm:pt>
    <dgm:pt modelId="{EDD150DA-11D6-43D1-BAF3-B135055AB0DD}" type="pres">
      <dgm:prSet presAssocID="{8CDBA888-C2B7-4D25-97B6-C7FB532C50CF}" presName="centerShape" presStyleLbl="vennNode1" presStyleIdx="0" presStyleCnt="4"/>
      <dgm:spPr/>
      <dgm:t>
        <a:bodyPr/>
        <a:lstStyle/>
        <a:p>
          <a:endParaRPr lang="en-US"/>
        </a:p>
      </dgm:t>
    </dgm:pt>
    <dgm:pt modelId="{4854F855-AF62-43B1-905A-D898854E8D01}" type="pres">
      <dgm:prSet presAssocID="{5CB4908B-88A3-4F8C-B74A-0BCA48F0C4FD}" presName="node" presStyleLbl="vennNode1" presStyleIdx="1" presStyleCnt="4">
        <dgm:presLayoutVars>
          <dgm:bulletEnabled val="1"/>
        </dgm:presLayoutVars>
      </dgm:prSet>
      <dgm:spPr/>
      <dgm:t>
        <a:bodyPr/>
        <a:lstStyle/>
        <a:p>
          <a:endParaRPr lang="en-US"/>
        </a:p>
      </dgm:t>
    </dgm:pt>
    <dgm:pt modelId="{9B292EA0-A371-4F3C-8672-0C97E7314EEC}" type="pres">
      <dgm:prSet presAssocID="{521E210F-85AB-4085-9276-595DBB729BE4}" presName="node" presStyleLbl="vennNode1" presStyleIdx="2" presStyleCnt="4">
        <dgm:presLayoutVars>
          <dgm:bulletEnabled val="1"/>
        </dgm:presLayoutVars>
      </dgm:prSet>
      <dgm:spPr/>
      <dgm:t>
        <a:bodyPr/>
        <a:lstStyle/>
        <a:p>
          <a:endParaRPr lang="en-US"/>
        </a:p>
      </dgm:t>
    </dgm:pt>
    <dgm:pt modelId="{A577AD31-88B6-43FE-B68A-6D9807A6C55E}" type="pres">
      <dgm:prSet presAssocID="{18A636A5-AFAA-4FDC-AF93-183698879E87}" presName="node" presStyleLbl="vennNode1" presStyleIdx="3" presStyleCnt="4">
        <dgm:presLayoutVars>
          <dgm:bulletEnabled val="1"/>
        </dgm:presLayoutVars>
      </dgm:prSet>
      <dgm:spPr/>
      <dgm:t>
        <a:bodyPr/>
        <a:lstStyle/>
        <a:p>
          <a:endParaRPr lang="en-US"/>
        </a:p>
      </dgm:t>
    </dgm:pt>
  </dgm:ptLst>
  <dgm:cxnLst>
    <dgm:cxn modelId="{1628391E-D935-4BE8-9562-2CDBCC20E56E}" srcId="{8CDBA888-C2B7-4D25-97B6-C7FB532C50CF}" destId="{18A636A5-AFAA-4FDC-AF93-183698879E87}" srcOrd="2" destOrd="0" parTransId="{57700245-0FAF-4438-B1B2-7724BAE384D6}" sibTransId="{E23CBF4E-D752-4327-8ABE-085695A8981E}"/>
    <dgm:cxn modelId="{B5B2C1CF-922B-4C0B-A57C-9D3F25162977}" srcId="{8CDF2877-B830-42CF-AEA5-19E9AD310CA5}" destId="{8CDBA888-C2B7-4D25-97B6-C7FB532C50CF}" srcOrd="0" destOrd="0" parTransId="{682463ED-1FB3-4CC0-A763-DE81D8551749}" sibTransId="{2E584454-45D5-4A53-A356-C381FD3E9DB9}"/>
    <dgm:cxn modelId="{CABA43E1-F2A6-45E6-9878-054AACBE7093}" type="presOf" srcId="{521E210F-85AB-4085-9276-595DBB729BE4}" destId="{9B292EA0-A371-4F3C-8672-0C97E7314EEC}" srcOrd="0" destOrd="0" presId="urn:microsoft.com/office/officeart/2005/8/layout/radial3"/>
    <dgm:cxn modelId="{42DCF292-92B3-49F3-84D1-C1C09DB8D11C}" type="presOf" srcId="{8CDF2877-B830-42CF-AEA5-19E9AD310CA5}" destId="{0CC38D9F-9641-46B1-9FB8-CFDEC9EFCDB8}" srcOrd="0" destOrd="0" presId="urn:microsoft.com/office/officeart/2005/8/layout/radial3"/>
    <dgm:cxn modelId="{929FAD36-2232-4540-8698-7C6290B671B8}" type="presOf" srcId="{18A636A5-AFAA-4FDC-AF93-183698879E87}" destId="{A577AD31-88B6-43FE-B68A-6D9807A6C55E}" srcOrd="0" destOrd="0" presId="urn:microsoft.com/office/officeart/2005/8/layout/radial3"/>
    <dgm:cxn modelId="{A1CC72FA-10F3-49CB-B485-B1FB54AEF27B}" srcId="{8CDBA888-C2B7-4D25-97B6-C7FB532C50CF}" destId="{5CB4908B-88A3-4F8C-B74A-0BCA48F0C4FD}" srcOrd="0" destOrd="0" parTransId="{0476CD25-2866-42F9-B3AC-50A522159767}" sibTransId="{AC2CB340-0F1A-499D-90EC-3E1280B6FC03}"/>
    <dgm:cxn modelId="{C86BB8B7-5192-41EA-BB0C-07B835D2D782}" type="presOf" srcId="{5CB4908B-88A3-4F8C-B74A-0BCA48F0C4FD}" destId="{4854F855-AF62-43B1-905A-D898854E8D01}" srcOrd="0" destOrd="0" presId="urn:microsoft.com/office/officeart/2005/8/layout/radial3"/>
    <dgm:cxn modelId="{0C25E3C7-DC41-4C2C-8C02-DA587A23A187}" type="presOf" srcId="{8CDBA888-C2B7-4D25-97B6-C7FB532C50CF}" destId="{EDD150DA-11D6-43D1-BAF3-B135055AB0DD}" srcOrd="0" destOrd="0" presId="urn:microsoft.com/office/officeart/2005/8/layout/radial3"/>
    <dgm:cxn modelId="{E527A1F9-BEDB-47F5-BAAF-99B8B1203D38}" srcId="{8CDBA888-C2B7-4D25-97B6-C7FB532C50CF}" destId="{521E210F-85AB-4085-9276-595DBB729BE4}" srcOrd="1" destOrd="0" parTransId="{BBFC8B67-04F8-43DF-A5F7-6DDC3E2A177B}" sibTransId="{8D92F430-F45B-4E39-97C4-B1D9EDA71475}"/>
    <dgm:cxn modelId="{4AC75364-73DA-49D5-B328-563E1B0B268C}" type="presParOf" srcId="{0CC38D9F-9641-46B1-9FB8-CFDEC9EFCDB8}" destId="{D22A8CE5-EBC0-41B0-B156-7A014F28EF9C}" srcOrd="0" destOrd="0" presId="urn:microsoft.com/office/officeart/2005/8/layout/radial3"/>
    <dgm:cxn modelId="{A46AD6C9-9652-4B50-887D-28D3F616B7BC}" type="presParOf" srcId="{D22A8CE5-EBC0-41B0-B156-7A014F28EF9C}" destId="{EDD150DA-11D6-43D1-BAF3-B135055AB0DD}" srcOrd="0" destOrd="0" presId="urn:microsoft.com/office/officeart/2005/8/layout/radial3"/>
    <dgm:cxn modelId="{C341AE44-E0DF-476E-B1C5-87153CED948F}" type="presParOf" srcId="{D22A8CE5-EBC0-41B0-B156-7A014F28EF9C}" destId="{4854F855-AF62-43B1-905A-D898854E8D01}" srcOrd="1" destOrd="0" presId="urn:microsoft.com/office/officeart/2005/8/layout/radial3"/>
    <dgm:cxn modelId="{1F7B6F3A-921A-4767-BB6A-1FA836613EF5}" type="presParOf" srcId="{D22A8CE5-EBC0-41B0-B156-7A014F28EF9C}" destId="{9B292EA0-A371-4F3C-8672-0C97E7314EEC}" srcOrd="2" destOrd="0" presId="urn:microsoft.com/office/officeart/2005/8/layout/radial3"/>
    <dgm:cxn modelId="{644E3355-060C-4254-9577-A0643AF475B0}" type="presParOf" srcId="{D22A8CE5-EBC0-41B0-B156-7A014F28EF9C}" destId="{A577AD31-88B6-43FE-B68A-6D9807A6C55E}" srcOrd="3" destOrd="0" presId="urn:microsoft.com/office/officeart/2005/8/layout/radial3"/>
  </dgm:cxnLst>
  <dgm:bg/>
  <dgm:whole/>
</dgm:dataModel>
</file>

<file path=ppt/diagrams/data7.xml><?xml version="1.0" encoding="utf-8"?>
<dgm:dataModel xmlns:dgm="http://schemas.openxmlformats.org/drawingml/2006/diagram" xmlns:a="http://schemas.openxmlformats.org/drawingml/2006/main">
  <dgm:ptLst>
    <dgm:pt modelId="{BD65C40E-9D13-4737-8D4E-DD09C94EDCAC}"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n-US"/>
        </a:p>
      </dgm:t>
    </dgm:pt>
    <dgm:pt modelId="{2B00AD4F-8EF4-40EF-8476-8089F5A7116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dirty="0" err="1" smtClean="0"/>
            <a:t>Perkembangan</a:t>
          </a:r>
          <a:r>
            <a:rPr lang="en-US" sz="1800" dirty="0" smtClean="0"/>
            <a:t> </a:t>
          </a:r>
          <a:r>
            <a:rPr lang="en-US" sz="1800" dirty="0" err="1" smtClean="0"/>
            <a:t>Kebudayaan</a:t>
          </a:r>
          <a:endParaRPr lang="en-US" sz="1800" dirty="0"/>
        </a:p>
      </dgm:t>
    </dgm:pt>
    <dgm:pt modelId="{C261C686-2311-4B19-9AE2-AF2449745FE4}" type="parTrans" cxnId="{1DEC164F-CFC9-4CD9-885C-6AD6A7EC6184}">
      <dgm:prSet/>
      <dgm:spPr/>
      <dgm:t>
        <a:bodyPr/>
        <a:lstStyle/>
        <a:p>
          <a:endParaRPr lang="en-US"/>
        </a:p>
      </dgm:t>
    </dgm:pt>
    <dgm:pt modelId="{F845C0B8-1615-43D6-93EC-CFC18D8AA53C}" type="sibTrans" cxnId="{1DEC164F-CFC9-4CD9-885C-6AD6A7EC6184}">
      <dgm:prSet/>
      <dgm:spPr/>
      <dgm:t>
        <a:bodyPr/>
        <a:lstStyle/>
        <a:p>
          <a:endParaRPr lang="en-US"/>
        </a:p>
      </dgm:t>
    </dgm:pt>
    <dgm:pt modelId="{8A6C42B7-A54F-4391-A0F8-C8B6A7503CF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Keingintahuan</a:t>
          </a:r>
          <a:endParaRPr lang="en-US" dirty="0"/>
        </a:p>
      </dgm:t>
    </dgm:pt>
    <dgm:pt modelId="{B472A9A4-FC50-44E2-A8AD-574268CD1E49}" type="parTrans" cxnId="{629B6263-F366-4247-B90E-9933E0C0B333}">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985A6F36-0AE1-4C20-8E31-C48F41379953}" type="sibTrans" cxnId="{629B6263-F366-4247-B90E-9933E0C0B333}">
      <dgm:prSet/>
      <dgm:spPr/>
      <dgm:t>
        <a:bodyPr/>
        <a:lstStyle/>
        <a:p>
          <a:endParaRPr lang="en-US"/>
        </a:p>
      </dgm:t>
    </dgm:pt>
    <dgm:pt modelId="{A6F26AF8-13B2-493A-84E7-E1A8CEBD145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Kecerdasan</a:t>
          </a:r>
          <a:endParaRPr lang="en-US" dirty="0"/>
        </a:p>
      </dgm:t>
    </dgm:pt>
    <dgm:pt modelId="{EA3FE294-02B2-4C0B-A916-5CA719C35EE5}" type="parTrans" cxnId="{4010D38F-45DB-4B95-AE17-4EAA615033B6}">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59EC3A20-C9D4-415F-ABE7-6508C2C39FEF}" type="sibTrans" cxnId="{4010D38F-45DB-4B95-AE17-4EAA615033B6}">
      <dgm:prSet/>
      <dgm:spPr/>
      <dgm:t>
        <a:bodyPr/>
        <a:lstStyle/>
        <a:p>
          <a:endParaRPr lang="en-US"/>
        </a:p>
      </dgm:t>
    </dgm:pt>
    <dgm:pt modelId="{DEF33F79-A09A-47E4-AFD4-97CBDDDE3D5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Evolusi</a:t>
          </a:r>
          <a:r>
            <a:rPr lang="en-US" dirty="0" smtClean="0"/>
            <a:t> </a:t>
          </a:r>
          <a:r>
            <a:rPr lang="en-US" dirty="0" err="1" smtClean="0"/>
            <a:t>Peradaban</a:t>
          </a:r>
          <a:endParaRPr lang="en-US" dirty="0"/>
        </a:p>
      </dgm:t>
    </dgm:pt>
    <dgm:pt modelId="{EEFEA217-AAEB-484F-9FBD-E64494B27BF6}" type="parTrans" cxnId="{4DA19C73-3796-476F-8909-D4D7E1DE7297}">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F3E69983-F90F-4CDA-B2E2-88875C0AD61B}" type="sibTrans" cxnId="{4DA19C73-3796-476F-8909-D4D7E1DE7297}">
      <dgm:prSet/>
      <dgm:spPr/>
      <dgm:t>
        <a:bodyPr/>
        <a:lstStyle/>
        <a:p>
          <a:endParaRPr lang="en-US"/>
        </a:p>
      </dgm:t>
    </dgm:pt>
    <dgm:pt modelId="{AF870460-207F-4A36-AF51-D173316A657C}">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Pengaruh</a:t>
          </a:r>
          <a:r>
            <a:rPr lang="en-US" dirty="0" smtClean="0"/>
            <a:t> </a:t>
          </a:r>
          <a:r>
            <a:rPr lang="en-US" dirty="0" err="1" smtClean="0"/>
            <a:t>Lingkungan</a:t>
          </a:r>
          <a:endParaRPr lang="en-US" dirty="0"/>
        </a:p>
      </dgm:t>
    </dgm:pt>
    <dgm:pt modelId="{0D462E8A-E9EA-43DA-8EF3-54AD111F7C93}" type="parTrans" cxnId="{0A211105-F115-46F7-AE68-4D66119AF7B6}">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BB16C2BB-2153-4E71-ABA2-93004BD443AB}" type="sibTrans" cxnId="{0A211105-F115-46F7-AE68-4D66119AF7B6}">
      <dgm:prSet/>
      <dgm:spPr/>
      <dgm:t>
        <a:bodyPr/>
        <a:lstStyle/>
        <a:p>
          <a:endParaRPr lang="en-US"/>
        </a:p>
      </dgm:t>
    </dgm:pt>
    <dgm:pt modelId="{EA32A493-B4C3-4241-B254-13A6C5A48FB1}" type="pres">
      <dgm:prSet presAssocID="{BD65C40E-9D13-4737-8D4E-DD09C94EDCAC}" presName="cycle" presStyleCnt="0">
        <dgm:presLayoutVars>
          <dgm:chMax val="1"/>
          <dgm:dir/>
          <dgm:animLvl val="ctr"/>
          <dgm:resizeHandles val="exact"/>
        </dgm:presLayoutVars>
      </dgm:prSet>
      <dgm:spPr/>
      <dgm:t>
        <a:bodyPr/>
        <a:lstStyle/>
        <a:p>
          <a:endParaRPr lang="en-US"/>
        </a:p>
      </dgm:t>
    </dgm:pt>
    <dgm:pt modelId="{A4B90C3C-23D2-4BE3-90B5-5D158C12783A}" type="pres">
      <dgm:prSet presAssocID="{2B00AD4F-8EF4-40EF-8476-8089F5A71161}" presName="centerShape" presStyleLbl="node0" presStyleIdx="0" presStyleCnt="1"/>
      <dgm:spPr/>
      <dgm:t>
        <a:bodyPr/>
        <a:lstStyle/>
        <a:p>
          <a:endParaRPr lang="en-US"/>
        </a:p>
      </dgm:t>
    </dgm:pt>
    <dgm:pt modelId="{A5223DFF-A77A-4A30-B22B-68E186C35BE6}" type="pres">
      <dgm:prSet presAssocID="{B472A9A4-FC50-44E2-A8AD-574268CD1E49}" presName="parTrans" presStyleLbl="bgSibTrans2D1" presStyleIdx="0" presStyleCnt="4"/>
      <dgm:spPr/>
      <dgm:t>
        <a:bodyPr/>
        <a:lstStyle/>
        <a:p>
          <a:endParaRPr lang="en-US"/>
        </a:p>
      </dgm:t>
    </dgm:pt>
    <dgm:pt modelId="{A2190DE0-2E92-45C4-91BD-2A0F7E984E03}" type="pres">
      <dgm:prSet presAssocID="{8A6C42B7-A54F-4391-A0F8-C8B6A7503CF1}" presName="node" presStyleLbl="node1" presStyleIdx="0" presStyleCnt="4">
        <dgm:presLayoutVars>
          <dgm:bulletEnabled val="1"/>
        </dgm:presLayoutVars>
      </dgm:prSet>
      <dgm:spPr/>
      <dgm:t>
        <a:bodyPr/>
        <a:lstStyle/>
        <a:p>
          <a:endParaRPr lang="en-US"/>
        </a:p>
      </dgm:t>
    </dgm:pt>
    <dgm:pt modelId="{60F964D0-4296-42B8-99EE-2964F2F6CC94}" type="pres">
      <dgm:prSet presAssocID="{EA3FE294-02B2-4C0B-A916-5CA719C35EE5}" presName="parTrans" presStyleLbl="bgSibTrans2D1" presStyleIdx="1" presStyleCnt="4"/>
      <dgm:spPr/>
      <dgm:t>
        <a:bodyPr/>
        <a:lstStyle/>
        <a:p>
          <a:endParaRPr lang="en-US"/>
        </a:p>
      </dgm:t>
    </dgm:pt>
    <dgm:pt modelId="{EFDD75BF-8D56-41E8-A925-F69DA1413214}" type="pres">
      <dgm:prSet presAssocID="{A6F26AF8-13B2-493A-84E7-E1A8CEBD1456}" presName="node" presStyleLbl="node1" presStyleIdx="1" presStyleCnt="4">
        <dgm:presLayoutVars>
          <dgm:bulletEnabled val="1"/>
        </dgm:presLayoutVars>
      </dgm:prSet>
      <dgm:spPr/>
      <dgm:t>
        <a:bodyPr/>
        <a:lstStyle/>
        <a:p>
          <a:endParaRPr lang="en-US"/>
        </a:p>
      </dgm:t>
    </dgm:pt>
    <dgm:pt modelId="{B5DDCAFD-F643-4EFB-AFAA-4EFEF8ECE823}" type="pres">
      <dgm:prSet presAssocID="{EEFEA217-AAEB-484F-9FBD-E64494B27BF6}" presName="parTrans" presStyleLbl="bgSibTrans2D1" presStyleIdx="2" presStyleCnt="4"/>
      <dgm:spPr/>
      <dgm:t>
        <a:bodyPr/>
        <a:lstStyle/>
        <a:p>
          <a:endParaRPr lang="en-US"/>
        </a:p>
      </dgm:t>
    </dgm:pt>
    <dgm:pt modelId="{48ACB5A5-25D0-4A48-BEA0-B6ACE2FE65EA}" type="pres">
      <dgm:prSet presAssocID="{DEF33F79-A09A-47E4-AFD4-97CBDDDE3D56}" presName="node" presStyleLbl="node1" presStyleIdx="2" presStyleCnt="4">
        <dgm:presLayoutVars>
          <dgm:bulletEnabled val="1"/>
        </dgm:presLayoutVars>
      </dgm:prSet>
      <dgm:spPr/>
      <dgm:t>
        <a:bodyPr/>
        <a:lstStyle/>
        <a:p>
          <a:endParaRPr lang="en-US"/>
        </a:p>
      </dgm:t>
    </dgm:pt>
    <dgm:pt modelId="{5CB1A589-A0E7-44CA-B681-67AE608CFCE2}" type="pres">
      <dgm:prSet presAssocID="{0D462E8A-E9EA-43DA-8EF3-54AD111F7C93}" presName="parTrans" presStyleLbl="bgSibTrans2D1" presStyleIdx="3" presStyleCnt="4"/>
      <dgm:spPr/>
      <dgm:t>
        <a:bodyPr/>
        <a:lstStyle/>
        <a:p>
          <a:endParaRPr lang="en-US"/>
        </a:p>
      </dgm:t>
    </dgm:pt>
    <dgm:pt modelId="{E252C0FE-6798-4A14-A3B9-FC2F0359A108}" type="pres">
      <dgm:prSet presAssocID="{AF870460-207F-4A36-AF51-D173316A657C}" presName="node" presStyleLbl="node1" presStyleIdx="3" presStyleCnt="4">
        <dgm:presLayoutVars>
          <dgm:bulletEnabled val="1"/>
        </dgm:presLayoutVars>
      </dgm:prSet>
      <dgm:spPr/>
      <dgm:t>
        <a:bodyPr/>
        <a:lstStyle/>
        <a:p>
          <a:endParaRPr lang="en-US"/>
        </a:p>
      </dgm:t>
    </dgm:pt>
  </dgm:ptLst>
  <dgm:cxnLst>
    <dgm:cxn modelId="{9FC83E8A-AE68-4116-A95D-4956279A5BCA}" type="presOf" srcId="{B472A9A4-FC50-44E2-A8AD-574268CD1E49}" destId="{A5223DFF-A77A-4A30-B22B-68E186C35BE6}" srcOrd="0" destOrd="0" presId="urn:microsoft.com/office/officeart/2005/8/layout/radial4"/>
    <dgm:cxn modelId="{0A211105-F115-46F7-AE68-4D66119AF7B6}" srcId="{2B00AD4F-8EF4-40EF-8476-8089F5A71161}" destId="{AF870460-207F-4A36-AF51-D173316A657C}" srcOrd="3" destOrd="0" parTransId="{0D462E8A-E9EA-43DA-8EF3-54AD111F7C93}" sibTransId="{BB16C2BB-2153-4E71-ABA2-93004BD443AB}"/>
    <dgm:cxn modelId="{4010D38F-45DB-4B95-AE17-4EAA615033B6}" srcId="{2B00AD4F-8EF4-40EF-8476-8089F5A71161}" destId="{A6F26AF8-13B2-493A-84E7-E1A8CEBD1456}" srcOrd="1" destOrd="0" parTransId="{EA3FE294-02B2-4C0B-A916-5CA719C35EE5}" sibTransId="{59EC3A20-C9D4-415F-ABE7-6508C2C39FEF}"/>
    <dgm:cxn modelId="{8DB03AEC-4CBA-4F67-B744-328913226213}" type="presOf" srcId="{8A6C42B7-A54F-4391-A0F8-C8B6A7503CF1}" destId="{A2190DE0-2E92-45C4-91BD-2A0F7E984E03}" srcOrd="0" destOrd="0" presId="urn:microsoft.com/office/officeart/2005/8/layout/radial4"/>
    <dgm:cxn modelId="{866991E7-AED5-4E9C-97E6-9EC6B53B7C14}" type="presOf" srcId="{0D462E8A-E9EA-43DA-8EF3-54AD111F7C93}" destId="{5CB1A589-A0E7-44CA-B681-67AE608CFCE2}" srcOrd="0" destOrd="0" presId="urn:microsoft.com/office/officeart/2005/8/layout/radial4"/>
    <dgm:cxn modelId="{00E7C4D8-C895-4FAE-9A08-8B61FB586F3D}" type="presOf" srcId="{AF870460-207F-4A36-AF51-D173316A657C}" destId="{E252C0FE-6798-4A14-A3B9-FC2F0359A108}" srcOrd="0" destOrd="0" presId="urn:microsoft.com/office/officeart/2005/8/layout/radial4"/>
    <dgm:cxn modelId="{FE099E02-1945-498C-A823-0B1D72C0E3B3}" type="presOf" srcId="{EA3FE294-02B2-4C0B-A916-5CA719C35EE5}" destId="{60F964D0-4296-42B8-99EE-2964F2F6CC94}" srcOrd="0" destOrd="0" presId="urn:microsoft.com/office/officeart/2005/8/layout/radial4"/>
    <dgm:cxn modelId="{1DEC164F-CFC9-4CD9-885C-6AD6A7EC6184}" srcId="{BD65C40E-9D13-4737-8D4E-DD09C94EDCAC}" destId="{2B00AD4F-8EF4-40EF-8476-8089F5A71161}" srcOrd="0" destOrd="0" parTransId="{C261C686-2311-4B19-9AE2-AF2449745FE4}" sibTransId="{F845C0B8-1615-43D6-93EC-CFC18D8AA53C}"/>
    <dgm:cxn modelId="{4DA19C73-3796-476F-8909-D4D7E1DE7297}" srcId="{2B00AD4F-8EF4-40EF-8476-8089F5A71161}" destId="{DEF33F79-A09A-47E4-AFD4-97CBDDDE3D56}" srcOrd="2" destOrd="0" parTransId="{EEFEA217-AAEB-484F-9FBD-E64494B27BF6}" sibTransId="{F3E69983-F90F-4CDA-B2E2-88875C0AD61B}"/>
    <dgm:cxn modelId="{629B6263-F366-4247-B90E-9933E0C0B333}" srcId="{2B00AD4F-8EF4-40EF-8476-8089F5A71161}" destId="{8A6C42B7-A54F-4391-A0F8-C8B6A7503CF1}" srcOrd="0" destOrd="0" parTransId="{B472A9A4-FC50-44E2-A8AD-574268CD1E49}" sibTransId="{985A6F36-0AE1-4C20-8E31-C48F41379953}"/>
    <dgm:cxn modelId="{74ED5301-A711-4811-BF90-C6F0E8D02CFF}" type="presOf" srcId="{EEFEA217-AAEB-484F-9FBD-E64494B27BF6}" destId="{B5DDCAFD-F643-4EFB-AFAA-4EFEF8ECE823}" srcOrd="0" destOrd="0" presId="urn:microsoft.com/office/officeart/2005/8/layout/radial4"/>
    <dgm:cxn modelId="{2F6B0F40-0A37-4114-A056-BC4182C10F22}" type="presOf" srcId="{BD65C40E-9D13-4737-8D4E-DD09C94EDCAC}" destId="{EA32A493-B4C3-4241-B254-13A6C5A48FB1}" srcOrd="0" destOrd="0" presId="urn:microsoft.com/office/officeart/2005/8/layout/radial4"/>
    <dgm:cxn modelId="{51A8960A-9D02-4FB8-8412-79226F2AFFA9}" type="presOf" srcId="{DEF33F79-A09A-47E4-AFD4-97CBDDDE3D56}" destId="{48ACB5A5-25D0-4A48-BEA0-B6ACE2FE65EA}" srcOrd="0" destOrd="0" presId="urn:microsoft.com/office/officeart/2005/8/layout/radial4"/>
    <dgm:cxn modelId="{9A005306-0405-4832-B1F1-286113293D02}" type="presOf" srcId="{A6F26AF8-13B2-493A-84E7-E1A8CEBD1456}" destId="{EFDD75BF-8D56-41E8-A925-F69DA1413214}" srcOrd="0" destOrd="0" presId="urn:microsoft.com/office/officeart/2005/8/layout/radial4"/>
    <dgm:cxn modelId="{62459F48-7F9D-4838-BDFF-836E689B5A42}" type="presOf" srcId="{2B00AD4F-8EF4-40EF-8476-8089F5A71161}" destId="{A4B90C3C-23D2-4BE3-90B5-5D158C12783A}" srcOrd="0" destOrd="0" presId="urn:microsoft.com/office/officeart/2005/8/layout/radial4"/>
    <dgm:cxn modelId="{38A4BE26-D3CE-4C1A-840B-7ED38607B1E6}" type="presParOf" srcId="{EA32A493-B4C3-4241-B254-13A6C5A48FB1}" destId="{A4B90C3C-23D2-4BE3-90B5-5D158C12783A}" srcOrd="0" destOrd="0" presId="urn:microsoft.com/office/officeart/2005/8/layout/radial4"/>
    <dgm:cxn modelId="{791E3AE7-C556-4A02-BFFD-027F425F2825}" type="presParOf" srcId="{EA32A493-B4C3-4241-B254-13A6C5A48FB1}" destId="{A5223DFF-A77A-4A30-B22B-68E186C35BE6}" srcOrd="1" destOrd="0" presId="urn:microsoft.com/office/officeart/2005/8/layout/radial4"/>
    <dgm:cxn modelId="{48A44B0C-5571-4032-B2D7-6DF46A40E191}" type="presParOf" srcId="{EA32A493-B4C3-4241-B254-13A6C5A48FB1}" destId="{A2190DE0-2E92-45C4-91BD-2A0F7E984E03}" srcOrd="2" destOrd="0" presId="urn:microsoft.com/office/officeart/2005/8/layout/radial4"/>
    <dgm:cxn modelId="{3E05E416-9F17-4D93-AB4B-20EA0F629097}" type="presParOf" srcId="{EA32A493-B4C3-4241-B254-13A6C5A48FB1}" destId="{60F964D0-4296-42B8-99EE-2964F2F6CC94}" srcOrd="3" destOrd="0" presId="urn:microsoft.com/office/officeart/2005/8/layout/radial4"/>
    <dgm:cxn modelId="{94C361D3-3853-4542-A49D-54B6EC98B37A}" type="presParOf" srcId="{EA32A493-B4C3-4241-B254-13A6C5A48FB1}" destId="{EFDD75BF-8D56-41E8-A925-F69DA1413214}" srcOrd="4" destOrd="0" presId="urn:microsoft.com/office/officeart/2005/8/layout/radial4"/>
    <dgm:cxn modelId="{29A7219D-0F32-4A21-9011-36A1B9200F8E}" type="presParOf" srcId="{EA32A493-B4C3-4241-B254-13A6C5A48FB1}" destId="{B5DDCAFD-F643-4EFB-AFAA-4EFEF8ECE823}" srcOrd="5" destOrd="0" presId="urn:microsoft.com/office/officeart/2005/8/layout/radial4"/>
    <dgm:cxn modelId="{4C04E8C7-5761-4EA7-92C5-6F2E8B81D7A4}" type="presParOf" srcId="{EA32A493-B4C3-4241-B254-13A6C5A48FB1}" destId="{48ACB5A5-25D0-4A48-BEA0-B6ACE2FE65EA}" srcOrd="6" destOrd="0" presId="urn:microsoft.com/office/officeart/2005/8/layout/radial4"/>
    <dgm:cxn modelId="{C7B1B01B-E129-438E-9E77-67B3CF9A179D}" type="presParOf" srcId="{EA32A493-B4C3-4241-B254-13A6C5A48FB1}" destId="{5CB1A589-A0E7-44CA-B681-67AE608CFCE2}" srcOrd="7" destOrd="0" presId="urn:microsoft.com/office/officeart/2005/8/layout/radial4"/>
    <dgm:cxn modelId="{F378DE65-A512-4E5C-A29F-55A0D5E3E53E}" type="presParOf" srcId="{EA32A493-B4C3-4241-B254-13A6C5A48FB1}" destId="{E252C0FE-6798-4A14-A3B9-FC2F0359A108}" srcOrd="8" destOrd="0" presId="urn:microsoft.com/office/officeart/2005/8/layout/radial4"/>
  </dgm:cxnLst>
  <dgm:bg/>
  <dgm:whole/>
</dgm:dataModel>
</file>

<file path=ppt/diagrams/data8.xml><?xml version="1.0" encoding="utf-8"?>
<dgm:dataModel xmlns:dgm="http://schemas.openxmlformats.org/drawingml/2006/diagram" xmlns:a="http://schemas.openxmlformats.org/drawingml/2006/main">
  <dgm:ptLst>
    <dgm:pt modelId="{AB2666BE-6B9A-4399-9B36-DA803E95D0D4}"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n-US"/>
        </a:p>
      </dgm:t>
    </dgm:pt>
    <dgm:pt modelId="{791EE2AC-467A-43AC-9D1A-559DE4520270}">
      <dgm:prSet phldrT="[Text]">
        <dgm:style>
          <a:lnRef idx="2">
            <a:schemeClr val="accent2"/>
          </a:lnRef>
          <a:fillRef idx="1">
            <a:schemeClr val="lt1"/>
          </a:fillRef>
          <a:effectRef idx="0">
            <a:schemeClr val="accent2"/>
          </a:effectRef>
          <a:fontRef idx="minor">
            <a:schemeClr val="dk1"/>
          </a:fontRef>
        </dgm:style>
      </dgm:prSet>
      <dgm:spPr/>
      <dgm:t>
        <a:bodyPr/>
        <a:lstStyle/>
        <a:p>
          <a:r>
            <a:rPr lang="en-US" b="1" dirty="0" err="1" smtClean="0"/>
            <a:t>Ekosistem</a:t>
          </a:r>
          <a:endParaRPr lang="en-US" b="1" dirty="0"/>
        </a:p>
      </dgm:t>
    </dgm:pt>
    <dgm:pt modelId="{9AD48188-A2AB-4B64-B9A2-C1A1079D198E}" type="parTrans" cxnId="{0F76CAF2-8D22-4B1E-BDB9-41C412C8E579}">
      <dgm:prSet/>
      <dgm:spPr/>
      <dgm:t>
        <a:bodyPr/>
        <a:lstStyle/>
        <a:p>
          <a:endParaRPr lang="en-US"/>
        </a:p>
      </dgm:t>
    </dgm:pt>
    <dgm:pt modelId="{B5A0DE5E-DDE3-415D-A209-53D72C7EE75A}" type="sibTrans" cxnId="{0F76CAF2-8D22-4B1E-BDB9-41C412C8E579}">
      <dgm:prSet/>
      <dgm:spPr/>
      <dgm:t>
        <a:bodyPr/>
        <a:lstStyle/>
        <a:p>
          <a:endParaRPr lang="en-US"/>
        </a:p>
      </dgm:t>
    </dgm:pt>
    <dgm:pt modelId="{899DD977-BA2B-40D7-B0C2-5A04DAA163A4}">
      <dgm:prSet phldrT="[Text]">
        <dgm:style>
          <a:lnRef idx="2">
            <a:schemeClr val="accent1"/>
          </a:lnRef>
          <a:fillRef idx="1">
            <a:schemeClr val="lt1"/>
          </a:fillRef>
          <a:effectRef idx="0">
            <a:schemeClr val="accent1"/>
          </a:effectRef>
          <a:fontRef idx="minor">
            <a:schemeClr val="dk1"/>
          </a:fontRef>
        </dgm:style>
      </dgm:prSet>
      <dgm:spPr/>
      <dgm:t>
        <a:bodyPr/>
        <a:lstStyle/>
        <a:p>
          <a:r>
            <a:rPr lang="en-US" b="1" dirty="0" err="1" smtClean="0"/>
            <a:t>Biotik</a:t>
          </a:r>
          <a:endParaRPr lang="en-US" b="1" dirty="0"/>
        </a:p>
      </dgm:t>
    </dgm:pt>
    <dgm:pt modelId="{0031F7ED-8F33-478C-BD90-C2811BB36C52}" type="parTrans" cxnId="{AC3C29B4-70AC-4F85-840F-EB52B5352EF7}">
      <dgm:prSet/>
      <dgm:spPr/>
      <dgm:t>
        <a:bodyPr/>
        <a:lstStyle/>
        <a:p>
          <a:endParaRPr lang="en-US"/>
        </a:p>
      </dgm:t>
    </dgm:pt>
    <dgm:pt modelId="{A91AE3BE-B394-46EE-9A11-AC0E4144E911}" type="sibTrans" cxnId="{AC3C29B4-70AC-4F85-840F-EB52B5352EF7}">
      <dgm:prSet/>
      <dgm:spPr/>
      <dgm:t>
        <a:bodyPr/>
        <a:lstStyle/>
        <a:p>
          <a:endParaRPr lang="en-US"/>
        </a:p>
      </dgm:t>
    </dgm:pt>
    <dgm:pt modelId="{18FEF879-731D-4506-9483-3B48CFB1783F}">
      <dgm:prSet phldrT="[Text]">
        <dgm:style>
          <a:lnRef idx="2">
            <a:schemeClr val="accent1"/>
          </a:lnRef>
          <a:fillRef idx="1">
            <a:schemeClr val="lt1"/>
          </a:fillRef>
          <a:effectRef idx="0">
            <a:schemeClr val="accent1"/>
          </a:effectRef>
          <a:fontRef idx="minor">
            <a:schemeClr val="dk1"/>
          </a:fontRef>
        </dgm:style>
      </dgm:prSet>
      <dgm:spPr/>
      <dgm:t>
        <a:bodyPr/>
        <a:lstStyle/>
        <a:p>
          <a:r>
            <a:rPr lang="en-US" b="1" dirty="0" err="1" smtClean="0"/>
            <a:t>Produsen</a:t>
          </a:r>
          <a:r>
            <a:rPr lang="en-US" b="1" dirty="0" smtClean="0"/>
            <a:t>, </a:t>
          </a:r>
          <a:r>
            <a:rPr lang="en-US" b="1" dirty="0" err="1" smtClean="0"/>
            <a:t>konsumen</a:t>
          </a:r>
          <a:r>
            <a:rPr lang="en-US" b="1" dirty="0" smtClean="0"/>
            <a:t>, </a:t>
          </a:r>
          <a:r>
            <a:rPr lang="en-US" b="1" dirty="0" err="1" smtClean="0"/>
            <a:t>pengurai</a:t>
          </a:r>
          <a:endParaRPr lang="en-US" b="1" dirty="0" smtClean="0"/>
        </a:p>
      </dgm:t>
    </dgm:pt>
    <dgm:pt modelId="{5A9C1830-659E-4A6B-8DE8-17DBB1AE9D35}" type="parTrans" cxnId="{24B424E8-B052-457F-9D24-F19EAE8C9E0B}">
      <dgm:prSet/>
      <dgm:spPr/>
      <dgm:t>
        <a:bodyPr/>
        <a:lstStyle/>
        <a:p>
          <a:endParaRPr lang="en-US"/>
        </a:p>
      </dgm:t>
    </dgm:pt>
    <dgm:pt modelId="{C3647EBC-B4D7-4063-9623-A59A034CB890}" type="sibTrans" cxnId="{24B424E8-B052-457F-9D24-F19EAE8C9E0B}">
      <dgm:prSet/>
      <dgm:spPr/>
      <dgm:t>
        <a:bodyPr/>
        <a:lstStyle/>
        <a:p>
          <a:endParaRPr lang="en-US"/>
        </a:p>
      </dgm:t>
    </dgm:pt>
    <dgm:pt modelId="{FB768FE5-6718-411A-B347-A7E1FF65316A}">
      <dgm:prSet phldrT="[Text]">
        <dgm:style>
          <a:lnRef idx="2">
            <a:schemeClr val="accent1"/>
          </a:lnRef>
          <a:fillRef idx="1">
            <a:schemeClr val="lt1"/>
          </a:fillRef>
          <a:effectRef idx="0">
            <a:schemeClr val="accent1"/>
          </a:effectRef>
          <a:fontRef idx="minor">
            <a:schemeClr val="dk1"/>
          </a:fontRef>
        </dgm:style>
      </dgm:prSet>
      <dgm:spPr/>
      <dgm:t>
        <a:bodyPr/>
        <a:lstStyle/>
        <a:p>
          <a:r>
            <a:rPr lang="en-US" b="1" dirty="0" err="1" smtClean="0"/>
            <a:t>Abiotik</a:t>
          </a:r>
          <a:endParaRPr lang="en-US" b="1" dirty="0"/>
        </a:p>
      </dgm:t>
    </dgm:pt>
    <dgm:pt modelId="{48454571-0CF0-422A-8E4F-D883414D02BE}" type="parTrans" cxnId="{9A162D3C-F504-49B1-8D54-D8F2F5E3A482}">
      <dgm:prSet/>
      <dgm:spPr/>
      <dgm:t>
        <a:bodyPr/>
        <a:lstStyle/>
        <a:p>
          <a:endParaRPr lang="en-US"/>
        </a:p>
      </dgm:t>
    </dgm:pt>
    <dgm:pt modelId="{35A597E2-7E2C-43E2-A1D9-063B0CDC7486}" type="sibTrans" cxnId="{9A162D3C-F504-49B1-8D54-D8F2F5E3A482}">
      <dgm:prSet/>
      <dgm:spPr/>
      <dgm:t>
        <a:bodyPr/>
        <a:lstStyle/>
        <a:p>
          <a:endParaRPr lang="en-US"/>
        </a:p>
      </dgm:t>
    </dgm:pt>
    <dgm:pt modelId="{B98DE0D2-35B1-4D65-8110-3BD02479EFE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Tanah, </a:t>
          </a:r>
          <a:r>
            <a:rPr lang="en-US" b="1" dirty="0" err="1" smtClean="0"/>
            <a:t>udara</a:t>
          </a:r>
          <a:r>
            <a:rPr lang="en-US" dirty="0" smtClean="0"/>
            <a:t>, air, </a:t>
          </a:r>
          <a:r>
            <a:rPr lang="en-US" dirty="0" err="1" smtClean="0"/>
            <a:t>suhu</a:t>
          </a:r>
          <a:r>
            <a:rPr lang="en-US" dirty="0" smtClean="0"/>
            <a:t>, </a:t>
          </a:r>
          <a:r>
            <a:rPr lang="en-US" dirty="0" err="1" smtClean="0"/>
            <a:t>cahaya</a:t>
          </a:r>
          <a:endParaRPr lang="en-US" dirty="0"/>
        </a:p>
      </dgm:t>
    </dgm:pt>
    <dgm:pt modelId="{F1776E82-3F16-4802-BF3A-198C22E1E20F}" type="parTrans" cxnId="{0DDC6210-1E4B-4B26-8E89-532115B1375F}">
      <dgm:prSet/>
      <dgm:spPr/>
      <dgm:t>
        <a:bodyPr/>
        <a:lstStyle/>
        <a:p>
          <a:endParaRPr lang="en-US"/>
        </a:p>
      </dgm:t>
    </dgm:pt>
    <dgm:pt modelId="{FCC1AF5B-B89C-43F4-BB70-6903C8310C48}" type="sibTrans" cxnId="{0DDC6210-1E4B-4B26-8E89-532115B1375F}">
      <dgm:prSet/>
      <dgm:spPr/>
      <dgm:t>
        <a:bodyPr/>
        <a:lstStyle/>
        <a:p>
          <a:endParaRPr lang="en-US"/>
        </a:p>
      </dgm:t>
    </dgm:pt>
    <dgm:pt modelId="{C0FFC547-1303-4380-ADED-8854E2370172}" type="pres">
      <dgm:prSet presAssocID="{AB2666BE-6B9A-4399-9B36-DA803E95D0D4}" presName="diagram" presStyleCnt="0">
        <dgm:presLayoutVars>
          <dgm:chPref val="1"/>
          <dgm:dir/>
          <dgm:animOne val="branch"/>
          <dgm:animLvl val="lvl"/>
          <dgm:resizeHandles val="exact"/>
        </dgm:presLayoutVars>
      </dgm:prSet>
      <dgm:spPr/>
      <dgm:t>
        <a:bodyPr/>
        <a:lstStyle/>
        <a:p>
          <a:endParaRPr lang="en-US"/>
        </a:p>
      </dgm:t>
    </dgm:pt>
    <dgm:pt modelId="{DDB48CEE-6B39-4DD9-903E-DBC0357616C3}" type="pres">
      <dgm:prSet presAssocID="{791EE2AC-467A-43AC-9D1A-559DE4520270}" presName="root1" presStyleCnt="0"/>
      <dgm:spPr/>
      <dgm:t>
        <a:bodyPr/>
        <a:lstStyle/>
        <a:p>
          <a:endParaRPr lang="en-US"/>
        </a:p>
      </dgm:t>
    </dgm:pt>
    <dgm:pt modelId="{33A89E2B-5DEF-40B2-886C-AF38AAD48944}" type="pres">
      <dgm:prSet presAssocID="{791EE2AC-467A-43AC-9D1A-559DE4520270}" presName="LevelOneTextNode" presStyleLbl="node0" presStyleIdx="0" presStyleCnt="1">
        <dgm:presLayoutVars>
          <dgm:chPref val="3"/>
        </dgm:presLayoutVars>
      </dgm:prSet>
      <dgm:spPr/>
      <dgm:t>
        <a:bodyPr/>
        <a:lstStyle/>
        <a:p>
          <a:endParaRPr lang="en-US"/>
        </a:p>
      </dgm:t>
    </dgm:pt>
    <dgm:pt modelId="{F4870117-CAB3-4049-806C-61F695A00BA4}" type="pres">
      <dgm:prSet presAssocID="{791EE2AC-467A-43AC-9D1A-559DE4520270}" presName="level2hierChild" presStyleCnt="0"/>
      <dgm:spPr/>
      <dgm:t>
        <a:bodyPr/>
        <a:lstStyle/>
        <a:p>
          <a:endParaRPr lang="en-US"/>
        </a:p>
      </dgm:t>
    </dgm:pt>
    <dgm:pt modelId="{7018BFA9-D86D-428A-9D8A-6AA1440656F8}" type="pres">
      <dgm:prSet presAssocID="{0031F7ED-8F33-478C-BD90-C2811BB36C52}" presName="conn2-1" presStyleLbl="parChTrans1D2" presStyleIdx="0" presStyleCnt="2"/>
      <dgm:spPr/>
      <dgm:t>
        <a:bodyPr/>
        <a:lstStyle/>
        <a:p>
          <a:endParaRPr lang="en-US"/>
        </a:p>
      </dgm:t>
    </dgm:pt>
    <dgm:pt modelId="{39D83198-6286-48B7-97DC-2091339282A9}" type="pres">
      <dgm:prSet presAssocID="{0031F7ED-8F33-478C-BD90-C2811BB36C52}" presName="connTx" presStyleLbl="parChTrans1D2" presStyleIdx="0" presStyleCnt="2"/>
      <dgm:spPr/>
      <dgm:t>
        <a:bodyPr/>
        <a:lstStyle/>
        <a:p>
          <a:endParaRPr lang="en-US"/>
        </a:p>
      </dgm:t>
    </dgm:pt>
    <dgm:pt modelId="{E66AB818-1BBE-44DD-AA14-FF63F2049C04}" type="pres">
      <dgm:prSet presAssocID="{899DD977-BA2B-40D7-B0C2-5A04DAA163A4}" presName="root2" presStyleCnt="0"/>
      <dgm:spPr/>
      <dgm:t>
        <a:bodyPr/>
        <a:lstStyle/>
        <a:p>
          <a:endParaRPr lang="en-US"/>
        </a:p>
      </dgm:t>
    </dgm:pt>
    <dgm:pt modelId="{B426BD68-EA10-47E8-B6E0-72A9884CB0BA}" type="pres">
      <dgm:prSet presAssocID="{899DD977-BA2B-40D7-B0C2-5A04DAA163A4}" presName="LevelTwoTextNode" presStyleLbl="node2" presStyleIdx="0" presStyleCnt="2">
        <dgm:presLayoutVars>
          <dgm:chPref val="3"/>
        </dgm:presLayoutVars>
      </dgm:prSet>
      <dgm:spPr/>
      <dgm:t>
        <a:bodyPr/>
        <a:lstStyle/>
        <a:p>
          <a:endParaRPr lang="en-US"/>
        </a:p>
      </dgm:t>
    </dgm:pt>
    <dgm:pt modelId="{62E8760D-9FF7-42DF-A0F3-7A3DBA4F7DF9}" type="pres">
      <dgm:prSet presAssocID="{899DD977-BA2B-40D7-B0C2-5A04DAA163A4}" presName="level3hierChild" presStyleCnt="0"/>
      <dgm:spPr/>
      <dgm:t>
        <a:bodyPr/>
        <a:lstStyle/>
        <a:p>
          <a:endParaRPr lang="en-US"/>
        </a:p>
      </dgm:t>
    </dgm:pt>
    <dgm:pt modelId="{D0342097-7978-4CEC-905C-5C5A0E3DAC4A}" type="pres">
      <dgm:prSet presAssocID="{5A9C1830-659E-4A6B-8DE8-17DBB1AE9D35}" presName="conn2-1" presStyleLbl="parChTrans1D3" presStyleIdx="0" presStyleCnt="2"/>
      <dgm:spPr/>
      <dgm:t>
        <a:bodyPr/>
        <a:lstStyle/>
        <a:p>
          <a:endParaRPr lang="en-US"/>
        </a:p>
      </dgm:t>
    </dgm:pt>
    <dgm:pt modelId="{9345A5B3-9F12-4BF7-AB57-685AA9C2AE34}" type="pres">
      <dgm:prSet presAssocID="{5A9C1830-659E-4A6B-8DE8-17DBB1AE9D35}" presName="connTx" presStyleLbl="parChTrans1D3" presStyleIdx="0" presStyleCnt="2"/>
      <dgm:spPr/>
      <dgm:t>
        <a:bodyPr/>
        <a:lstStyle/>
        <a:p>
          <a:endParaRPr lang="en-US"/>
        </a:p>
      </dgm:t>
    </dgm:pt>
    <dgm:pt modelId="{81DB1974-61ED-49F0-8528-AFCD170F9E78}" type="pres">
      <dgm:prSet presAssocID="{18FEF879-731D-4506-9483-3B48CFB1783F}" presName="root2" presStyleCnt="0"/>
      <dgm:spPr/>
      <dgm:t>
        <a:bodyPr/>
        <a:lstStyle/>
        <a:p>
          <a:endParaRPr lang="en-US"/>
        </a:p>
      </dgm:t>
    </dgm:pt>
    <dgm:pt modelId="{7F955D44-1FCC-431D-90C4-46D6DDCE1C21}" type="pres">
      <dgm:prSet presAssocID="{18FEF879-731D-4506-9483-3B48CFB1783F}" presName="LevelTwoTextNode" presStyleLbl="node3" presStyleIdx="0" presStyleCnt="2" custLinFactNeighborX="-848" custLinFactNeighborY="1032">
        <dgm:presLayoutVars>
          <dgm:chPref val="3"/>
        </dgm:presLayoutVars>
      </dgm:prSet>
      <dgm:spPr/>
      <dgm:t>
        <a:bodyPr/>
        <a:lstStyle/>
        <a:p>
          <a:endParaRPr lang="en-US"/>
        </a:p>
      </dgm:t>
    </dgm:pt>
    <dgm:pt modelId="{C7E6A0F1-B356-4042-9524-19D5C14CC417}" type="pres">
      <dgm:prSet presAssocID="{18FEF879-731D-4506-9483-3B48CFB1783F}" presName="level3hierChild" presStyleCnt="0"/>
      <dgm:spPr/>
      <dgm:t>
        <a:bodyPr/>
        <a:lstStyle/>
        <a:p>
          <a:endParaRPr lang="en-US"/>
        </a:p>
      </dgm:t>
    </dgm:pt>
    <dgm:pt modelId="{DCE1FD13-93FE-48B1-BB39-9E9B69F9BFDC}" type="pres">
      <dgm:prSet presAssocID="{48454571-0CF0-422A-8E4F-D883414D02BE}" presName="conn2-1" presStyleLbl="parChTrans1D2" presStyleIdx="1" presStyleCnt="2"/>
      <dgm:spPr/>
      <dgm:t>
        <a:bodyPr/>
        <a:lstStyle/>
        <a:p>
          <a:endParaRPr lang="en-US"/>
        </a:p>
      </dgm:t>
    </dgm:pt>
    <dgm:pt modelId="{CE33BADD-469D-4FAA-A8B3-F606099FA40D}" type="pres">
      <dgm:prSet presAssocID="{48454571-0CF0-422A-8E4F-D883414D02BE}" presName="connTx" presStyleLbl="parChTrans1D2" presStyleIdx="1" presStyleCnt="2"/>
      <dgm:spPr/>
      <dgm:t>
        <a:bodyPr/>
        <a:lstStyle/>
        <a:p>
          <a:endParaRPr lang="en-US"/>
        </a:p>
      </dgm:t>
    </dgm:pt>
    <dgm:pt modelId="{DBF88B0F-3658-4FAD-A6DB-0C06E1A95C36}" type="pres">
      <dgm:prSet presAssocID="{FB768FE5-6718-411A-B347-A7E1FF65316A}" presName="root2" presStyleCnt="0"/>
      <dgm:spPr/>
      <dgm:t>
        <a:bodyPr/>
        <a:lstStyle/>
        <a:p>
          <a:endParaRPr lang="en-US"/>
        </a:p>
      </dgm:t>
    </dgm:pt>
    <dgm:pt modelId="{5B4215B4-3B25-475F-A49D-99C79C9048C1}" type="pres">
      <dgm:prSet presAssocID="{FB768FE5-6718-411A-B347-A7E1FF65316A}" presName="LevelTwoTextNode" presStyleLbl="node2" presStyleIdx="1" presStyleCnt="2">
        <dgm:presLayoutVars>
          <dgm:chPref val="3"/>
        </dgm:presLayoutVars>
      </dgm:prSet>
      <dgm:spPr/>
      <dgm:t>
        <a:bodyPr/>
        <a:lstStyle/>
        <a:p>
          <a:endParaRPr lang="en-US"/>
        </a:p>
      </dgm:t>
    </dgm:pt>
    <dgm:pt modelId="{1351A4BC-93C5-466A-911A-1B0106DF847E}" type="pres">
      <dgm:prSet presAssocID="{FB768FE5-6718-411A-B347-A7E1FF65316A}" presName="level3hierChild" presStyleCnt="0"/>
      <dgm:spPr/>
      <dgm:t>
        <a:bodyPr/>
        <a:lstStyle/>
        <a:p>
          <a:endParaRPr lang="en-US"/>
        </a:p>
      </dgm:t>
    </dgm:pt>
    <dgm:pt modelId="{02DE2A79-0408-4A0E-85AC-A10D3C1940D1}" type="pres">
      <dgm:prSet presAssocID="{F1776E82-3F16-4802-BF3A-198C22E1E20F}" presName="conn2-1" presStyleLbl="parChTrans1D3" presStyleIdx="1" presStyleCnt="2"/>
      <dgm:spPr/>
      <dgm:t>
        <a:bodyPr/>
        <a:lstStyle/>
        <a:p>
          <a:endParaRPr lang="en-US"/>
        </a:p>
      </dgm:t>
    </dgm:pt>
    <dgm:pt modelId="{6B0354A2-ADFA-4B64-B1A1-8C5F837CC489}" type="pres">
      <dgm:prSet presAssocID="{F1776E82-3F16-4802-BF3A-198C22E1E20F}" presName="connTx" presStyleLbl="parChTrans1D3" presStyleIdx="1" presStyleCnt="2"/>
      <dgm:spPr/>
      <dgm:t>
        <a:bodyPr/>
        <a:lstStyle/>
        <a:p>
          <a:endParaRPr lang="en-US"/>
        </a:p>
      </dgm:t>
    </dgm:pt>
    <dgm:pt modelId="{75EFA3DF-B9CF-4FA2-A8B2-D4C49D5D7455}" type="pres">
      <dgm:prSet presAssocID="{B98DE0D2-35B1-4D65-8110-3BD02479EFE8}" presName="root2" presStyleCnt="0"/>
      <dgm:spPr/>
      <dgm:t>
        <a:bodyPr/>
        <a:lstStyle/>
        <a:p>
          <a:endParaRPr lang="en-US"/>
        </a:p>
      </dgm:t>
    </dgm:pt>
    <dgm:pt modelId="{C37CCF4D-A5B3-4538-8189-CCC259A36D31}" type="pres">
      <dgm:prSet presAssocID="{B98DE0D2-35B1-4D65-8110-3BD02479EFE8}" presName="LevelTwoTextNode" presStyleLbl="node3" presStyleIdx="1" presStyleCnt="2">
        <dgm:presLayoutVars>
          <dgm:chPref val="3"/>
        </dgm:presLayoutVars>
      </dgm:prSet>
      <dgm:spPr/>
      <dgm:t>
        <a:bodyPr/>
        <a:lstStyle/>
        <a:p>
          <a:endParaRPr lang="en-US"/>
        </a:p>
      </dgm:t>
    </dgm:pt>
    <dgm:pt modelId="{D4921D9E-B203-405A-AC92-256AA2899B99}" type="pres">
      <dgm:prSet presAssocID="{B98DE0D2-35B1-4D65-8110-3BD02479EFE8}" presName="level3hierChild" presStyleCnt="0"/>
      <dgm:spPr/>
      <dgm:t>
        <a:bodyPr/>
        <a:lstStyle/>
        <a:p>
          <a:endParaRPr lang="en-US"/>
        </a:p>
      </dgm:t>
    </dgm:pt>
  </dgm:ptLst>
  <dgm:cxnLst>
    <dgm:cxn modelId="{027C9289-7B96-4AA8-ABE9-C3B91BAE949A}" type="presOf" srcId="{0031F7ED-8F33-478C-BD90-C2811BB36C52}" destId="{39D83198-6286-48B7-97DC-2091339282A9}" srcOrd="1" destOrd="0" presId="urn:microsoft.com/office/officeart/2005/8/layout/hierarchy2"/>
    <dgm:cxn modelId="{9A162D3C-F504-49B1-8D54-D8F2F5E3A482}" srcId="{791EE2AC-467A-43AC-9D1A-559DE4520270}" destId="{FB768FE5-6718-411A-B347-A7E1FF65316A}" srcOrd="1" destOrd="0" parTransId="{48454571-0CF0-422A-8E4F-D883414D02BE}" sibTransId="{35A597E2-7E2C-43E2-A1D9-063B0CDC7486}"/>
    <dgm:cxn modelId="{B52ADAF5-6133-466E-8A17-1E86F84188D6}" type="presOf" srcId="{899DD977-BA2B-40D7-B0C2-5A04DAA163A4}" destId="{B426BD68-EA10-47E8-B6E0-72A9884CB0BA}" srcOrd="0" destOrd="0" presId="urn:microsoft.com/office/officeart/2005/8/layout/hierarchy2"/>
    <dgm:cxn modelId="{EF3095E3-819D-4466-A8BF-61277957C2F4}" type="presOf" srcId="{5A9C1830-659E-4A6B-8DE8-17DBB1AE9D35}" destId="{D0342097-7978-4CEC-905C-5C5A0E3DAC4A}" srcOrd="0" destOrd="0" presId="urn:microsoft.com/office/officeart/2005/8/layout/hierarchy2"/>
    <dgm:cxn modelId="{4633661C-3E1C-4196-8D63-A0074AB8ECAA}" type="presOf" srcId="{B98DE0D2-35B1-4D65-8110-3BD02479EFE8}" destId="{C37CCF4D-A5B3-4538-8189-CCC259A36D31}" srcOrd="0" destOrd="0" presId="urn:microsoft.com/office/officeart/2005/8/layout/hierarchy2"/>
    <dgm:cxn modelId="{FB803A04-778E-436A-B253-C82540759BF5}" type="presOf" srcId="{F1776E82-3F16-4802-BF3A-198C22E1E20F}" destId="{6B0354A2-ADFA-4B64-B1A1-8C5F837CC489}" srcOrd="1" destOrd="0" presId="urn:microsoft.com/office/officeart/2005/8/layout/hierarchy2"/>
    <dgm:cxn modelId="{24B424E8-B052-457F-9D24-F19EAE8C9E0B}" srcId="{899DD977-BA2B-40D7-B0C2-5A04DAA163A4}" destId="{18FEF879-731D-4506-9483-3B48CFB1783F}" srcOrd="0" destOrd="0" parTransId="{5A9C1830-659E-4A6B-8DE8-17DBB1AE9D35}" sibTransId="{C3647EBC-B4D7-4063-9623-A59A034CB890}"/>
    <dgm:cxn modelId="{1F7E5727-2AB2-4648-86E2-FFDEA8752C96}" type="presOf" srcId="{5A9C1830-659E-4A6B-8DE8-17DBB1AE9D35}" destId="{9345A5B3-9F12-4BF7-AB57-685AA9C2AE34}" srcOrd="1" destOrd="0" presId="urn:microsoft.com/office/officeart/2005/8/layout/hierarchy2"/>
    <dgm:cxn modelId="{2B3134E8-6C96-46B4-8977-C06AE1FD5225}" type="presOf" srcId="{48454571-0CF0-422A-8E4F-D883414D02BE}" destId="{CE33BADD-469D-4FAA-A8B3-F606099FA40D}" srcOrd="1" destOrd="0" presId="urn:microsoft.com/office/officeart/2005/8/layout/hierarchy2"/>
    <dgm:cxn modelId="{565BD08B-787C-4870-BF0A-1E6A7CA7828D}" type="presOf" srcId="{F1776E82-3F16-4802-BF3A-198C22E1E20F}" destId="{02DE2A79-0408-4A0E-85AC-A10D3C1940D1}" srcOrd="0" destOrd="0" presId="urn:microsoft.com/office/officeart/2005/8/layout/hierarchy2"/>
    <dgm:cxn modelId="{D087E1DC-A8C6-483F-B091-D692CCE191B0}" type="presOf" srcId="{791EE2AC-467A-43AC-9D1A-559DE4520270}" destId="{33A89E2B-5DEF-40B2-886C-AF38AAD48944}" srcOrd="0" destOrd="0" presId="urn:microsoft.com/office/officeart/2005/8/layout/hierarchy2"/>
    <dgm:cxn modelId="{F1C7D98A-4939-4657-B85D-B52E62AE4550}" type="presOf" srcId="{AB2666BE-6B9A-4399-9B36-DA803E95D0D4}" destId="{C0FFC547-1303-4380-ADED-8854E2370172}" srcOrd="0" destOrd="0" presId="urn:microsoft.com/office/officeart/2005/8/layout/hierarchy2"/>
    <dgm:cxn modelId="{0B0C3D87-94AC-4269-9C62-7F178A9DBF52}" type="presOf" srcId="{18FEF879-731D-4506-9483-3B48CFB1783F}" destId="{7F955D44-1FCC-431D-90C4-46D6DDCE1C21}" srcOrd="0" destOrd="0" presId="urn:microsoft.com/office/officeart/2005/8/layout/hierarchy2"/>
    <dgm:cxn modelId="{C6B691FE-B4F4-4C08-B363-370C76AD395E}" type="presOf" srcId="{48454571-0CF0-422A-8E4F-D883414D02BE}" destId="{DCE1FD13-93FE-48B1-BB39-9E9B69F9BFDC}" srcOrd="0" destOrd="0" presId="urn:microsoft.com/office/officeart/2005/8/layout/hierarchy2"/>
    <dgm:cxn modelId="{EAE80681-964A-42A0-8E9E-5A202FC41A83}" type="presOf" srcId="{0031F7ED-8F33-478C-BD90-C2811BB36C52}" destId="{7018BFA9-D86D-428A-9D8A-6AA1440656F8}" srcOrd="0" destOrd="0" presId="urn:microsoft.com/office/officeart/2005/8/layout/hierarchy2"/>
    <dgm:cxn modelId="{3F99B2BE-DCA3-4AB7-BF8F-8130D166D22E}" type="presOf" srcId="{FB768FE5-6718-411A-B347-A7E1FF65316A}" destId="{5B4215B4-3B25-475F-A49D-99C79C9048C1}" srcOrd="0" destOrd="0" presId="urn:microsoft.com/office/officeart/2005/8/layout/hierarchy2"/>
    <dgm:cxn modelId="{0F76CAF2-8D22-4B1E-BDB9-41C412C8E579}" srcId="{AB2666BE-6B9A-4399-9B36-DA803E95D0D4}" destId="{791EE2AC-467A-43AC-9D1A-559DE4520270}" srcOrd="0" destOrd="0" parTransId="{9AD48188-A2AB-4B64-B9A2-C1A1079D198E}" sibTransId="{B5A0DE5E-DDE3-415D-A209-53D72C7EE75A}"/>
    <dgm:cxn modelId="{AC3C29B4-70AC-4F85-840F-EB52B5352EF7}" srcId="{791EE2AC-467A-43AC-9D1A-559DE4520270}" destId="{899DD977-BA2B-40D7-B0C2-5A04DAA163A4}" srcOrd="0" destOrd="0" parTransId="{0031F7ED-8F33-478C-BD90-C2811BB36C52}" sibTransId="{A91AE3BE-B394-46EE-9A11-AC0E4144E911}"/>
    <dgm:cxn modelId="{0DDC6210-1E4B-4B26-8E89-532115B1375F}" srcId="{FB768FE5-6718-411A-B347-A7E1FF65316A}" destId="{B98DE0D2-35B1-4D65-8110-3BD02479EFE8}" srcOrd="0" destOrd="0" parTransId="{F1776E82-3F16-4802-BF3A-198C22E1E20F}" sibTransId="{FCC1AF5B-B89C-43F4-BB70-6903C8310C48}"/>
    <dgm:cxn modelId="{A14D7BEE-C4EA-4B71-91B5-20AB873D1BA4}" type="presParOf" srcId="{C0FFC547-1303-4380-ADED-8854E2370172}" destId="{DDB48CEE-6B39-4DD9-903E-DBC0357616C3}" srcOrd="0" destOrd="0" presId="urn:microsoft.com/office/officeart/2005/8/layout/hierarchy2"/>
    <dgm:cxn modelId="{160231E6-DF64-45C5-84B8-78D96B9930CC}" type="presParOf" srcId="{DDB48CEE-6B39-4DD9-903E-DBC0357616C3}" destId="{33A89E2B-5DEF-40B2-886C-AF38AAD48944}" srcOrd="0" destOrd="0" presId="urn:microsoft.com/office/officeart/2005/8/layout/hierarchy2"/>
    <dgm:cxn modelId="{BE817D35-6FBC-43AD-BA99-BB2C6A716D8B}" type="presParOf" srcId="{DDB48CEE-6B39-4DD9-903E-DBC0357616C3}" destId="{F4870117-CAB3-4049-806C-61F695A00BA4}" srcOrd="1" destOrd="0" presId="urn:microsoft.com/office/officeart/2005/8/layout/hierarchy2"/>
    <dgm:cxn modelId="{BF580D0A-B190-4A8A-B240-46E4B101C39A}" type="presParOf" srcId="{F4870117-CAB3-4049-806C-61F695A00BA4}" destId="{7018BFA9-D86D-428A-9D8A-6AA1440656F8}" srcOrd="0" destOrd="0" presId="urn:microsoft.com/office/officeart/2005/8/layout/hierarchy2"/>
    <dgm:cxn modelId="{3F66AEAB-528E-4B0F-BD2F-87213528C080}" type="presParOf" srcId="{7018BFA9-D86D-428A-9D8A-6AA1440656F8}" destId="{39D83198-6286-48B7-97DC-2091339282A9}" srcOrd="0" destOrd="0" presId="urn:microsoft.com/office/officeart/2005/8/layout/hierarchy2"/>
    <dgm:cxn modelId="{9F3DB511-5EC6-4EA4-9761-1D9A62FD17E7}" type="presParOf" srcId="{F4870117-CAB3-4049-806C-61F695A00BA4}" destId="{E66AB818-1BBE-44DD-AA14-FF63F2049C04}" srcOrd="1" destOrd="0" presId="urn:microsoft.com/office/officeart/2005/8/layout/hierarchy2"/>
    <dgm:cxn modelId="{52BDDFFD-5B1D-44C3-B8D3-1ECCDD36ECA2}" type="presParOf" srcId="{E66AB818-1BBE-44DD-AA14-FF63F2049C04}" destId="{B426BD68-EA10-47E8-B6E0-72A9884CB0BA}" srcOrd="0" destOrd="0" presId="urn:microsoft.com/office/officeart/2005/8/layout/hierarchy2"/>
    <dgm:cxn modelId="{11267EFF-8AC2-4955-ACA8-D03673DCAE5F}" type="presParOf" srcId="{E66AB818-1BBE-44DD-AA14-FF63F2049C04}" destId="{62E8760D-9FF7-42DF-A0F3-7A3DBA4F7DF9}" srcOrd="1" destOrd="0" presId="urn:microsoft.com/office/officeart/2005/8/layout/hierarchy2"/>
    <dgm:cxn modelId="{15381FE5-8A6E-4573-A457-D7933AD5FBB8}" type="presParOf" srcId="{62E8760D-9FF7-42DF-A0F3-7A3DBA4F7DF9}" destId="{D0342097-7978-4CEC-905C-5C5A0E3DAC4A}" srcOrd="0" destOrd="0" presId="urn:microsoft.com/office/officeart/2005/8/layout/hierarchy2"/>
    <dgm:cxn modelId="{C53D9698-E6B7-45CB-ACB1-24BAC9767AC8}" type="presParOf" srcId="{D0342097-7978-4CEC-905C-5C5A0E3DAC4A}" destId="{9345A5B3-9F12-4BF7-AB57-685AA9C2AE34}" srcOrd="0" destOrd="0" presId="urn:microsoft.com/office/officeart/2005/8/layout/hierarchy2"/>
    <dgm:cxn modelId="{E1D1F702-107E-4D1A-B410-85A20B227F3A}" type="presParOf" srcId="{62E8760D-9FF7-42DF-A0F3-7A3DBA4F7DF9}" destId="{81DB1974-61ED-49F0-8528-AFCD170F9E78}" srcOrd="1" destOrd="0" presId="urn:microsoft.com/office/officeart/2005/8/layout/hierarchy2"/>
    <dgm:cxn modelId="{203CA400-E08A-41D0-9E76-A79D29D4DD53}" type="presParOf" srcId="{81DB1974-61ED-49F0-8528-AFCD170F9E78}" destId="{7F955D44-1FCC-431D-90C4-46D6DDCE1C21}" srcOrd="0" destOrd="0" presId="urn:microsoft.com/office/officeart/2005/8/layout/hierarchy2"/>
    <dgm:cxn modelId="{8583483F-8B9C-4730-8341-A205661483E8}" type="presParOf" srcId="{81DB1974-61ED-49F0-8528-AFCD170F9E78}" destId="{C7E6A0F1-B356-4042-9524-19D5C14CC417}" srcOrd="1" destOrd="0" presId="urn:microsoft.com/office/officeart/2005/8/layout/hierarchy2"/>
    <dgm:cxn modelId="{0210635B-ECCA-44E5-8D13-D1F7C79F2CC4}" type="presParOf" srcId="{F4870117-CAB3-4049-806C-61F695A00BA4}" destId="{DCE1FD13-93FE-48B1-BB39-9E9B69F9BFDC}" srcOrd="2" destOrd="0" presId="urn:microsoft.com/office/officeart/2005/8/layout/hierarchy2"/>
    <dgm:cxn modelId="{DE765D95-B6C4-4CB5-86B1-7A0A4AB9639C}" type="presParOf" srcId="{DCE1FD13-93FE-48B1-BB39-9E9B69F9BFDC}" destId="{CE33BADD-469D-4FAA-A8B3-F606099FA40D}" srcOrd="0" destOrd="0" presId="urn:microsoft.com/office/officeart/2005/8/layout/hierarchy2"/>
    <dgm:cxn modelId="{24CE1911-248D-4C10-A48E-BE0DD6C69006}" type="presParOf" srcId="{F4870117-CAB3-4049-806C-61F695A00BA4}" destId="{DBF88B0F-3658-4FAD-A6DB-0C06E1A95C36}" srcOrd="3" destOrd="0" presId="urn:microsoft.com/office/officeart/2005/8/layout/hierarchy2"/>
    <dgm:cxn modelId="{97E1E936-D5ED-4890-AD36-B395C5C3F765}" type="presParOf" srcId="{DBF88B0F-3658-4FAD-A6DB-0C06E1A95C36}" destId="{5B4215B4-3B25-475F-A49D-99C79C9048C1}" srcOrd="0" destOrd="0" presId="urn:microsoft.com/office/officeart/2005/8/layout/hierarchy2"/>
    <dgm:cxn modelId="{3D987224-1B68-4A07-AF48-1321B35FEBDA}" type="presParOf" srcId="{DBF88B0F-3658-4FAD-A6DB-0C06E1A95C36}" destId="{1351A4BC-93C5-466A-911A-1B0106DF847E}" srcOrd="1" destOrd="0" presId="urn:microsoft.com/office/officeart/2005/8/layout/hierarchy2"/>
    <dgm:cxn modelId="{C780AD84-E46C-4DA5-BB67-EC45A3C31696}" type="presParOf" srcId="{1351A4BC-93C5-466A-911A-1B0106DF847E}" destId="{02DE2A79-0408-4A0E-85AC-A10D3C1940D1}" srcOrd="0" destOrd="0" presId="urn:microsoft.com/office/officeart/2005/8/layout/hierarchy2"/>
    <dgm:cxn modelId="{D8B33524-E62F-49B8-80B1-295AB7EE68B4}" type="presParOf" srcId="{02DE2A79-0408-4A0E-85AC-A10D3C1940D1}" destId="{6B0354A2-ADFA-4B64-B1A1-8C5F837CC489}" srcOrd="0" destOrd="0" presId="urn:microsoft.com/office/officeart/2005/8/layout/hierarchy2"/>
    <dgm:cxn modelId="{ED6FF478-51E8-45E3-B35C-93981DC2F6E4}" type="presParOf" srcId="{1351A4BC-93C5-466A-911A-1B0106DF847E}" destId="{75EFA3DF-B9CF-4FA2-A8B2-D4C49D5D7455}" srcOrd="1" destOrd="0" presId="urn:microsoft.com/office/officeart/2005/8/layout/hierarchy2"/>
    <dgm:cxn modelId="{C6D4C471-DBC7-46DB-B433-F39400921A00}" type="presParOf" srcId="{75EFA3DF-B9CF-4FA2-A8B2-D4C49D5D7455}" destId="{C37CCF4D-A5B3-4538-8189-CCC259A36D31}" srcOrd="0" destOrd="0" presId="urn:microsoft.com/office/officeart/2005/8/layout/hierarchy2"/>
    <dgm:cxn modelId="{4164B6B6-D81F-4312-BD1B-23913DDA4386}" type="presParOf" srcId="{75EFA3DF-B9CF-4FA2-A8B2-D4C49D5D7455}" destId="{D4921D9E-B203-405A-AC92-256AA2899B99}" srcOrd="1" destOrd="0" presId="urn:microsoft.com/office/officeart/2005/8/layout/hierarchy2"/>
  </dgm:cxnLst>
  <dgm:bg/>
  <dgm:whole/>
</dgm:dataModel>
</file>

<file path=ppt/diagrams/data9.xml><?xml version="1.0" encoding="utf-8"?>
<dgm:dataModel xmlns:dgm="http://schemas.openxmlformats.org/drawingml/2006/diagram" xmlns:a="http://schemas.openxmlformats.org/drawingml/2006/main">
  <dgm:ptLst>
    <dgm:pt modelId="{9171BAC6-9F1D-43C1-A4CB-989C68EA8350}"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16D313AF-4FF7-4575-95A8-73145749A7C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Rantai</a:t>
          </a:r>
          <a:r>
            <a:rPr lang="en-US" dirty="0" smtClean="0"/>
            <a:t> </a:t>
          </a:r>
          <a:r>
            <a:rPr lang="en-US" dirty="0" err="1" smtClean="0"/>
            <a:t>Makanan</a:t>
          </a:r>
          <a:endParaRPr lang="en-US" dirty="0"/>
        </a:p>
      </dgm:t>
    </dgm:pt>
    <dgm:pt modelId="{DBEE2916-4BFE-4C21-9EEE-51B68D1C1767}" type="parTrans" cxnId="{39738D63-974A-4CA8-9B44-C8D897291F06}">
      <dgm:prSet/>
      <dgm:spPr/>
      <dgm:t>
        <a:bodyPr/>
        <a:lstStyle/>
        <a:p>
          <a:endParaRPr lang="en-US"/>
        </a:p>
      </dgm:t>
    </dgm:pt>
    <dgm:pt modelId="{4FD056BF-087C-4255-8088-66EA25E93704}" type="sibTrans" cxnId="{39738D63-974A-4CA8-9B44-C8D897291F06}">
      <dgm:prSet/>
      <dgm:spPr/>
      <dgm:t>
        <a:bodyPr/>
        <a:lstStyle/>
        <a:p>
          <a:endParaRPr lang="en-US"/>
        </a:p>
      </dgm:t>
    </dgm:pt>
    <dgm:pt modelId="{CE58DD62-9995-47FC-96B4-2EA1A196DF5F}">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Habitat</a:t>
          </a:r>
          <a:endParaRPr lang="en-US" dirty="0"/>
        </a:p>
      </dgm:t>
    </dgm:pt>
    <dgm:pt modelId="{44D121B1-62E5-4300-9B0E-96C07780D6A6}" type="parTrans" cxnId="{A8356AEC-C701-4F59-9697-95C12CE3FA2A}">
      <dgm:prSet/>
      <dgm:spPr/>
      <dgm:t>
        <a:bodyPr/>
        <a:lstStyle/>
        <a:p>
          <a:endParaRPr lang="en-US"/>
        </a:p>
      </dgm:t>
    </dgm:pt>
    <dgm:pt modelId="{33476287-0ABA-45BE-8432-B39066035837}" type="sibTrans" cxnId="{A8356AEC-C701-4F59-9697-95C12CE3FA2A}">
      <dgm:prSet/>
      <dgm:spPr/>
      <dgm:t>
        <a:bodyPr/>
        <a:lstStyle/>
        <a:p>
          <a:endParaRPr lang="en-US"/>
        </a:p>
      </dgm:t>
    </dgm:pt>
    <dgm:pt modelId="{AEB97A67-00FB-4B07-B032-0294370393C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Populasi</a:t>
          </a:r>
          <a:endParaRPr lang="en-US" dirty="0"/>
        </a:p>
      </dgm:t>
    </dgm:pt>
    <dgm:pt modelId="{A40D9BD3-4D9D-4B77-87D8-30E3747CC5B2}" type="parTrans" cxnId="{3B344864-66B1-4917-A04B-4FE1FE7C379D}">
      <dgm:prSet/>
      <dgm:spPr/>
      <dgm:t>
        <a:bodyPr/>
        <a:lstStyle/>
        <a:p>
          <a:endParaRPr lang="en-US"/>
        </a:p>
      </dgm:t>
    </dgm:pt>
    <dgm:pt modelId="{1E0566B7-C328-4CCF-A789-130EC9D4A770}" type="sibTrans" cxnId="{3B344864-66B1-4917-A04B-4FE1FE7C379D}">
      <dgm:prSet/>
      <dgm:spPr/>
      <dgm:t>
        <a:bodyPr/>
        <a:lstStyle/>
        <a:p>
          <a:endParaRPr lang="en-US"/>
        </a:p>
      </dgm:t>
    </dgm:pt>
    <dgm:pt modelId="{423FE0D1-B5EB-4990-BDFE-022136892FDA}">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Komunitas</a:t>
          </a:r>
          <a:endParaRPr lang="en-US" dirty="0"/>
        </a:p>
      </dgm:t>
    </dgm:pt>
    <dgm:pt modelId="{7B70508F-CAF3-4480-B587-CFE30175D38F}" type="parTrans" cxnId="{1DB3EAD5-91B7-4607-8282-6C8BB164EA9B}">
      <dgm:prSet/>
      <dgm:spPr/>
      <dgm:t>
        <a:bodyPr/>
        <a:lstStyle/>
        <a:p>
          <a:endParaRPr lang="en-US"/>
        </a:p>
      </dgm:t>
    </dgm:pt>
    <dgm:pt modelId="{D76D8FDB-729F-40CC-B39E-BF0D7D19BE7B}" type="sibTrans" cxnId="{1DB3EAD5-91B7-4607-8282-6C8BB164EA9B}">
      <dgm:prSet/>
      <dgm:spPr/>
      <dgm:t>
        <a:bodyPr/>
        <a:lstStyle/>
        <a:p>
          <a:endParaRPr lang="en-US"/>
        </a:p>
      </dgm:t>
    </dgm:pt>
    <dgm:pt modelId="{005529AB-DD6E-4932-9117-7BCD54126E9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Biosfer</a:t>
          </a:r>
          <a:endParaRPr lang="en-US" dirty="0"/>
        </a:p>
      </dgm:t>
    </dgm:pt>
    <dgm:pt modelId="{23483A39-285D-4504-BD9B-ACEBB4F54EA5}" type="parTrans" cxnId="{190B18A6-762E-4F06-AA65-1CAE297E9660}">
      <dgm:prSet/>
      <dgm:spPr/>
      <dgm:t>
        <a:bodyPr/>
        <a:lstStyle/>
        <a:p>
          <a:endParaRPr lang="en-US"/>
        </a:p>
      </dgm:t>
    </dgm:pt>
    <dgm:pt modelId="{1DDC5ED0-9153-43F3-B50D-0C8AEF513A9B}" type="sibTrans" cxnId="{190B18A6-762E-4F06-AA65-1CAE297E9660}">
      <dgm:prSet/>
      <dgm:spPr/>
      <dgm:t>
        <a:bodyPr/>
        <a:lstStyle/>
        <a:p>
          <a:endParaRPr lang="en-US"/>
        </a:p>
      </dgm:t>
    </dgm:pt>
    <dgm:pt modelId="{65C30E1F-6A10-47A4-990E-F310EDC7B163}" type="pres">
      <dgm:prSet presAssocID="{9171BAC6-9F1D-43C1-A4CB-989C68EA8350}" presName="diagram" presStyleCnt="0">
        <dgm:presLayoutVars>
          <dgm:dir/>
          <dgm:resizeHandles val="exact"/>
        </dgm:presLayoutVars>
      </dgm:prSet>
      <dgm:spPr/>
      <dgm:t>
        <a:bodyPr/>
        <a:lstStyle/>
        <a:p>
          <a:endParaRPr lang="en-US"/>
        </a:p>
      </dgm:t>
    </dgm:pt>
    <dgm:pt modelId="{A6DBBD59-455B-4111-A3D5-D849A8AEC69C}" type="pres">
      <dgm:prSet presAssocID="{16D313AF-4FF7-4575-95A8-73145749A7C1}" presName="node" presStyleLbl="node1" presStyleIdx="0" presStyleCnt="5">
        <dgm:presLayoutVars>
          <dgm:bulletEnabled val="1"/>
        </dgm:presLayoutVars>
      </dgm:prSet>
      <dgm:spPr/>
      <dgm:t>
        <a:bodyPr/>
        <a:lstStyle/>
        <a:p>
          <a:endParaRPr lang="en-US"/>
        </a:p>
      </dgm:t>
    </dgm:pt>
    <dgm:pt modelId="{2A6DE4E3-A278-40FC-ABED-8D3A47007CC2}" type="pres">
      <dgm:prSet presAssocID="{4FD056BF-087C-4255-8088-66EA25E93704}" presName="sibTrans" presStyleCnt="0"/>
      <dgm:spPr/>
    </dgm:pt>
    <dgm:pt modelId="{51A70953-793E-4312-92DB-1DE3FC76906A}" type="pres">
      <dgm:prSet presAssocID="{CE58DD62-9995-47FC-96B4-2EA1A196DF5F}" presName="node" presStyleLbl="node1" presStyleIdx="1" presStyleCnt="5">
        <dgm:presLayoutVars>
          <dgm:bulletEnabled val="1"/>
        </dgm:presLayoutVars>
      </dgm:prSet>
      <dgm:spPr/>
      <dgm:t>
        <a:bodyPr/>
        <a:lstStyle/>
        <a:p>
          <a:endParaRPr lang="en-US"/>
        </a:p>
      </dgm:t>
    </dgm:pt>
    <dgm:pt modelId="{CC7E5BE2-4138-4B48-8107-411C942BAE6E}" type="pres">
      <dgm:prSet presAssocID="{33476287-0ABA-45BE-8432-B39066035837}" presName="sibTrans" presStyleCnt="0"/>
      <dgm:spPr/>
    </dgm:pt>
    <dgm:pt modelId="{41B30B11-CE26-4BE1-8DFD-3EDFF66B0750}" type="pres">
      <dgm:prSet presAssocID="{AEB97A67-00FB-4B07-B032-0294370393C6}" presName="node" presStyleLbl="node1" presStyleIdx="2" presStyleCnt="5">
        <dgm:presLayoutVars>
          <dgm:bulletEnabled val="1"/>
        </dgm:presLayoutVars>
      </dgm:prSet>
      <dgm:spPr/>
      <dgm:t>
        <a:bodyPr/>
        <a:lstStyle/>
        <a:p>
          <a:endParaRPr lang="en-US"/>
        </a:p>
      </dgm:t>
    </dgm:pt>
    <dgm:pt modelId="{AE4D9222-E113-4181-BBD9-8056F0A7D16A}" type="pres">
      <dgm:prSet presAssocID="{1E0566B7-C328-4CCF-A789-130EC9D4A770}" presName="sibTrans" presStyleCnt="0"/>
      <dgm:spPr/>
    </dgm:pt>
    <dgm:pt modelId="{BFF9747F-799E-423B-984E-8C4CDC1AEF11}" type="pres">
      <dgm:prSet presAssocID="{423FE0D1-B5EB-4990-BDFE-022136892FDA}" presName="node" presStyleLbl="node1" presStyleIdx="3" presStyleCnt="5">
        <dgm:presLayoutVars>
          <dgm:bulletEnabled val="1"/>
        </dgm:presLayoutVars>
      </dgm:prSet>
      <dgm:spPr/>
      <dgm:t>
        <a:bodyPr/>
        <a:lstStyle/>
        <a:p>
          <a:endParaRPr lang="en-US"/>
        </a:p>
      </dgm:t>
    </dgm:pt>
    <dgm:pt modelId="{B3562680-ECB3-4200-934B-C214D47666FF}" type="pres">
      <dgm:prSet presAssocID="{D76D8FDB-729F-40CC-B39E-BF0D7D19BE7B}" presName="sibTrans" presStyleCnt="0"/>
      <dgm:spPr/>
    </dgm:pt>
    <dgm:pt modelId="{23036767-D3EA-402D-87E5-01A62EC33012}" type="pres">
      <dgm:prSet presAssocID="{005529AB-DD6E-4932-9117-7BCD54126E93}" presName="node" presStyleLbl="node1" presStyleIdx="4" presStyleCnt="5">
        <dgm:presLayoutVars>
          <dgm:bulletEnabled val="1"/>
        </dgm:presLayoutVars>
      </dgm:prSet>
      <dgm:spPr/>
      <dgm:t>
        <a:bodyPr/>
        <a:lstStyle/>
        <a:p>
          <a:endParaRPr lang="en-US"/>
        </a:p>
      </dgm:t>
    </dgm:pt>
  </dgm:ptLst>
  <dgm:cxnLst>
    <dgm:cxn modelId="{190B18A6-762E-4F06-AA65-1CAE297E9660}" srcId="{9171BAC6-9F1D-43C1-A4CB-989C68EA8350}" destId="{005529AB-DD6E-4932-9117-7BCD54126E93}" srcOrd="4" destOrd="0" parTransId="{23483A39-285D-4504-BD9B-ACEBB4F54EA5}" sibTransId="{1DDC5ED0-9153-43F3-B50D-0C8AEF513A9B}"/>
    <dgm:cxn modelId="{A8356AEC-C701-4F59-9697-95C12CE3FA2A}" srcId="{9171BAC6-9F1D-43C1-A4CB-989C68EA8350}" destId="{CE58DD62-9995-47FC-96B4-2EA1A196DF5F}" srcOrd="1" destOrd="0" parTransId="{44D121B1-62E5-4300-9B0E-96C07780D6A6}" sibTransId="{33476287-0ABA-45BE-8432-B39066035837}"/>
    <dgm:cxn modelId="{4DA0AC11-EA88-4E28-9C8A-79E53D52FD66}" type="presOf" srcId="{AEB97A67-00FB-4B07-B032-0294370393C6}" destId="{41B30B11-CE26-4BE1-8DFD-3EDFF66B0750}" srcOrd="0" destOrd="0" presId="urn:microsoft.com/office/officeart/2005/8/layout/default"/>
    <dgm:cxn modelId="{DB0672FE-54F7-44D6-82B4-D886A41C7053}" type="presOf" srcId="{CE58DD62-9995-47FC-96B4-2EA1A196DF5F}" destId="{51A70953-793E-4312-92DB-1DE3FC76906A}" srcOrd="0" destOrd="0" presId="urn:microsoft.com/office/officeart/2005/8/layout/default"/>
    <dgm:cxn modelId="{E91E68F2-7F67-4434-BF9B-6B1CE27E2878}" type="presOf" srcId="{9171BAC6-9F1D-43C1-A4CB-989C68EA8350}" destId="{65C30E1F-6A10-47A4-990E-F310EDC7B163}" srcOrd="0" destOrd="0" presId="urn:microsoft.com/office/officeart/2005/8/layout/default"/>
    <dgm:cxn modelId="{3B344864-66B1-4917-A04B-4FE1FE7C379D}" srcId="{9171BAC6-9F1D-43C1-A4CB-989C68EA8350}" destId="{AEB97A67-00FB-4B07-B032-0294370393C6}" srcOrd="2" destOrd="0" parTransId="{A40D9BD3-4D9D-4B77-87D8-30E3747CC5B2}" sibTransId="{1E0566B7-C328-4CCF-A789-130EC9D4A770}"/>
    <dgm:cxn modelId="{5352CDE8-3018-4AC2-AE5E-52B202AF8E27}" type="presOf" srcId="{423FE0D1-B5EB-4990-BDFE-022136892FDA}" destId="{BFF9747F-799E-423B-984E-8C4CDC1AEF11}" srcOrd="0" destOrd="0" presId="urn:microsoft.com/office/officeart/2005/8/layout/default"/>
    <dgm:cxn modelId="{39738D63-974A-4CA8-9B44-C8D897291F06}" srcId="{9171BAC6-9F1D-43C1-A4CB-989C68EA8350}" destId="{16D313AF-4FF7-4575-95A8-73145749A7C1}" srcOrd="0" destOrd="0" parTransId="{DBEE2916-4BFE-4C21-9EEE-51B68D1C1767}" sibTransId="{4FD056BF-087C-4255-8088-66EA25E93704}"/>
    <dgm:cxn modelId="{55DA52CD-629C-4D79-A299-2EA31856D1FE}" type="presOf" srcId="{005529AB-DD6E-4932-9117-7BCD54126E93}" destId="{23036767-D3EA-402D-87E5-01A62EC33012}" srcOrd="0" destOrd="0" presId="urn:microsoft.com/office/officeart/2005/8/layout/default"/>
    <dgm:cxn modelId="{1DB3EAD5-91B7-4607-8282-6C8BB164EA9B}" srcId="{9171BAC6-9F1D-43C1-A4CB-989C68EA8350}" destId="{423FE0D1-B5EB-4990-BDFE-022136892FDA}" srcOrd="3" destOrd="0" parTransId="{7B70508F-CAF3-4480-B587-CFE30175D38F}" sibTransId="{D76D8FDB-729F-40CC-B39E-BF0D7D19BE7B}"/>
    <dgm:cxn modelId="{2F926DC2-C997-4D5F-A1D9-0F5B963A4FA1}" type="presOf" srcId="{16D313AF-4FF7-4575-95A8-73145749A7C1}" destId="{A6DBBD59-455B-4111-A3D5-D849A8AEC69C}" srcOrd="0" destOrd="0" presId="urn:microsoft.com/office/officeart/2005/8/layout/default"/>
    <dgm:cxn modelId="{0E3D3A01-4DD2-4422-ADB2-CD31A4B408CB}" type="presParOf" srcId="{65C30E1F-6A10-47A4-990E-F310EDC7B163}" destId="{A6DBBD59-455B-4111-A3D5-D849A8AEC69C}" srcOrd="0" destOrd="0" presId="urn:microsoft.com/office/officeart/2005/8/layout/default"/>
    <dgm:cxn modelId="{FB8CC2F0-19C5-4B13-A622-302EFE880701}" type="presParOf" srcId="{65C30E1F-6A10-47A4-990E-F310EDC7B163}" destId="{2A6DE4E3-A278-40FC-ABED-8D3A47007CC2}" srcOrd="1" destOrd="0" presId="urn:microsoft.com/office/officeart/2005/8/layout/default"/>
    <dgm:cxn modelId="{FEB70928-2222-4F34-A822-FB6661558B68}" type="presParOf" srcId="{65C30E1F-6A10-47A4-990E-F310EDC7B163}" destId="{51A70953-793E-4312-92DB-1DE3FC76906A}" srcOrd="2" destOrd="0" presId="urn:microsoft.com/office/officeart/2005/8/layout/default"/>
    <dgm:cxn modelId="{FFB61D6B-1F2C-43FF-930A-90C16885EF44}" type="presParOf" srcId="{65C30E1F-6A10-47A4-990E-F310EDC7B163}" destId="{CC7E5BE2-4138-4B48-8107-411C942BAE6E}" srcOrd="3" destOrd="0" presId="urn:microsoft.com/office/officeart/2005/8/layout/default"/>
    <dgm:cxn modelId="{DE0320EA-08BC-4D56-8485-A340A9F871C7}" type="presParOf" srcId="{65C30E1F-6A10-47A4-990E-F310EDC7B163}" destId="{41B30B11-CE26-4BE1-8DFD-3EDFF66B0750}" srcOrd="4" destOrd="0" presId="urn:microsoft.com/office/officeart/2005/8/layout/default"/>
    <dgm:cxn modelId="{6D94CEC4-960F-4CE6-AB5F-8F350A78BC9E}" type="presParOf" srcId="{65C30E1F-6A10-47A4-990E-F310EDC7B163}" destId="{AE4D9222-E113-4181-BBD9-8056F0A7D16A}" srcOrd="5" destOrd="0" presId="urn:microsoft.com/office/officeart/2005/8/layout/default"/>
    <dgm:cxn modelId="{5B284AC8-EA47-45E1-979C-5CB054873859}" type="presParOf" srcId="{65C30E1F-6A10-47A4-990E-F310EDC7B163}" destId="{BFF9747F-799E-423B-984E-8C4CDC1AEF11}" srcOrd="6" destOrd="0" presId="urn:microsoft.com/office/officeart/2005/8/layout/default"/>
    <dgm:cxn modelId="{B5F5800C-706B-48D7-9B94-E8A2A8C1E20F}" type="presParOf" srcId="{65C30E1F-6A10-47A4-990E-F310EDC7B163}" destId="{B3562680-ECB3-4200-934B-C214D47666FF}" srcOrd="7" destOrd="0" presId="urn:microsoft.com/office/officeart/2005/8/layout/default"/>
    <dgm:cxn modelId="{BD7160F6-B2FA-43FD-A15A-075B56A0272C}" type="presParOf" srcId="{65C30E1F-6A10-47A4-990E-F310EDC7B163}" destId="{23036767-D3EA-402D-87E5-01A62EC33012}" srcOrd="8"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4B5AA-D3C6-4CC9-B28A-A53698193CB4}" type="datetimeFigureOut">
              <a:rPr lang="id-ID" smtClean="0"/>
              <a:pPr/>
              <a:t>19/01/2019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84BE8-89AA-4AEC-9523-689ED8B3254E}"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090B6921-89F7-461E-8278-B562C84AA9F8}" type="slidenum">
              <a:rPr lang="id-ID" smtClean="0"/>
              <a:pPr/>
              <a:t>95</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158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159</a:t>
            </a:fld>
            <a:endParaRPr lang="en-US" dirty="0"/>
          </a:p>
        </p:txBody>
      </p:sp>
    </p:spTree>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160</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162</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163</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164</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165</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166</a:t>
            </a:fld>
            <a:endParaRPr lang="en-US" dirty="0"/>
          </a:p>
        </p:txBody>
      </p:sp>
    </p:spTree>
    <p:extLst>
      <p:ext uri="{BB962C8B-B14F-4D97-AF65-F5344CB8AC3E}">
        <p14:creationId xmlns:p14="http://schemas.microsoft.com/office/powerpoint/2010/main" xmlns="" val="149442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167</a:t>
            </a:fld>
            <a:endParaRPr lang="en-US" dirty="0"/>
          </a:p>
        </p:txBody>
      </p:sp>
    </p:spTree>
    <p:extLst>
      <p:ext uri="{BB962C8B-B14F-4D97-AF65-F5344CB8AC3E}">
        <p14:creationId xmlns:p14="http://schemas.microsoft.com/office/powerpoint/2010/main" xmlns="" val="1494428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157B31-4CAA-4809-9E3F-F77D67ADBF76}" type="slidenum">
              <a:rPr lang="en-US"/>
              <a:pPr fontAlgn="base">
                <a:spcBef>
                  <a:spcPct val="0"/>
                </a:spcBef>
                <a:spcAft>
                  <a:spcPct val="0"/>
                </a:spcAft>
              </a:pPr>
              <a:t>113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169</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170</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171</a:t>
            </a:fld>
            <a:endParaRPr lang="en-US" dirty="0"/>
          </a:p>
        </p:txBody>
      </p:sp>
    </p:spTree>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172</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173</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174</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175</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176</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2D50D-BD81-4F70-91F2-53C03636D479}" type="slidenum">
              <a:rPr lang="en-US"/>
              <a:pPr/>
              <a:t>147</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409C1-5B32-4C59-B2D2-95A7554AE6CE}" type="slidenum">
              <a:rPr lang="en-US"/>
              <a:pPr/>
              <a:t>149</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F45D7-38AC-4CDC-9A0C-8200D7B16B36}" type="slidenum">
              <a:rPr lang="en-US"/>
              <a:pPr/>
              <a:t>150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A7B4B-778C-44BB-84C4-6E0C3A797C23}" type="slidenum">
              <a:rPr lang="en-US"/>
              <a:pPr/>
              <a:t>153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7A5D2-592A-4411-9D6E-00010F5AE5EB}" type="slidenum">
              <a:rPr lang="en-US"/>
              <a:pPr/>
              <a:t>155</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156</a:t>
            </a:fld>
            <a:endParaRPr lang="en-US" dirty="0"/>
          </a:p>
        </p:txBody>
      </p:sp>
    </p:spTree>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157</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104CD17-EC12-40CA-AE52-09CA256AD9A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1/19/2019</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1BF10-5093-42D7-87F0-4E8B69F073E3}" type="datetimeFigureOut">
              <a:rPr lang="id-ID" smtClean="0"/>
              <a:pPr/>
              <a:t>19/01/2019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63CF98-765B-44A2-8E9F-FC23E88B07E3}"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1BF10-5093-42D7-87F0-4E8B69F073E3}" type="datetimeFigureOut">
              <a:rPr lang="id-ID" smtClean="0"/>
              <a:pPr/>
              <a:t>19/01/2019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3CF98-765B-44A2-8E9F-FC23E88B07E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9.jpeg"/></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0.gif"/><Relationship Id="rId5" Type="http://schemas.openxmlformats.org/officeDocument/2006/relationships/image" Target="../media/image77.jpeg"/><Relationship Id="rId4" Type="http://schemas.openxmlformats.org/officeDocument/2006/relationships/image" Target="../media/image78.jpe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8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89.jpe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17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17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1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88.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762000"/>
            <a:ext cx="8382000" cy="1371600"/>
          </a:xfrm>
        </p:spPr>
        <p:txBody>
          <a:bodyPr/>
          <a:lstStyle/>
          <a:p>
            <a:pPr algn="ctr" eaLnBrk="1" fontAlgn="auto" hangingPunct="1">
              <a:spcAft>
                <a:spcPts val="0"/>
              </a:spcAft>
              <a:defRPr/>
            </a:pPr>
            <a:r>
              <a:rPr lang="en-US" sz="4400" dirty="0" err="1" smtClean="0"/>
              <a:t>Ilmu</a:t>
            </a:r>
            <a:r>
              <a:rPr lang="en-US" sz="4400" dirty="0" smtClean="0"/>
              <a:t> </a:t>
            </a:r>
            <a:r>
              <a:rPr lang="id-ID" sz="4400" dirty="0" smtClean="0"/>
              <a:t>Sosial dan </a:t>
            </a:r>
            <a:r>
              <a:rPr lang="en-US" sz="4400" dirty="0" err="1" smtClean="0"/>
              <a:t>Budaya</a:t>
            </a:r>
            <a:r>
              <a:rPr lang="en-US" sz="4400" dirty="0" smtClean="0"/>
              <a:t> </a:t>
            </a:r>
            <a:r>
              <a:rPr lang="en-US" sz="4400" dirty="0" err="1" smtClean="0"/>
              <a:t>Dasar</a:t>
            </a:r>
            <a:endParaRPr lang="en-US" sz="4400" dirty="0" smtClean="0"/>
          </a:p>
        </p:txBody>
      </p:sp>
      <p:sp>
        <p:nvSpPr>
          <p:cNvPr id="9219" name="Rectangle 3"/>
          <p:cNvSpPr>
            <a:spLocks noGrp="1" noChangeArrowheads="1"/>
          </p:cNvSpPr>
          <p:nvPr>
            <p:ph type="subTitle" idx="1"/>
          </p:nvPr>
        </p:nvSpPr>
        <p:spPr>
          <a:xfrm>
            <a:off x="685800" y="2438400"/>
            <a:ext cx="7772400" cy="2667000"/>
          </a:xfrm>
        </p:spPr>
        <p:txBody>
          <a:bodyPr/>
          <a:lstStyle/>
          <a:p>
            <a:pPr marR="0" algn="ctr" eaLnBrk="1" hangingPunct="1">
              <a:lnSpc>
                <a:spcPct val="90000"/>
              </a:lnSpc>
            </a:pPr>
            <a:r>
              <a:rPr lang="id-ID" sz="2800" b="1" smtClean="0"/>
              <a:t>Oleh : Iskandar, S.Fil.I.,M.E.I</a:t>
            </a:r>
          </a:p>
          <a:p>
            <a:pPr marR="0" algn="ctr" eaLnBrk="1" hangingPunct="1">
              <a:lnSpc>
                <a:spcPct val="90000"/>
              </a:lnSpc>
            </a:pPr>
            <a:endParaRPr lang="id-ID" sz="2800" b="1" smtClean="0"/>
          </a:p>
          <a:p>
            <a:pPr marR="0" algn="ctr" eaLnBrk="1" hangingPunct="1">
              <a:lnSpc>
                <a:spcPct val="90000"/>
              </a:lnSpc>
            </a:pPr>
            <a:r>
              <a:rPr lang="id-ID" sz="2800" smtClean="0"/>
              <a:t>Program Studi Pendidikan Matematika</a:t>
            </a:r>
          </a:p>
          <a:p>
            <a:pPr marR="0" algn="ctr" eaLnBrk="1" hangingPunct="1">
              <a:lnSpc>
                <a:spcPct val="90000"/>
              </a:lnSpc>
            </a:pPr>
            <a:r>
              <a:rPr lang="id-ID" sz="2800" smtClean="0"/>
              <a:t>Sekolah Tinggi Keguruan dan Ilmu Pendidikan Persatuan Guru Republik Indonesia (STKIP PGRI) Sumenep </a:t>
            </a:r>
            <a:endParaRPr lang="en-US" sz="2800" smtClean="0"/>
          </a:p>
          <a:p>
            <a:pPr marR="0"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body" sz="half" idx="1"/>
          </p:nvPr>
        </p:nvSpPr>
        <p:spPr>
          <a:xfrm>
            <a:off x="228600" y="381000"/>
            <a:ext cx="4038600" cy="4267200"/>
          </a:xfrm>
          <a:solidFill>
            <a:srgbClr val="92D050"/>
          </a:solidFill>
          <a:ln w="57150">
            <a:solidFill>
              <a:schemeClr val="tx1"/>
            </a:solidFill>
          </a:ln>
        </p:spPr>
        <p:txBody>
          <a:bodyPr/>
          <a:lstStyle/>
          <a:p>
            <a:pPr eaLnBrk="1" hangingPunct="1">
              <a:buFont typeface="Wingdings" pitchFamily="2" charset="2"/>
              <a:buNone/>
            </a:pPr>
            <a:r>
              <a:rPr lang="en-US" sz="2800" smtClean="0"/>
              <a:t>Pengetahuan Budaya (The Humanities)</a:t>
            </a:r>
          </a:p>
          <a:p>
            <a:pPr eaLnBrk="1" hangingPunct="1">
              <a:buFont typeface="Wingdings 3" pitchFamily="18" charset="2"/>
              <a:buNone/>
            </a:pPr>
            <a:r>
              <a:rPr lang="id-ID" sz="2400" smtClean="0"/>
              <a:t>	</a:t>
            </a:r>
            <a:r>
              <a:rPr lang="en-US" sz="2400" smtClean="0"/>
              <a:t>Mengkaji masalah nilai manusia sebagai makhluk berbudaya (Homo Humanus)</a:t>
            </a:r>
            <a:r>
              <a:rPr lang="id-ID" sz="2400" smtClean="0"/>
              <a:t>. The Humanities </a:t>
            </a:r>
            <a:r>
              <a:rPr lang="en-US" sz="2400" smtClean="0"/>
              <a:t>dibatasi sebagai pengetahuan yang mencakup keahlian (disiplin) filsafat</a:t>
            </a:r>
            <a:r>
              <a:rPr lang="id-ID" sz="2400" smtClean="0"/>
              <a:t> dan </a:t>
            </a:r>
            <a:r>
              <a:rPr lang="en-US" sz="2400" smtClean="0"/>
              <a:t>seni</a:t>
            </a:r>
          </a:p>
        </p:txBody>
      </p:sp>
      <p:sp>
        <p:nvSpPr>
          <p:cNvPr id="18435" name="Rectangle 7"/>
          <p:cNvSpPr>
            <a:spLocks noChangeArrowheads="1"/>
          </p:cNvSpPr>
          <p:nvPr/>
        </p:nvSpPr>
        <p:spPr bwMode="auto">
          <a:xfrm>
            <a:off x="4648200" y="381000"/>
            <a:ext cx="4038600" cy="3657600"/>
          </a:xfrm>
          <a:prstGeom prst="rect">
            <a:avLst/>
          </a:prstGeom>
          <a:solidFill>
            <a:srgbClr val="FFFF00"/>
          </a:solidFill>
          <a:ln w="57150">
            <a:solidFill>
              <a:schemeClr val="tx1"/>
            </a:solidFill>
            <a:miter lim="800000"/>
            <a:headEnd/>
            <a:tailEnd/>
          </a:ln>
        </p:spPr>
        <p:txBody>
          <a:bodyPr/>
          <a:lstStyle/>
          <a:p>
            <a:pPr marL="342900" indent="-342900" algn="ctr" eaLnBrk="1" hangingPunct="1">
              <a:spcBef>
                <a:spcPct val="20000"/>
              </a:spcBef>
              <a:buClr>
                <a:schemeClr val="bg2"/>
              </a:buClr>
              <a:buSzPct val="75000"/>
              <a:buFont typeface="Wingdings" pitchFamily="2" charset="2"/>
              <a:buNone/>
            </a:pPr>
            <a:r>
              <a:rPr lang="en-US" sz="2800"/>
              <a:t>IBD </a:t>
            </a:r>
          </a:p>
          <a:p>
            <a:pPr marL="342900" indent="-342900" algn="ctr" eaLnBrk="1" hangingPunct="1">
              <a:spcBef>
                <a:spcPct val="20000"/>
              </a:spcBef>
              <a:buClr>
                <a:schemeClr val="bg2"/>
              </a:buClr>
              <a:buSzPct val="75000"/>
              <a:buFont typeface="Wingdings" pitchFamily="2" charset="2"/>
              <a:buNone/>
            </a:pPr>
            <a:r>
              <a:rPr lang="en-US" sz="2800"/>
              <a:t>(Basic Humanities)</a:t>
            </a:r>
          </a:p>
          <a:p>
            <a:pPr marL="342900" indent="-342900" eaLnBrk="1" hangingPunct="1">
              <a:spcBef>
                <a:spcPct val="20000"/>
              </a:spcBef>
              <a:buClr>
                <a:schemeClr val="bg2"/>
              </a:buClr>
              <a:buSzPct val="75000"/>
            </a:pPr>
            <a:r>
              <a:rPr lang="id-ID" sz="2400"/>
              <a:t>	</a:t>
            </a:r>
            <a:r>
              <a:rPr lang="en-US" sz="2400"/>
              <a:t>Merupakan pengetahuan dasar dan pengertian umum tentang konsep</a:t>
            </a:r>
            <a:r>
              <a:rPr lang="id-ID" sz="2400"/>
              <a:t>-</a:t>
            </a:r>
            <a:r>
              <a:rPr lang="en-US" sz="2400"/>
              <a:t>konsep nilai budaya yang dikembangkan untuk mengkaji masalah kemanusiaan dan budaya</a:t>
            </a:r>
            <a:r>
              <a:rPr lang="id-ID" sz="2400"/>
              <a:t> </a:t>
            </a:r>
            <a:endParaRPr lang="en-US" sz="2400"/>
          </a:p>
        </p:txBody>
      </p:sp>
      <p:sp>
        <p:nvSpPr>
          <p:cNvPr id="18436" name="Text Box 8"/>
          <p:cNvSpPr txBox="1">
            <a:spLocks noChangeArrowheads="1"/>
          </p:cNvSpPr>
          <p:nvPr/>
        </p:nvSpPr>
        <p:spPr bwMode="auto">
          <a:xfrm>
            <a:off x="457200" y="4819650"/>
            <a:ext cx="8305800" cy="1200150"/>
          </a:xfrm>
          <a:prstGeom prst="rect">
            <a:avLst/>
          </a:prstGeom>
          <a:solidFill>
            <a:srgbClr val="FF0000"/>
          </a:solidFill>
          <a:ln w="57150" cmpd="thickThin">
            <a:solidFill>
              <a:schemeClr val="tx1"/>
            </a:solidFill>
            <a:miter lim="800000"/>
            <a:headEnd/>
            <a:tailEnd/>
          </a:ln>
        </p:spPr>
        <p:txBody>
          <a:bodyPr>
            <a:spAutoFit/>
          </a:bodyPr>
          <a:lstStyle/>
          <a:p>
            <a:pPr algn="ctr" eaLnBrk="1" hangingPunct="1">
              <a:spcBef>
                <a:spcPct val="50000"/>
              </a:spcBef>
            </a:pPr>
            <a:r>
              <a:rPr lang="en-US" sz="2400"/>
              <a:t>Persamaan keduanya adalah dalam metode pedekatannya yaitu melalui pengungkapan peristiwa-peristiwa dan pernyataan yang dianggap unik melalui karya-karya budaya</a:t>
            </a:r>
            <a:r>
              <a:rPr lang="en-US"/>
              <a:t>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Lanjutan</a:t>
            </a:r>
            <a:endParaRPr lang="id-ID" dirty="0"/>
          </a:p>
        </p:txBody>
      </p:sp>
      <p:sp>
        <p:nvSpPr>
          <p:cNvPr id="3" name="Content Placeholder 2"/>
          <p:cNvSpPr>
            <a:spLocks noGrp="1"/>
          </p:cNvSpPr>
          <p:nvPr>
            <p:ph idx="1"/>
          </p:nvPr>
        </p:nvSpPr>
        <p:spPr/>
        <p:txBody>
          <a:bodyPr>
            <a:normAutofit fontScale="85000" lnSpcReduction="10000"/>
          </a:bodyPr>
          <a:lstStyle/>
          <a:p>
            <a:pPr algn="just"/>
            <a:r>
              <a:rPr lang="id-ID" dirty="0" smtClean="0"/>
              <a:t>Gelombang yang ketiga ini dikenal dengan sebutan </a:t>
            </a:r>
            <a:r>
              <a:rPr lang="id-ID" i="1" dirty="0" smtClean="0"/>
              <a:t>The Global Village </a:t>
            </a:r>
            <a:r>
              <a:rPr lang="id-ID" dirty="0" smtClean="0"/>
              <a:t>(Kampung Global).</a:t>
            </a:r>
          </a:p>
          <a:p>
            <a:pPr algn="just"/>
            <a:r>
              <a:rPr lang="id-ID" dirty="0" smtClean="0"/>
              <a:t>Kita berada pada masa ini yakni masa </a:t>
            </a:r>
            <a:r>
              <a:rPr lang="id-ID" i="1" dirty="0" smtClean="0"/>
              <a:t>revolusi informasi </a:t>
            </a:r>
            <a:r>
              <a:rPr lang="id-ID" dirty="0" smtClean="0"/>
              <a:t>yang diperkirakan era ini akan mencapai puncaknya pada 10-20 tahun mendatang.</a:t>
            </a:r>
          </a:p>
          <a:p>
            <a:pPr algn="just"/>
            <a:r>
              <a:rPr lang="id-ID" dirty="0" smtClean="0"/>
              <a:t>John Naisbitt dalam bukunya </a:t>
            </a:r>
            <a:r>
              <a:rPr lang="id-ID" i="1" dirty="0" smtClean="0"/>
              <a:t>Megatrends </a:t>
            </a:r>
            <a:r>
              <a:rPr lang="id-ID" dirty="0" smtClean="0"/>
              <a:t>(1982) mengatakan, globalisasi menyebabkan perubahan yg akan dialami oleh negara-negara dunia, yg disebabkan karena kedekatan dan intensitas interaksi anternegara, teerutama negara bekembang akan terpengaruh oleh kemajuan di negara-negara maju.</a:t>
            </a:r>
            <a:endParaRPr lang="id-ID"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3200" b="1" dirty="0" smtClean="0"/>
              <a:t>Perubahan-perubahan tersebut meliputi:</a:t>
            </a:r>
            <a:endParaRPr lang="id-ID" sz="3200" b="1" dirty="0"/>
          </a:p>
        </p:txBody>
      </p:sp>
      <p:sp>
        <p:nvSpPr>
          <p:cNvPr id="3" name="Content Placeholder 2"/>
          <p:cNvSpPr>
            <a:spLocks noGrp="1"/>
          </p:cNvSpPr>
          <p:nvPr>
            <p:ph idx="1"/>
          </p:nvPr>
        </p:nvSpPr>
        <p:spPr>
          <a:xfrm>
            <a:off x="395536" y="1340768"/>
            <a:ext cx="8229600" cy="5256584"/>
          </a:xfrm>
        </p:spPr>
        <p:txBody>
          <a:bodyPr>
            <a:normAutofit fontScale="77500" lnSpcReduction="20000"/>
          </a:bodyPr>
          <a:lstStyle/>
          <a:p>
            <a:r>
              <a:rPr lang="id-ID" dirty="0" smtClean="0"/>
              <a:t>Perubahan dari msyarakat industri ke masyarakat informasi.</a:t>
            </a:r>
          </a:p>
          <a:p>
            <a:r>
              <a:rPr lang="id-ID" dirty="0" smtClean="0"/>
              <a:t>Perubahan dari teknologi yang mengandalkan kekuatan tenaga ke teknologi canggih.</a:t>
            </a:r>
          </a:p>
          <a:p>
            <a:r>
              <a:rPr lang="id-ID" dirty="0" smtClean="0"/>
              <a:t>Perubahan dari ekonomi nasional ke ekonomi dunia.</a:t>
            </a:r>
          </a:p>
          <a:p>
            <a:r>
              <a:rPr lang="id-ID" dirty="0" smtClean="0"/>
              <a:t>Perubahan dari jangka pendek ke jangka panjang.</a:t>
            </a:r>
          </a:p>
          <a:p>
            <a:r>
              <a:rPr lang="id-ID" dirty="0" smtClean="0"/>
              <a:t>Perubahan dari sentralisasi ke desentralisasi.</a:t>
            </a:r>
          </a:p>
          <a:p>
            <a:r>
              <a:rPr lang="id-ID" dirty="0" smtClean="0"/>
              <a:t>Perubahan dari bantuan lembaga ke bantuan diri sendiri.</a:t>
            </a:r>
          </a:p>
          <a:p>
            <a:r>
              <a:rPr lang="id-ID" dirty="0" smtClean="0"/>
              <a:t>Perubahan dari demokrasi perwakilan ke demokrasi partisipatori.</a:t>
            </a:r>
          </a:p>
          <a:p>
            <a:r>
              <a:rPr lang="id-ID" dirty="0" smtClean="0"/>
              <a:t>Perubahan dari sistem hirarki ke jaringan kerja.</a:t>
            </a:r>
          </a:p>
          <a:p>
            <a:r>
              <a:rPr lang="id-ID" dirty="0" smtClean="0"/>
              <a:t>Perubahan dari utara ke selatan.</a:t>
            </a:r>
          </a:p>
          <a:p>
            <a:r>
              <a:rPr lang="id-ID" dirty="0" smtClean="0"/>
              <a:t>Perubahan dari satu diantara dua pilihan menjadi macam-macam pilihan.</a:t>
            </a:r>
            <a:endParaRPr lang="id-ID"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b="1" dirty="0" smtClean="0"/>
              <a:t>Terdapat 10 macam perubahan di era global menurut Naisbitt dan Patricia Abundance (1990) antara lain:</a:t>
            </a:r>
            <a:endParaRPr lang="id-ID" sz="2800" b="1" dirty="0"/>
          </a:p>
        </p:txBody>
      </p:sp>
      <p:sp>
        <p:nvSpPr>
          <p:cNvPr id="3" name="Content Placeholder 2"/>
          <p:cNvSpPr>
            <a:spLocks noGrp="1"/>
          </p:cNvSpPr>
          <p:nvPr>
            <p:ph idx="1"/>
          </p:nvPr>
        </p:nvSpPr>
        <p:spPr/>
        <p:txBody>
          <a:bodyPr>
            <a:normAutofit fontScale="85000" lnSpcReduction="20000"/>
          </a:bodyPr>
          <a:lstStyle/>
          <a:p>
            <a:r>
              <a:rPr lang="id-ID" dirty="0" smtClean="0"/>
              <a:t>Abad biologi</a:t>
            </a:r>
          </a:p>
          <a:p>
            <a:r>
              <a:rPr lang="id-ID" dirty="0" smtClean="0"/>
              <a:t>Bangunnya sosialisme pasar bebas.</a:t>
            </a:r>
          </a:p>
          <a:p>
            <a:r>
              <a:rPr lang="id-ID" dirty="0" smtClean="0"/>
              <a:t>Cara hidup global dan nasionalisme budaya</a:t>
            </a:r>
          </a:p>
          <a:p>
            <a:r>
              <a:rPr lang="id-ID" dirty="0" smtClean="0"/>
              <a:t>Dasawarsa kepemimpinan wanita.</a:t>
            </a:r>
          </a:p>
          <a:p>
            <a:r>
              <a:rPr lang="id-ID" dirty="0" smtClean="0"/>
              <a:t>Kebangkitan agama dan milenium baru.</a:t>
            </a:r>
          </a:p>
          <a:p>
            <a:r>
              <a:rPr lang="id-ID" dirty="0" smtClean="0"/>
              <a:t>Kebangkitan dalam kesenian.</a:t>
            </a:r>
          </a:p>
          <a:p>
            <a:r>
              <a:rPr lang="id-ID" dirty="0" smtClean="0"/>
              <a:t>Kemenangan individu.</a:t>
            </a:r>
          </a:p>
          <a:p>
            <a:r>
              <a:rPr lang="id-ID" dirty="0" smtClean="0"/>
              <a:t>Pertumbuhan ekonomi dunia dalam tahun 1990-an</a:t>
            </a:r>
          </a:p>
          <a:p>
            <a:r>
              <a:rPr lang="id-ID" dirty="0" smtClean="0"/>
              <a:t>Berkembangnya wilayah pasifik.</a:t>
            </a:r>
          </a:p>
          <a:p>
            <a:r>
              <a:rPr lang="id-ID" dirty="0" smtClean="0"/>
              <a:t>Privatisasi / swatanisasi atas negara kesejahteraan.</a:t>
            </a:r>
            <a:endParaRPr lang="id-ID"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 Problematika Peradaban Global Pada Kehiupan Manusia</a:t>
            </a:r>
            <a:endParaRPr lang="id-ID" dirty="0"/>
          </a:p>
        </p:txBody>
      </p:sp>
      <p:sp>
        <p:nvSpPr>
          <p:cNvPr id="3" name="Content Placeholder 2"/>
          <p:cNvSpPr>
            <a:spLocks noGrp="1"/>
          </p:cNvSpPr>
          <p:nvPr>
            <p:ph idx="1"/>
          </p:nvPr>
        </p:nvSpPr>
        <p:spPr/>
        <p:txBody>
          <a:bodyPr>
            <a:normAutofit fontScale="85000" lnSpcReduction="10000"/>
          </a:bodyPr>
          <a:lstStyle/>
          <a:p>
            <a:pPr algn="just"/>
            <a:r>
              <a:rPr lang="id-ID" dirty="0" smtClean="0"/>
              <a:t>Kata globalisasi diambil dari kata global yang maknanya universal.</a:t>
            </a:r>
          </a:p>
          <a:p>
            <a:pPr algn="just"/>
            <a:r>
              <a:rPr lang="id-ID" dirty="0" smtClean="0"/>
              <a:t>Globalisasi belum memiliki defnisi yg mapan, kecuali sekedar definisi kerja </a:t>
            </a:r>
            <a:r>
              <a:rPr lang="id-ID" i="1" dirty="0" smtClean="0"/>
              <a:t>(working definiton), </a:t>
            </a:r>
            <a:r>
              <a:rPr lang="id-ID" dirty="0" smtClean="0"/>
              <a:t>sehingga tergantung dari sisi mana orang melihatnya.</a:t>
            </a:r>
          </a:p>
          <a:p>
            <a:pPr algn="just"/>
            <a:r>
              <a:rPr lang="id-ID" dirty="0" smtClean="0"/>
              <a:t>Ada yg memandang globalisasi sebagai suatu proses sosial, proses sejarah, atau proses alamiyah yang membawa seluruh bangsa dan negara di dunia makin terikat satu sama lain, mewujudkan satu tatanan kehidupan baru dg menyingkirkan batas-batas geografis, ekonomi dan budaya masyarakat.</a:t>
            </a:r>
            <a:endParaRPr lang="id-ID"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id-ID" sz="2800" b="1" dirty="0" smtClean="0"/>
              <a:t>Ciri berkembangnya fenomena globalisasi di dunia:</a:t>
            </a:r>
            <a:endParaRPr lang="id-ID" sz="2800" b="1" dirty="0"/>
          </a:p>
        </p:txBody>
      </p:sp>
      <p:sp>
        <p:nvSpPr>
          <p:cNvPr id="3" name="Content Placeholder 2"/>
          <p:cNvSpPr>
            <a:spLocks noGrp="1"/>
          </p:cNvSpPr>
          <p:nvPr>
            <p:ph idx="1"/>
          </p:nvPr>
        </p:nvSpPr>
        <p:spPr/>
        <p:txBody>
          <a:bodyPr>
            <a:normAutofit fontScale="77500" lnSpcReduction="20000"/>
          </a:bodyPr>
          <a:lstStyle/>
          <a:p>
            <a:pPr algn="just"/>
            <a:r>
              <a:rPr lang="id-ID" dirty="0" smtClean="0"/>
              <a:t>Hilir mudiknya kapal-kapal pengangkut barang antarnegara.</a:t>
            </a:r>
          </a:p>
          <a:p>
            <a:pPr algn="just"/>
            <a:r>
              <a:rPr lang="id-ID" dirty="0" smtClean="0"/>
              <a:t>Pesatnya perkembangan barang elektronik dn telekomunikasi.</a:t>
            </a:r>
          </a:p>
          <a:p>
            <a:pPr algn="just"/>
            <a:r>
              <a:rPr lang="id-ID" dirty="0" smtClean="0"/>
              <a:t>Pasar dan produksi ekonomi di negara-negara berbeda menjadi saling bergantung sebagai akibat dari pertumbuhan perdagangan internasional, pengaruh perusahaan multinasional.</a:t>
            </a:r>
          </a:p>
          <a:p>
            <a:pPr algn="just"/>
            <a:r>
              <a:rPr lang="id-ID" dirty="0" smtClean="0"/>
              <a:t>Peningkatan interaksi kultural melalui media massa dan cetak. Misal: melaluifilm, musik, transmisi berita dan olahraga internasional, fashion, literatur, makanan, dsb.</a:t>
            </a:r>
          </a:p>
          <a:p>
            <a:pPr algn="just"/>
            <a:r>
              <a:rPr lang="id-ID" dirty="0" smtClean="0"/>
              <a:t>Meningkatnya beberapa masalah bersama antar masyarakat multi negara. Milsa; inflasi, krisis ekonomi, lingkungan, dll.</a:t>
            </a:r>
            <a:endParaRPr lang="id-ID"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smtClean="0"/>
              <a:t>Lanjutan</a:t>
            </a:r>
            <a:endParaRPr lang="id-ID" b="1" dirty="0"/>
          </a:p>
        </p:txBody>
      </p:sp>
      <p:sp>
        <p:nvSpPr>
          <p:cNvPr id="3" name="Content Placeholder 2"/>
          <p:cNvSpPr>
            <a:spLocks noGrp="1"/>
          </p:cNvSpPr>
          <p:nvPr>
            <p:ph idx="1"/>
          </p:nvPr>
        </p:nvSpPr>
        <p:spPr/>
        <p:txBody>
          <a:bodyPr>
            <a:normAutofit fontScale="85000" lnSpcReduction="20000"/>
          </a:bodyPr>
          <a:lstStyle/>
          <a:p>
            <a:pPr algn="just"/>
            <a:r>
              <a:rPr lang="id-ID" dirty="0" smtClean="0"/>
              <a:t>Globalisasi dimunculkan oleh negara-negara maju terutama dalam bidang informasi, komunikasi dan transortasi. Mereka menguasai teknologi.</a:t>
            </a:r>
          </a:p>
          <a:p>
            <a:pPr algn="just"/>
            <a:r>
              <a:rPr lang="id-ID" dirty="0" smtClean="0"/>
              <a:t>Dewasa ini negara-negara maju dikuasai oleh negara-negara Eropa Barat dan Amerika Serikat.</a:t>
            </a:r>
          </a:p>
          <a:p>
            <a:pPr algn="just"/>
            <a:r>
              <a:rPr lang="id-ID" dirty="0" smtClean="0"/>
              <a:t>Seorang Alhi sejarah terkenal abad 20 Toynbee berkata, “</a:t>
            </a:r>
            <a:r>
              <a:rPr lang="id-ID" i="1" dirty="0" smtClean="0"/>
              <a:t>Par ahli sejarah di masa akan datang akan berkata bahwa kejadian yg besar di abad ke- 20 adalah pengaruh kuat peradaban baru terhadap semua masyarakat di dunia. Mereka juga akan berkata bahwa pengaruh tersebut sangat kuat dan bisa menjungkirbalikkan korbannya.”</a:t>
            </a:r>
            <a:endParaRPr lang="id-ID"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1. Pengaruh globalisasi</a:t>
            </a:r>
            <a:br>
              <a:rPr lang="id-ID" b="1" dirty="0" smtClean="0"/>
            </a:br>
            <a:endParaRPr lang="id-ID" dirty="0"/>
          </a:p>
        </p:txBody>
      </p:sp>
      <p:sp>
        <p:nvSpPr>
          <p:cNvPr id="3" name="Content Placeholder 2"/>
          <p:cNvSpPr>
            <a:spLocks noGrp="1"/>
          </p:cNvSpPr>
          <p:nvPr>
            <p:ph idx="1"/>
          </p:nvPr>
        </p:nvSpPr>
        <p:spPr>
          <a:xfrm>
            <a:off x="457200" y="908720"/>
            <a:ext cx="8229600" cy="5217443"/>
          </a:xfrm>
        </p:spPr>
        <p:txBody>
          <a:bodyPr>
            <a:normAutofit/>
          </a:bodyPr>
          <a:lstStyle/>
          <a:p>
            <a:pPr algn="just"/>
            <a:r>
              <a:rPr lang="sv-SE" dirty="0" smtClean="0"/>
              <a:t>Globalisai </a:t>
            </a:r>
            <a:r>
              <a:rPr lang="sv-SE" dirty="0"/>
              <a:t>sebagai fenomena abad </a:t>
            </a:r>
            <a:r>
              <a:rPr lang="id-ID" dirty="0" smtClean="0"/>
              <a:t>ini</a:t>
            </a:r>
            <a:r>
              <a:rPr lang="sv-SE" dirty="0" smtClean="0"/>
              <a:t> </a:t>
            </a:r>
            <a:r>
              <a:rPr lang="sv-SE" dirty="0"/>
              <a:t>memberi implikasi </a:t>
            </a:r>
            <a:r>
              <a:rPr lang="sv-SE" dirty="0" smtClean="0"/>
              <a:t>yg </a:t>
            </a:r>
            <a:r>
              <a:rPr lang="sv-SE" dirty="0"/>
              <a:t>luas bagi semua bangsa </a:t>
            </a:r>
            <a:r>
              <a:rPr lang="sv-SE" dirty="0" smtClean="0"/>
              <a:t>dan</a:t>
            </a:r>
            <a:r>
              <a:rPr lang="id-ID" dirty="0" smtClean="0"/>
              <a:t> masyarakat </a:t>
            </a:r>
            <a:r>
              <a:rPr lang="id-ID" dirty="0"/>
              <a:t>internasional. Pangaruh globalisasi terhadap </a:t>
            </a:r>
            <a:r>
              <a:rPr lang="id-ID" dirty="0" smtClean="0"/>
              <a:t>ideologi </a:t>
            </a:r>
            <a:r>
              <a:rPr lang="id-ID" dirty="0"/>
              <a:t>dan politik adalah </a:t>
            </a:r>
            <a:r>
              <a:rPr lang="id-ID" dirty="0" smtClean="0"/>
              <a:t>akan semakin </a:t>
            </a:r>
            <a:r>
              <a:rPr lang="id-ID" dirty="0"/>
              <a:t>menguatnya pengaruh ideologi </a:t>
            </a:r>
            <a:r>
              <a:rPr lang="id-ID" dirty="0" smtClean="0"/>
              <a:t>liberal </a:t>
            </a:r>
            <a:r>
              <a:rPr lang="id-ID" dirty="0"/>
              <a:t>dalam parpolitikan negara-negara </a:t>
            </a:r>
            <a:r>
              <a:rPr lang="id-ID" dirty="0" smtClean="0"/>
              <a:t>berkembang yang </a:t>
            </a:r>
            <a:r>
              <a:rPr lang="id-ID" dirty="0"/>
              <a:t>ditandai dengan menguatnya ide kebebasan dan </a:t>
            </a:r>
            <a:r>
              <a:rPr lang="id-ID" dirty="0" smtClean="0"/>
              <a:t>demokrasi. Pengaruh </a:t>
            </a:r>
            <a:r>
              <a:rPr lang="id-ID" dirty="0"/>
              <a:t>globalisai terhadap sosial budaya adalah masuknya nilai-nilai peradaban lain.</a:t>
            </a:r>
            <a:endParaRPr lang="id-ID" b="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b="1" dirty="0"/>
              <a:t>2. Efek globalisai bagi </a:t>
            </a:r>
            <a:r>
              <a:rPr lang="id-ID" b="1" dirty="0" smtClean="0"/>
              <a:t>I</a:t>
            </a:r>
            <a:r>
              <a:rPr lang="it-IT" b="1" dirty="0" smtClean="0"/>
              <a:t>ndonesia</a:t>
            </a:r>
            <a:endParaRPr lang="id-ID" dirty="0"/>
          </a:p>
        </p:txBody>
      </p:sp>
      <p:sp>
        <p:nvSpPr>
          <p:cNvPr id="3" name="Content Placeholder 2"/>
          <p:cNvSpPr>
            <a:spLocks noGrp="1"/>
          </p:cNvSpPr>
          <p:nvPr>
            <p:ph idx="1"/>
          </p:nvPr>
        </p:nvSpPr>
        <p:spPr/>
        <p:txBody>
          <a:bodyPr>
            <a:normAutofit/>
          </a:bodyPr>
          <a:lstStyle/>
          <a:p>
            <a:pPr algn="just"/>
            <a:r>
              <a:rPr lang="id-ID" dirty="0" smtClean="0"/>
              <a:t>Globalisasi </a:t>
            </a:r>
            <a:r>
              <a:rPr lang="id-ID" dirty="0"/>
              <a:t>telah melanda kehidupan berbangsa </a:t>
            </a:r>
            <a:r>
              <a:rPr lang="id-ID" dirty="0" smtClean="0"/>
              <a:t>dn </a:t>
            </a:r>
            <a:r>
              <a:rPr lang="id-ID" dirty="0"/>
              <a:t>bernegara indonesia. </a:t>
            </a:r>
            <a:r>
              <a:rPr lang="id-ID" dirty="0" smtClean="0"/>
              <a:t>Globalisasi telah </a:t>
            </a:r>
            <a:r>
              <a:rPr lang="id-ID" dirty="0"/>
              <a:t>memberi pengaruh besar dalam kehidupan bersama, baik pengaruh positif </a:t>
            </a:r>
            <a:r>
              <a:rPr lang="id-ID" dirty="0" smtClean="0"/>
              <a:t>maupun pengaruh </a:t>
            </a:r>
            <a:r>
              <a:rPr lang="id-ID" dirty="0"/>
              <a:t>negatif. Proses saling memegaruhi sesunguhnya adalah gejala yang wajar </a:t>
            </a:r>
            <a:r>
              <a:rPr lang="id-ID" dirty="0" smtClean="0"/>
              <a:t>dalam interaksi antarmasyrakat. Pengaruh tersebut selamanya </a:t>
            </a:r>
            <a:r>
              <a:rPr lang="id-ID" dirty="0"/>
              <a:t>mempunyai dua </a:t>
            </a:r>
            <a:r>
              <a:rPr lang="id-ID" dirty="0" smtClean="0"/>
              <a:t>sisi, </a:t>
            </a:r>
            <a:r>
              <a:rPr lang="id-ID" dirty="0"/>
              <a:t>yaitu sisi negatif </a:t>
            </a:r>
            <a:r>
              <a:rPr lang="id-ID" dirty="0" smtClean="0"/>
              <a:t>dan positif</a:t>
            </a:r>
            <a:r>
              <a:rPr lang="id-ID" dirty="0"/>
              <a: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pPr algn="l"/>
            <a:r>
              <a:rPr lang="id-ID" sz="3600" b="1" dirty="0" smtClean="0"/>
              <a:t>Lanjutan</a:t>
            </a:r>
            <a:endParaRPr lang="id-ID" b="1" dirty="0"/>
          </a:p>
        </p:txBody>
      </p:sp>
      <p:sp>
        <p:nvSpPr>
          <p:cNvPr id="3" name="Content Placeholder 2"/>
          <p:cNvSpPr>
            <a:spLocks noGrp="1"/>
          </p:cNvSpPr>
          <p:nvPr>
            <p:ph idx="1"/>
          </p:nvPr>
        </p:nvSpPr>
        <p:spPr>
          <a:xfrm>
            <a:off x="457200" y="1268760"/>
            <a:ext cx="8229600" cy="5112568"/>
          </a:xfrm>
        </p:spPr>
        <p:txBody>
          <a:bodyPr>
            <a:normAutofit fontScale="62500" lnSpcReduction="20000"/>
          </a:bodyPr>
          <a:lstStyle/>
          <a:p>
            <a:r>
              <a:rPr lang="id-ID" dirty="0" smtClean="0"/>
              <a:t>Aspek </a:t>
            </a:r>
            <a:r>
              <a:rPr lang="id-ID" dirty="0"/>
              <a:t>positif </a:t>
            </a:r>
            <a:r>
              <a:rPr lang="id-ID" dirty="0" smtClean="0"/>
              <a:t>globalisasi:</a:t>
            </a:r>
            <a:endParaRPr lang="id-ID" dirty="0"/>
          </a:p>
          <a:p>
            <a:pPr>
              <a:buNone/>
            </a:pPr>
            <a:r>
              <a:rPr lang="sv-SE" dirty="0"/>
              <a:t>a. </a:t>
            </a:r>
            <a:r>
              <a:rPr lang="id-ID" dirty="0" smtClean="0"/>
              <a:t>	</a:t>
            </a:r>
            <a:r>
              <a:rPr lang="sv-SE" dirty="0" smtClean="0"/>
              <a:t>Kemajuan </a:t>
            </a:r>
            <a:r>
              <a:rPr lang="sv-SE" dirty="0"/>
              <a:t>teknologi komunikasi dan informasi mempermudah manusia dalam berinteraksi.</a:t>
            </a:r>
          </a:p>
          <a:p>
            <a:pPr>
              <a:buNone/>
            </a:pPr>
            <a:r>
              <a:rPr lang="sv-SE" dirty="0"/>
              <a:t>b. </a:t>
            </a:r>
            <a:r>
              <a:rPr lang="id-ID" dirty="0" smtClean="0"/>
              <a:t>	</a:t>
            </a:r>
            <a:r>
              <a:rPr lang="sv-SE" dirty="0" smtClean="0"/>
              <a:t>Kemajuan </a:t>
            </a:r>
            <a:r>
              <a:rPr lang="sv-SE" dirty="0"/>
              <a:t>teknologi komunikasi dan informasi mempercepat manusia untuk </a:t>
            </a:r>
            <a:r>
              <a:rPr lang="sv-SE" dirty="0" smtClean="0"/>
              <a:t>berhubungan</a:t>
            </a:r>
            <a:r>
              <a:rPr lang="id-ID" dirty="0" smtClean="0"/>
              <a:t> dengan </a:t>
            </a:r>
            <a:r>
              <a:rPr lang="id-ID" dirty="0"/>
              <a:t>manusia lain.</a:t>
            </a:r>
          </a:p>
          <a:p>
            <a:pPr>
              <a:buNone/>
            </a:pPr>
            <a:r>
              <a:rPr lang="id-ID" dirty="0"/>
              <a:t>c. </a:t>
            </a:r>
            <a:r>
              <a:rPr lang="id-ID" dirty="0" smtClean="0"/>
              <a:t>	Kemajuan </a:t>
            </a:r>
            <a:r>
              <a:rPr lang="id-ID" dirty="0"/>
              <a:t>teknologi komunikasi, informasi, dan transportasi meningkatkan efisiensi.</a:t>
            </a:r>
          </a:p>
          <a:p>
            <a:r>
              <a:rPr lang="id-ID" dirty="0"/>
              <a:t>Adapun aspek </a:t>
            </a:r>
            <a:r>
              <a:rPr lang="id-ID" dirty="0" smtClean="0"/>
              <a:t>negatif:</a:t>
            </a:r>
            <a:endParaRPr lang="id-ID" dirty="0"/>
          </a:p>
          <a:p>
            <a:pPr>
              <a:buNone/>
            </a:pPr>
            <a:r>
              <a:rPr lang="id-ID" dirty="0"/>
              <a:t>a. </a:t>
            </a:r>
            <a:r>
              <a:rPr lang="id-ID" dirty="0" smtClean="0"/>
              <a:t>	Masuknya </a:t>
            </a:r>
            <a:r>
              <a:rPr lang="id-ID" dirty="0"/>
              <a:t>nilai budaya luar akan menghilangkan nilai-nilai tradisi suatu bangsa dan </a:t>
            </a:r>
            <a:r>
              <a:rPr lang="id-ID" dirty="0" smtClean="0"/>
              <a:t>identitas suatu </a:t>
            </a:r>
            <a:r>
              <a:rPr lang="id-ID" dirty="0"/>
              <a:t>bangsa.</a:t>
            </a:r>
          </a:p>
          <a:p>
            <a:pPr>
              <a:buNone/>
            </a:pPr>
            <a:r>
              <a:rPr lang="id-ID" dirty="0"/>
              <a:t>b. </a:t>
            </a:r>
            <a:r>
              <a:rPr lang="id-ID" dirty="0" smtClean="0"/>
              <a:t>	Eksploitasi </a:t>
            </a:r>
            <a:r>
              <a:rPr lang="id-ID" dirty="0"/>
              <a:t>alam dan sumber daya lain akan memuncak karena kebutuhan yang </a:t>
            </a:r>
            <a:r>
              <a:rPr lang="id-ID" dirty="0" smtClean="0"/>
              <a:t>makin membesar</a:t>
            </a:r>
            <a:r>
              <a:rPr lang="id-ID" dirty="0"/>
              <a:t>.</a:t>
            </a:r>
          </a:p>
          <a:p>
            <a:pPr>
              <a:buNone/>
            </a:pPr>
            <a:r>
              <a:rPr lang="id-ID" dirty="0"/>
              <a:t>c. </a:t>
            </a:r>
            <a:r>
              <a:rPr lang="id-ID" dirty="0" smtClean="0"/>
              <a:t>	Dalam </a:t>
            </a:r>
            <a:r>
              <a:rPr lang="id-ID" dirty="0"/>
              <a:t>bidang ekonomi, berkembang nilai-nilai konsumerisme dan individual </a:t>
            </a:r>
            <a:r>
              <a:rPr lang="id-ID" dirty="0" smtClean="0"/>
              <a:t>yang menggeser </a:t>
            </a:r>
            <a:r>
              <a:rPr lang="id-ID" dirty="0"/>
              <a:t>nilai-nilai masyrakat.</a:t>
            </a:r>
          </a:p>
          <a:p>
            <a:pPr>
              <a:buNone/>
            </a:pPr>
            <a:r>
              <a:rPr lang="id-ID" dirty="0"/>
              <a:t>d. </a:t>
            </a:r>
            <a:r>
              <a:rPr lang="id-ID" dirty="0" smtClean="0"/>
              <a:t>	Terjadi </a:t>
            </a:r>
            <a:r>
              <a:rPr lang="id-ID" dirty="0"/>
              <a:t>dehumanisasi, yaitu derajat manusia nantinya tidak dihargai karena lebih </a:t>
            </a:r>
            <a:r>
              <a:rPr lang="id-ID" dirty="0" smtClean="0"/>
              <a:t>banyak menggunakan </a:t>
            </a:r>
            <a:r>
              <a:rPr lang="id-ID" dirty="0"/>
              <a:t>mesin-mesin berteknologi tinggi.</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id-ID" b="1" dirty="0" smtClean="0"/>
              <a:t>3. Sikap terhadap Globalisasi</a:t>
            </a:r>
            <a:endParaRPr lang="id-ID" dirty="0"/>
          </a:p>
        </p:txBody>
      </p:sp>
      <p:sp>
        <p:nvSpPr>
          <p:cNvPr id="3" name="Content Placeholder 2"/>
          <p:cNvSpPr>
            <a:spLocks noGrp="1"/>
          </p:cNvSpPr>
          <p:nvPr>
            <p:ph idx="1"/>
          </p:nvPr>
        </p:nvSpPr>
        <p:spPr>
          <a:xfrm>
            <a:off x="457200" y="1268760"/>
            <a:ext cx="8229600" cy="5184576"/>
          </a:xfrm>
        </p:spPr>
        <p:txBody>
          <a:bodyPr>
            <a:normAutofit fontScale="85000" lnSpcReduction="20000"/>
          </a:bodyPr>
          <a:lstStyle/>
          <a:p>
            <a:endParaRPr lang="id-ID" b="1" dirty="0"/>
          </a:p>
          <a:p>
            <a:r>
              <a:rPr lang="id-ID" dirty="0"/>
              <a:t>Dalam menghadapi globalisasi ini, bangsa-bangsa di dunia memberi respon atau tanggapan </a:t>
            </a:r>
            <a:r>
              <a:rPr lang="id-ID" dirty="0" smtClean="0"/>
              <a:t>yang dapat </a:t>
            </a:r>
            <a:r>
              <a:rPr lang="id-ID" dirty="0"/>
              <a:t>dikategorikan sebagai berikut</a:t>
            </a:r>
          </a:p>
          <a:p>
            <a:pPr>
              <a:buNone/>
            </a:pPr>
            <a:r>
              <a:rPr lang="sv-SE" dirty="0"/>
              <a:t>a. </a:t>
            </a:r>
            <a:r>
              <a:rPr lang="id-ID" dirty="0" smtClean="0"/>
              <a:t>	</a:t>
            </a:r>
            <a:r>
              <a:rPr lang="sv-SE" dirty="0" smtClean="0"/>
              <a:t>Sebagai </a:t>
            </a:r>
            <a:r>
              <a:rPr lang="sv-SE" dirty="0"/>
              <a:t>bangsa </a:t>
            </a:r>
            <a:r>
              <a:rPr lang="sv-SE" dirty="0" smtClean="0"/>
              <a:t>menyambut</a:t>
            </a:r>
            <a:r>
              <a:rPr lang="id-ID" dirty="0" smtClean="0"/>
              <a:t> </a:t>
            </a:r>
            <a:r>
              <a:rPr lang="sv-SE" dirty="0" smtClean="0"/>
              <a:t>positif </a:t>
            </a:r>
            <a:r>
              <a:rPr lang="sv-SE" dirty="0"/>
              <a:t>globalisasi karena dianggap sebagai jalan keluar </a:t>
            </a:r>
            <a:r>
              <a:rPr lang="sv-SE" dirty="0" smtClean="0"/>
              <a:t>baru</a:t>
            </a:r>
            <a:r>
              <a:rPr lang="id-ID" dirty="0" smtClean="0"/>
              <a:t> </a:t>
            </a:r>
            <a:r>
              <a:rPr lang="fi-FI" dirty="0" smtClean="0"/>
              <a:t>untuk </a:t>
            </a:r>
            <a:r>
              <a:rPr lang="fi-FI" dirty="0"/>
              <a:t>perbaikan nasib umat </a:t>
            </a:r>
            <a:r>
              <a:rPr lang="fi-FI" dirty="0" smtClean="0"/>
              <a:t>manusi</a:t>
            </a:r>
            <a:r>
              <a:rPr lang="id-ID" dirty="0" smtClean="0"/>
              <a:t>a</a:t>
            </a:r>
            <a:r>
              <a:rPr lang="fi-FI" dirty="0" smtClean="0"/>
              <a:t>.</a:t>
            </a:r>
            <a:endParaRPr lang="fi-FI" dirty="0"/>
          </a:p>
          <a:p>
            <a:pPr>
              <a:buNone/>
            </a:pPr>
            <a:r>
              <a:rPr lang="id-ID" dirty="0"/>
              <a:t>b. </a:t>
            </a:r>
            <a:r>
              <a:rPr lang="id-ID" dirty="0" smtClean="0"/>
              <a:t>Sebagai </a:t>
            </a:r>
            <a:r>
              <a:rPr lang="id-ID" dirty="0"/>
              <a:t>masyarakat yang kritis menolak globalisasi karena dianggap sebagai bentuk </a:t>
            </a:r>
            <a:r>
              <a:rPr lang="id-ID" dirty="0" smtClean="0"/>
              <a:t>baru penjajahan </a:t>
            </a:r>
            <a:r>
              <a:rPr lang="id-ID" dirty="0"/>
              <a:t>(kolonialisme) melalui cara-cara baru yang bersifat trannasional dibidang </a:t>
            </a:r>
            <a:r>
              <a:rPr lang="id-ID" dirty="0" smtClean="0"/>
              <a:t>politik, ekonomi</a:t>
            </a:r>
            <a:r>
              <a:rPr lang="id-ID" dirty="0"/>
              <a:t>, dan budaya.</a:t>
            </a:r>
          </a:p>
          <a:p>
            <a:pPr>
              <a:buNone/>
            </a:pPr>
            <a:r>
              <a:rPr lang="id-ID" dirty="0"/>
              <a:t>c. </a:t>
            </a:r>
            <a:r>
              <a:rPr lang="id-ID" dirty="0" smtClean="0"/>
              <a:t>	Sebagian </a:t>
            </a:r>
            <a:r>
              <a:rPr lang="id-ID" dirty="0"/>
              <a:t>yang lain tetap menerima globalisasi sebagai sebuah keniscayaan </a:t>
            </a:r>
            <a:r>
              <a:rPr lang="id-ID" dirty="0" smtClean="0"/>
              <a:t>akibat perkembangan </a:t>
            </a:r>
            <a:r>
              <a:rPr lang="id-ID" dirty="0"/>
              <a:t>teknologi.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295400"/>
            <a:ext cx="8229600" cy="5105400"/>
          </a:xfrm>
        </p:spPr>
        <p:txBody>
          <a:bodyPr>
            <a:normAutofit fontScale="92500" lnSpcReduction="10000"/>
          </a:bodyPr>
          <a:lstStyle/>
          <a:p>
            <a:pPr marL="365760" indent="-256032" eaLnBrk="1" fontAlgn="auto" hangingPunct="1">
              <a:lnSpc>
                <a:spcPct val="90000"/>
              </a:lnSpc>
              <a:spcAft>
                <a:spcPts val="0"/>
              </a:spcAft>
              <a:buClr>
                <a:schemeClr val="tx1"/>
              </a:buClr>
              <a:buSzPct val="85000"/>
              <a:buFont typeface="Wingdings" pitchFamily="2" charset="2"/>
              <a:buChar char="Ø"/>
              <a:defRPr/>
            </a:pPr>
            <a:r>
              <a:rPr lang="id-ID" sz="2800" dirty="0" smtClean="0"/>
              <a:t>Pokok Kajian IBD berbagai aspek kehidupan yg keseluruhannya merupakan ungkapan masalah kemanusiaan dan budaya serta hakikat manusia yg satu. </a:t>
            </a:r>
            <a:r>
              <a:rPr lang="en-US" sz="2800" dirty="0" err="1" smtClean="0"/>
              <a:t>Hakikat</a:t>
            </a:r>
            <a:r>
              <a:rPr lang="en-US" sz="2800" dirty="0" smtClean="0"/>
              <a:t> </a:t>
            </a:r>
            <a:r>
              <a:rPr lang="en-US" sz="2800" dirty="0" err="1" smtClean="0"/>
              <a:t>manusia</a:t>
            </a:r>
            <a:r>
              <a:rPr lang="en-US" sz="2800" dirty="0" smtClean="0"/>
              <a:t> yang universal </a:t>
            </a:r>
            <a:r>
              <a:rPr lang="en-US" sz="2800" dirty="0" err="1" smtClean="0"/>
              <a:t>dan</a:t>
            </a:r>
            <a:r>
              <a:rPr lang="en-US" sz="2800" dirty="0" smtClean="0"/>
              <a:t> </a:t>
            </a:r>
            <a:r>
              <a:rPr lang="en-US" sz="2800" dirty="0" err="1" smtClean="0"/>
              <a:t>unik</a:t>
            </a:r>
            <a:r>
              <a:rPr lang="id-ID" sz="2800" dirty="0" smtClean="0"/>
              <a:t>.</a:t>
            </a:r>
          </a:p>
          <a:p>
            <a:pPr marL="365760" indent="-256032" eaLnBrk="1" fontAlgn="auto" hangingPunct="1">
              <a:lnSpc>
                <a:spcPct val="90000"/>
              </a:lnSpc>
              <a:spcAft>
                <a:spcPts val="0"/>
              </a:spcAft>
              <a:buClr>
                <a:schemeClr val="tx1"/>
              </a:buClr>
              <a:buSzPct val="85000"/>
              <a:buFont typeface="Wingdings 3" pitchFamily="18" charset="2"/>
              <a:buNone/>
              <a:defRPr/>
            </a:pPr>
            <a:endParaRPr lang="id-ID" sz="2800" dirty="0" smtClean="0"/>
          </a:p>
          <a:p>
            <a:pPr marL="365760" indent="-256032" eaLnBrk="1" fontAlgn="auto" hangingPunct="1">
              <a:lnSpc>
                <a:spcPct val="90000"/>
              </a:lnSpc>
              <a:spcAft>
                <a:spcPts val="0"/>
              </a:spcAft>
              <a:buClr>
                <a:schemeClr val="tx1"/>
              </a:buClr>
              <a:buSzPct val="85000"/>
              <a:buFont typeface="Wingdings" pitchFamily="2" charset="2"/>
              <a:buChar char="Ø"/>
              <a:defRPr/>
            </a:pPr>
            <a:endParaRPr lang="id-ID" sz="2800" dirty="0" smtClean="0"/>
          </a:p>
          <a:p>
            <a:pPr marL="365760" indent="-256032" eaLnBrk="1" fontAlgn="auto" hangingPunct="1">
              <a:lnSpc>
                <a:spcPct val="90000"/>
              </a:lnSpc>
              <a:spcAft>
                <a:spcPts val="0"/>
              </a:spcAft>
              <a:buClr>
                <a:schemeClr val="tx1"/>
              </a:buClr>
              <a:buSzPct val="85000"/>
              <a:buFont typeface="Wingdings" pitchFamily="2" charset="2"/>
              <a:buChar char="Ø"/>
              <a:defRPr/>
            </a:pPr>
            <a:endParaRPr lang="id-ID" sz="2800" dirty="0" smtClean="0"/>
          </a:p>
          <a:p>
            <a:pPr marL="365760" indent="-256032" eaLnBrk="1" fontAlgn="auto" hangingPunct="1">
              <a:lnSpc>
                <a:spcPct val="90000"/>
              </a:lnSpc>
              <a:spcAft>
                <a:spcPts val="0"/>
              </a:spcAft>
              <a:buClr>
                <a:schemeClr val="tx1"/>
              </a:buClr>
              <a:buSzPct val="85000"/>
              <a:buFont typeface="Wingdings" pitchFamily="2" charset="2"/>
              <a:buChar char="Ø"/>
              <a:defRPr/>
            </a:pPr>
            <a:r>
              <a:rPr lang="id-ID" sz="2800" dirty="0" smtClean="0"/>
              <a:t>Dan m</a:t>
            </a:r>
            <a:r>
              <a:rPr lang="en-US" sz="2800" dirty="0" err="1" smtClean="0"/>
              <a:t>asalah</a:t>
            </a:r>
            <a:r>
              <a:rPr lang="en-US" sz="2800" dirty="0" smtClean="0"/>
              <a:t> </a:t>
            </a:r>
            <a:r>
              <a:rPr lang="en-US" sz="2800" dirty="0" err="1" smtClean="0"/>
              <a:t>budaya</a:t>
            </a:r>
            <a:r>
              <a:rPr lang="en-US" sz="2800" dirty="0" smtClean="0"/>
              <a:t> </a:t>
            </a:r>
            <a:r>
              <a:rPr lang="en-US" sz="2800" dirty="0" err="1" smtClean="0"/>
              <a:t>dalam</a:t>
            </a:r>
            <a:r>
              <a:rPr lang="en-US" sz="2800" dirty="0" smtClean="0"/>
              <a:t> IBD </a:t>
            </a:r>
            <a:r>
              <a:rPr lang="en-US" sz="2800" dirty="0" err="1" smtClean="0"/>
              <a:t>adalah</a:t>
            </a:r>
            <a:r>
              <a:rPr lang="en-US" sz="2800" dirty="0" smtClean="0"/>
              <a:t> </a:t>
            </a:r>
            <a:r>
              <a:rPr lang="en-US" sz="2800" dirty="0" err="1" smtClean="0"/>
              <a:t>masalah</a:t>
            </a:r>
            <a:r>
              <a:rPr lang="en-US" sz="2800" dirty="0" smtClean="0"/>
              <a:t> </a:t>
            </a:r>
            <a:r>
              <a:rPr lang="en-US" sz="2800" dirty="0" err="1" smtClean="0"/>
              <a:t>tata</a:t>
            </a:r>
            <a:r>
              <a:rPr lang="en-US" sz="2800" dirty="0" smtClean="0"/>
              <a:t> </a:t>
            </a:r>
            <a:r>
              <a:rPr lang="en-US" sz="2800" dirty="0" err="1" smtClean="0"/>
              <a:t>nilai</a:t>
            </a:r>
            <a:r>
              <a:rPr lang="en-US" sz="2800" dirty="0" smtClean="0"/>
              <a:t> yang </a:t>
            </a:r>
            <a:r>
              <a:rPr lang="en-US" sz="2800" dirty="0" err="1" smtClean="0"/>
              <a:t>dapat</a:t>
            </a:r>
            <a:r>
              <a:rPr lang="en-US" sz="2800" dirty="0" smtClean="0"/>
              <a:t> </a:t>
            </a:r>
            <a:r>
              <a:rPr lang="en-US" sz="2800" dirty="0" err="1" smtClean="0"/>
              <a:t>menimbulkan</a:t>
            </a:r>
            <a:r>
              <a:rPr lang="en-US" sz="2800" dirty="0" smtClean="0"/>
              <a:t> </a:t>
            </a:r>
            <a:r>
              <a:rPr lang="en-US" sz="2800" dirty="0" err="1" smtClean="0"/>
              <a:t>krisis-krisis</a:t>
            </a:r>
            <a:r>
              <a:rPr lang="en-US" sz="2800" dirty="0" smtClean="0"/>
              <a:t> </a:t>
            </a:r>
            <a:r>
              <a:rPr lang="en-US" sz="2800" dirty="0" err="1" smtClean="0"/>
              <a:t>kemasyarakatan</a:t>
            </a:r>
            <a:r>
              <a:rPr lang="en-US" sz="2800" dirty="0" smtClean="0"/>
              <a:t> </a:t>
            </a:r>
            <a:r>
              <a:rPr lang="en-US" sz="2800" dirty="0" err="1" smtClean="0"/>
              <a:t>seperti</a:t>
            </a:r>
            <a:r>
              <a:rPr lang="en-US" sz="2800" dirty="0" smtClean="0"/>
              <a:t> </a:t>
            </a:r>
            <a:r>
              <a:rPr lang="en-US" sz="2800" dirty="0" err="1" smtClean="0"/>
              <a:t>proses</a:t>
            </a:r>
            <a:r>
              <a:rPr lang="en-US" sz="2800" dirty="0" smtClean="0"/>
              <a:t> </a:t>
            </a:r>
            <a:r>
              <a:rPr lang="en-US" sz="2800" dirty="0" err="1" smtClean="0"/>
              <a:t>dehumanisasi</a:t>
            </a:r>
            <a:r>
              <a:rPr lang="en-US" sz="2800" dirty="0" smtClean="0"/>
              <a:t> </a:t>
            </a:r>
            <a:r>
              <a:rPr lang="en-US" sz="2800" dirty="0" err="1" smtClean="0"/>
              <a:t>atau</a:t>
            </a:r>
            <a:r>
              <a:rPr lang="en-US" sz="2800" dirty="0" smtClean="0"/>
              <a:t> </a:t>
            </a:r>
            <a:r>
              <a:rPr lang="en-US" sz="2800" dirty="0" err="1" smtClean="0"/>
              <a:t>pengurangan</a:t>
            </a:r>
            <a:r>
              <a:rPr lang="en-US" sz="2800" dirty="0" smtClean="0"/>
              <a:t> </a:t>
            </a:r>
            <a:r>
              <a:rPr lang="en-US" sz="2800" dirty="0" err="1" smtClean="0"/>
              <a:t>arti</a:t>
            </a:r>
            <a:r>
              <a:rPr lang="en-US" sz="2800" dirty="0" smtClean="0"/>
              <a:t> </a:t>
            </a:r>
            <a:r>
              <a:rPr lang="en-US" sz="2800" dirty="0" err="1" smtClean="0"/>
              <a:t>kemanusiaan</a:t>
            </a:r>
            <a:r>
              <a:rPr lang="en-US" sz="2800" dirty="0" smtClean="0"/>
              <a:t> </a:t>
            </a:r>
            <a:r>
              <a:rPr lang="en-US" sz="2800" dirty="0" err="1" smtClean="0"/>
              <a:t>seseorang</a:t>
            </a:r>
            <a:r>
              <a:rPr lang="en-US" sz="2800" dirty="0" smtClean="0"/>
              <a:t>. </a:t>
            </a:r>
            <a:endParaRPr lang="id-ID" sz="2800" dirty="0" smtClean="0"/>
          </a:p>
          <a:p>
            <a:pPr marL="365760" indent="-256032" eaLnBrk="1" fontAlgn="auto" hangingPunct="1">
              <a:lnSpc>
                <a:spcPct val="90000"/>
              </a:lnSpc>
              <a:spcAft>
                <a:spcPts val="0"/>
              </a:spcAft>
              <a:buClr>
                <a:schemeClr val="tx1"/>
              </a:buClr>
              <a:buSzPct val="85000"/>
              <a:buFont typeface="Wingdings" pitchFamily="2" charset="2"/>
              <a:buChar char="Ø"/>
              <a:defRPr/>
            </a:pPr>
            <a:r>
              <a:rPr lang="en-US" sz="2800" dirty="0" err="1" smtClean="0"/>
              <a:t>Segala</a:t>
            </a:r>
            <a:r>
              <a:rPr lang="en-US" sz="2800" dirty="0" smtClean="0"/>
              <a:t> </a:t>
            </a:r>
            <a:r>
              <a:rPr lang="en-US" sz="2800" dirty="0" err="1" smtClean="0"/>
              <a:t>sistem</a:t>
            </a:r>
            <a:r>
              <a:rPr lang="en-US" sz="2800" dirty="0" smtClean="0"/>
              <a:t> </a:t>
            </a:r>
            <a:r>
              <a:rPr lang="en-US" sz="2800" dirty="0" err="1" smtClean="0"/>
              <a:t>atau</a:t>
            </a:r>
            <a:r>
              <a:rPr lang="en-US" sz="2800" dirty="0" smtClean="0"/>
              <a:t> </a:t>
            </a:r>
            <a:r>
              <a:rPr lang="en-US" sz="2800" dirty="0" err="1" smtClean="0"/>
              <a:t>tata</a:t>
            </a:r>
            <a:r>
              <a:rPr lang="en-US" sz="2800" dirty="0" smtClean="0"/>
              <a:t> </a:t>
            </a:r>
            <a:r>
              <a:rPr lang="en-US" sz="2800" dirty="0" err="1" smtClean="0"/>
              <a:t>nilai</a:t>
            </a:r>
            <a:r>
              <a:rPr lang="en-US" sz="2800" dirty="0" smtClean="0"/>
              <a:t>, </a:t>
            </a:r>
            <a:r>
              <a:rPr lang="en-US" sz="2800" dirty="0" err="1" smtClean="0"/>
              <a:t>sikap</a:t>
            </a:r>
            <a:r>
              <a:rPr lang="en-US" sz="2800" dirty="0" smtClean="0"/>
              <a:t> mental, </a:t>
            </a:r>
            <a:r>
              <a:rPr lang="en-US" sz="2800" dirty="0" err="1" smtClean="0"/>
              <a:t>pola</a:t>
            </a:r>
            <a:r>
              <a:rPr lang="en-US" sz="2800" dirty="0" smtClean="0"/>
              <a:t> </a:t>
            </a:r>
            <a:r>
              <a:rPr lang="en-US" sz="2800" dirty="0" err="1" smtClean="0"/>
              <a:t>pikir</a:t>
            </a:r>
            <a:r>
              <a:rPr lang="en-US" sz="2800" dirty="0" smtClean="0"/>
              <a:t>, </a:t>
            </a:r>
            <a:r>
              <a:rPr lang="en-US" sz="2800" dirty="0" err="1" smtClean="0"/>
              <a:t>pola</a:t>
            </a:r>
            <a:r>
              <a:rPr lang="en-US" sz="2800" dirty="0" smtClean="0"/>
              <a:t> </a:t>
            </a:r>
            <a:r>
              <a:rPr lang="en-US" sz="2800" dirty="0" err="1" smtClean="0"/>
              <a:t>tingkah</a:t>
            </a:r>
            <a:r>
              <a:rPr lang="en-US" sz="2800" dirty="0" smtClean="0"/>
              <a:t> </a:t>
            </a:r>
            <a:r>
              <a:rPr lang="en-US" sz="2800" dirty="0" err="1" smtClean="0"/>
              <a:t>laku</a:t>
            </a:r>
            <a:r>
              <a:rPr lang="en-US" sz="2800" dirty="0" smtClean="0"/>
              <a:t> </a:t>
            </a:r>
            <a:r>
              <a:rPr lang="en-US" sz="2800" dirty="0" err="1" smtClean="0"/>
              <a:t>dalam</a:t>
            </a:r>
            <a:r>
              <a:rPr lang="en-US" sz="2800" dirty="0" smtClean="0"/>
              <a:t> </a:t>
            </a:r>
            <a:r>
              <a:rPr lang="en-US" sz="2800" dirty="0" err="1" smtClean="0"/>
              <a:t>berbagai</a:t>
            </a:r>
            <a:r>
              <a:rPr lang="en-US" sz="2800" dirty="0" smtClean="0"/>
              <a:t> </a:t>
            </a:r>
            <a:r>
              <a:rPr lang="en-US" sz="2800" dirty="0" err="1" smtClean="0"/>
              <a:t>aspek</a:t>
            </a:r>
            <a:r>
              <a:rPr lang="en-US" sz="2800" dirty="0" smtClean="0"/>
              <a:t> </a:t>
            </a:r>
            <a:r>
              <a:rPr lang="en-US" sz="2800" dirty="0" err="1" smtClean="0"/>
              <a:t>kehidupan</a:t>
            </a:r>
            <a:r>
              <a:rPr lang="en-US" sz="2800" dirty="0" smtClean="0"/>
              <a:t> yang </a:t>
            </a:r>
            <a:r>
              <a:rPr lang="en-US" sz="2800" dirty="0" err="1" smtClean="0"/>
              <a:t>tidak</a:t>
            </a:r>
            <a:r>
              <a:rPr lang="en-US" sz="2800" dirty="0" smtClean="0"/>
              <a:t> </a:t>
            </a:r>
            <a:r>
              <a:rPr lang="en-US" sz="2800" dirty="0" err="1" smtClean="0"/>
              <a:t>memuaskan</a:t>
            </a:r>
            <a:r>
              <a:rPr lang="en-US" sz="2800" dirty="0" smtClean="0"/>
              <a:t> </a:t>
            </a:r>
            <a:r>
              <a:rPr lang="en-US" sz="2800" dirty="0" err="1" smtClean="0"/>
              <a:t>secara</a:t>
            </a:r>
            <a:r>
              <a:rPr lang="en-US" sz="2800" dirty="0" smtClean="0"/>
              <a:t> </a:t>
            </a:r>
            <a:r>
              <a:rPr lang="en-US" sz="2800" dirty="0" err="1" smtClean="0"/>
              <a:t>keseluruhan</a:t>
            </a:r>
            <a:r>
              <a:rPr lang="en-US" sz="2800" dirty="0" smtClean="0"/>
              <a:t>. </a:t>
            </a:r>
            <a:endParaRPr lang="id-ID" sz="2800" dirty="0" smtClean="0"/>
          </a:p>
          <a:p>
            <a:pPr marL="365760" indent="-256032" eaLnBrk="1" fontAlgn="auto" hangingPunct="1">
              <a:lnSpc>
                <a:spcPct val="90000"/>
              </a:lnSpc>
              <a:spcAft>
                <a:spcPts val="0"/>
              </a:spcAft>
              <a:buClr>
                <a:schemeClr val="tx1"/>
              </a:buClr>
              <a:buSzPct val="85000"/>
              <a:buFont typeface="Wingdings" pitchFamily="2" charset="2"/>
              <a:buChar char="Ø"/>
              <a:defRPr/>
            </a:pPr>
            <a:endParaRPr lang="en-US" sz="2800" dirty="0" smtClean="0"/>
          </a:p>
        </p:txBody>
      </p:sp>
      <p:sp>
        <p:nvSpPr>
          <p:cNvPr id="10242" name="Rectangle 2"/>
          <p:cNvSpPr>
            <a:spLocks noGrp="1" noChangeArrowheads="1"/>
          </p:cNvSpPr>
          <p:nvPr>
            <p:ph type="title"/>
          </p:nvPr>
        </p:nvSpPr>
        <p:spPr/>
        <p:txBody>
          <a:bodyPr/>
          <a:lstStyle/>
          <a:p>
            <a:pPr eaLnBrk="1" fontAlgn="auto" hangingPunct="1">
              <a:spcAft>
                <a:spcPts val="0"/>
              </a:spcAft>
              <a:defRPr/>
            </a:pPr>
            <a:r>
              <a:rPr lang="id-ID" sz="3600" dirty="0" smtClean="0"/>
              <a:t>Objek Kajian IBD</a:t>
            </a:r>
            <a:endParaRPr lang="en-US" sz="3600" dirty="0" smtClean="0"/>
          </a:p>
        </p:txBody>
      </p:sp>
      <p:sp>
        <p:nvSpPr>
          <p:cNvPr id="19460" name="Text Box 8"/>
          <p:cNvSpPr txBox="1">
            <a:spLocks noChangeArrowheads="1"/>
          </p:cNvSpPr>
          <p:nvPr/>
        </p:nvSpPr>
        <p:spPr bwMode="auto">
          <a:xfrm>
            <a:off x="533400" y="2819400"/>
            <a:ext cx="8153400" cy="830263"/>
          </a:xfrm>
          <a:prstGeom prst="rect">
            <a:avLst/>
          </a:prstGeom>
          <a:blipFill dpi="0" rotWithShape="1">
            <a:blip r:embed="rId2"/>
            <a:srcRect/>
            <a:tile tx="0" ty="0" sx="100000" sy="100000" flip="none" algn="tl"/>
          </a:blipFill>
          <a:ln w="57150" cmpd="thinThick">
            <a:solidFill>
              <a:schemeClr val="tx1"/>
            </a:solidFill>
            <a:miter lim="800000"/>
            <a:headEnd/>
            <a:tailEnd/>
          </a:ln>
        </p:spPr>
        <p:txBody>
          <a:bodyPr>
            <a:spAutoFit/>
          </a:bodyPr>
          <a:lstStyle/>
          <a:p>
            <a:pPr algn="ctr">
              <a:spcBef>
                <a:spcPct val="50000"/>
              </a:spcBef>
            </a:pPr>
            <a:r>
              <a:rPr lang="en-US" sz="2400"/>
              <a:t>Manusia menempati posisi sentral dalam pengkajian (tidak hanya sebagai objek pengkajian).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42942"/>
          </a:xfrm>
        </p:spPr>
        <p:txBody>
          <a:bodyPr>
            <a:normAutofit fontScale="90000"/>
          </a:bodyPr>
          <a:lstStyle/>
          <a:p>
            <a:r>
              <a:rPr lang="id-ID" dirty="0" smtClean="0"/>
              <a:t>SOAL LATIHAN</a:t>
            </a:r>
            <a:endParaRPr lang="id-ID" dirty="0"/>
          </a:p>
        </p:txBody>
      </p:sp>
      <p:sp>
        <p:nvSpPr>
          <p:cNvPr id="3" name="Content Placeholder 2"/>
          <p:cNvSpPr>
            <a:spLocks noGrp="1"/>
          </p:cNvSpPr>
          <p:nvPr>
            <p:ph idx="1"/>
          </p:nvPr>
        </p:nvSpPr>
        <p:spPr>
          <a:xfrm>
            <a:off x="457200" y="1000108"/>
            <a:ext cx="8229600" cy="5324492"/>
          </a:xfrm>
        </p:spPr>
        <p:txBody>
          <a:bodyPr>
            <a:normAutofit lnSpcReduction="10000"/>
          </a:bodyPr>
          <a:lstStyle/>
          <a:p>
            <a:r>
              <a:rPr lang="id-ID" dirty="0" smtClean="0"/>
              <a:t>Benarkah setiap kebudayaan menghasilkan peradaban?</a:t>
            </a:r>
          </a:p>
          <a:p>
            <a:r>
              <a:rPr lang="id-ID" dirty="0" smtClean="0"/>
              <a:t>Apa sajakah ciri-ciri dari masyarakat adab atau berkeadaban?</a:t>
            </a:r>
          </a:p>
          <a:p>
            <a:r>
              <a:rPr lang="id-ID" dirty="0" smtClean="0"/>
              <a:t>Apakah peradaban mengalami perkembangan? Buktikan!</a:t>
            </a:r>
          </a:p>
          <a:p>
            <a:r>
              <a:rPr lang="id-ID" dirty="0" smtClean="0"/>
              <a:t>Berikan contoh wujud peradaban global saat ini dalam bidang sosial budaya!</a:t>
            </a:r>
          </a:p>
          <a:p>
            <a:r>
              <a:rPr lang="id-ID" dirty="0" smtClean="0"/>
              <a:t>Adakah dampak negatif peradaban global saat ini bagi bangsa Indonesia?</a:t>
            </a:r>
            <a:endParaRPr lang="id-ID"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642942"/>
          </a:xfrm>
        </p:spPr>
        <p:txBody>
          <a:bodyPr>
            <a:normAutofit fontScale="90000"/>
          </a:bodyPr>
          <a:lstStyle/>
          <a:p>
            <a:r>
              <a:rPr lang="id-ID" dirty="0" smtClean="0"/>
              <a:t>TUGAS</a:t>
            </a:r>
            <a:endParaRPr lang="id-ID" dirty="0"/>
          </a:p>
        </p:txBody>
      </p:sp>
      <p:sp>
        <p:nvSpPr>
          <p:cNvPr id="3" name="Content Placeholder 2"/>
          <p:cNvSpPr>
            <a:spLocks noGrp="1"/>
          </p:cNvSpPr>
          <p:nvPr>
            <p:ph idx="1"/>
          </p:nvPr>
        </p:nvSpPr>
        <p:spPr>
          <a:xfrm>
            <a:off x="457200" y="1000108"/>
            <a:ext cx="8229600" cy="5324492"/>
          </a:xfrm>
        </p:spPr>
        <p:txBody>
          <a:bodyPr/>
          <a:lstStyle/>
          <a:p>
            <a:r>
              <a:rPr lang="id-ID" dirty="0" smtClean="0"/>
              <a:t>Buatlah kelompok  kemudian kerjakan lembar kera di bawa ini yg dilanjutkan dg presentasi.</a:t>
            </a:r>
          </a:p>
          <a:p>
            <a:endParaRPr lang="id-ID" dirty="0"/>
          </a:p>
        </p:txBody>
      </p:sp>
      <p:graphicFrame>
        <p:nvGraphicFramePr>
          <p:cNvPr id="4" name="Table 3"/>
          <p:cNvGraphicFramePr>
            <a:graphicFrameLocks noGrp="1"/>
          </p:cNvGraphicFramePr>
          <p:nvPr/>
        </p:nvGraphicFramePr>
        <p:xfrm>
          <a:off x="571471" y="2143116"/>
          <a:ext cx="8072496" cy="4214844"/>
        </p:xfrm>
        <a:graphic>
          <a:graphicData uri="http://schemas.openxmlformats.org/drawingml/2006/table">
            <a:tbl>
              <a:tblPr firstRow="1" bandRow="1">
                <a:tableStyleId>{5C22544A-7EE6-4342-B048-85BDC9FD1C3A}</a:tableStyleId>
              </a:tblPr>
              <a:tblGrid>
                <a:gridCol w="1000133"/>
                <a:gridCol w="4381531"/>
                <a:gridCol w="2690832"/>
              </a:tblGrid>
              <a:tr h="702474">
                <a:tc>
                  <a:txBody>
                    <a:bodyPr/>
                    <a:lstStyle/>
                    <a:p>
                      <a:r>
                        <a:rPr lang="id-ID" dirty="0" smtClean="0"/>
                        <a:t>NO</a:t>
                      </a:r>
                      <a:endParaRPr lang="id-ID" dirty="0"/>
                    </a:p>
                  </a:txBody>
                  <a:tcPr/>
                </a:tc>
                <a:tc>
                  <a:txBody>
                    <a:bodyPr/>
                    <a:lstStyle/>
                    <a:p>
                      <a:r>
                        <a:rPr lang="id-ID" dirty="0" smtClean="0"/>
                        <a:t>PERNYATAAN</a:t>
                      </a:r>
                      <a:endParaRPr lang="id-ID" dirty="0"/>
                    </a:p>
                  </a:txBody>
                  <a:tcPr/>
                </a:tc>
                <a:tc>
                  <a:txBody>
                    <a:bodyPr/>
                    <a:lstStyle/>
                    <a:p>
                      <a:r>
                        <a:rPr lang="id-ID" dirty="0" smtClean="0"/>
                        <a:t>BUKTI/CONTOH</a:t>
                      </a:r>
                      <a:endParaRPr lang="id-ID" dirty="0"/>
                    </a:p>
                  </a:txBody>
                  <a:tcPr/>
                </a:tc>
              </a:tr>
              <a:tr h="702474">
                <a:tc>
                  <a:txBody>
                    <a:bodyPr/>
                    <a:lstStyle/>
                    <a:p>
                      <a:r>
                        <a:rPr lang="id-ID" dirty="0" smtClean="0"/>
                        <a:t>1</a:t>
                      </a:r>
                      <a:endParaRPr lang="id-ID" dirty="0"/>
                    </a:p>
                  </a:txBody>
                  <a:tcPr/>
                </a:tc>
                <a:tc>
                  <a:txBody>
                    <a:bodyPr/>
                    <a:lstStyle/>
                    <a:p>
                      <a:r>
                        <a:rPr lang="id-ID" dirty="0" smtClean="0"/>
                        <a:t>Warisan peradaban kuno</a:t>
                      </a:r>
                      <a:r>
                        <a:rPr lang="id-ID" baseline="0" dirty="0" smtClean="0"/>
                        <a:t> di Indonesia</a:t>
                      </a:r>
                      <a:endParaRPr lang="id-ID" dirty="0"/>
                    </a:p>
                  </a:txBody>
                  <a:tcPr/>
                </a:tc>
                <a:tc>
                  <a:txBody>
                    <a:bodyPr/>
                    <a:lstStyle/>
                    <a:p>
                      <a:endParaRPr lang="id-ID"/>
                    </a:p>
                  </a:txBody>
                  <a:tcPr/>
                </a:tc>
              </a:tr>
              <a:tr h="702474">
                <a:tc>
                  <a:txBody>
                    <a:bodyPr/>
                    <a:lstStyle/>
                    <a:p>
                      <a:r>
                        <a:rPr lang="id-ID" dirty="0" smtClean="0"/>
                        <a:t>2</a:t>
                      </a:r>
                      <a:endParaRPr lang="id-ID" dirty="0"/>
                    </a:p>
                  </a:txBody>
                  <a:tcPr/>
                </a:tc>
                <a:tc>
                  <a:txBody>
                    <a:bodyPr/>
                    <a:lstStyle/>
                    <a:p>
                      <a:r>
                        <a:rPr lang="id-ID" dirty="0" smtClean="0"/>
                        <a:t>Warisan peradaban </a:t>
                      </a:r>
                      <a:r>
                        <a:rPr lang="id-ID" baseline="0" dirty="0" smtClean="0"/>
                        <a:t>Hidu dan Budha di Indonesia</a:t>
                      </a:r>
                      <a:endParaRPr lang="id-ID" dirty="0"/>
                    </a:p>
                  </a:txBody>
                  <a:tcPr/>
                </a:tc>
                <a:tc>
                  <a:txBody>
                    <a:bodyPr/>
                    <a:lstStyle/>
                    <a:p>
                      <a:endParaRPr lang="id-ID"/>
                    </a:p>
                  </a:txBody>
                  <a:tcPr/>
                </a:tc>
              </a:tr>
              <a:tr h="702474">
                <a:tc>
                  <a:txBody>
                    <a:bodyPr/>
                    <a:lstStyle/>
                    <a:p>
                      <a:r>
                        <a:rPr lang="id-ID" dirty="0" smtClean="0"/>
                        <a:t>3</a:t>
                      </a:r>
                      <a:endParaRPr lang="id-ID" dirty="0"/>
                    </a:p>
                  </a:txBody>
                  <a:tcPr/>
                </a:tc>
                <a:tc>
                  <a:txBody>
                    <a:bodyPr/>
                    <a:lstStyle/>
                    <a:p>
                      <a:r>
                        <a:rPr lang="id-ID" dirty="0" smtClean="0"/>
                        <a:t>Warisan peradaban Islam di Indonesia</a:t>
                      </a:r>
                      <a:endParaRPr lang="id-ID" dirty="0"/>
                    </a:p>
                  </a:txBody>
                  <a:tcPr/>
                </a:tc>
                <a:tc>
                  <a:txBody>
                    <a:bodyPr/>
                    <a:lstStyle/>
                    <a:p>
                      <a:endParaRPr lang="id-ID"/>
                    </a:p>
                  </a:txBody>
                  <a:tcPr/>
                </a:tc>
              </a:tr>
              <a:tr h="702474">
                <a:tc>
                  <a:txBody>
                    <a:bodyPr/>
                    <a:lstStyle/>
                    <a:p>
                      <a:r>
                        <a:rPr lang="id-ID" dirty="0" smtClean="0"/>
                        <a:t>4</a:t>
                      </a:r>
                      <a:endParaRPr lang="id-ID" dirty="0"/>
                    </a:p>
                  </a:txBody>
                  <a:tcPr/>
                </a:tc>
                <a:tc>
                  <a:txBody>
                    <a:bodyPr/>
                    <a:lstStyle/>
                    <a:p>
                      <a:r>
                        <a:rPr lang="id-ID" dirty="0" smtClean="0"/>
                        <a:t>Warisan Peradaban Barat (Masa Kolonial) di Indonesia</a:t>
                      </a:r>
                      <a:endParaRPr lang="id-ID" dirty="0"/>
                    </a:p>
                  </a:txBody>
                  <a:tcPr/>
                </a:tc>
                <a:tc>
                  <a:txBody>
                    <a:bodyPr/>
                    <a:lstStyle/>
                    <a:p>
                      <a:endParaRPr lang="id-ID"/>
                    </a:p>
                  </a:txBody>
                  <a:tcPr/>
                </a:tc>
              </a:tr>
              <a:tr h="702474">
                <a:tc>
                  <a:txBody>
                    <a:bodyPr/>
                    <a:lstStyle/>
                    <a:p>
                      <a:r>
                        <a:rPr lang="id-ID" dirty="0" smtClean="0"/>
                        <a:t>5</a:t>
                      </a:r>
                      <a:endParaRPr lang="id-ID" dirty="0"/>
                    </a:p>
                  </a:txBody>
                  <a:tcPr/>
                </a:tc>
                <a:tc>
                  <a:txBody>
                    <a:bodyPr/>
                    <a:lstStyle/>
                    <a:p>
                      <a:r>
                        <a:rPr lang="id-ID" dirty="0" smtClean="0"/>
                        <a:t>Peradaban Global</a:t>
                      </a:r>
                      <a:endParaRPr lang="id-ID" dirty="0"/>
                    </a:p>
                  </a:txBody>
                  <a:tcPr/>
                </a:tc>
                <a:tc>
                  <a:txBody>
                    <a:bodyPr/>
                    <a:lstStyle/>
                    <a:p>
                      <a:endParaRPr lang="id-ID" dirty="0"/>
                    </a:p>
                  </a:txBody>
                  <a:tcPr/>
                </a:tc>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928694"/>
          </a:xfrm>
        </p:spPr>
        <p:txBody>
          <a:bodyPr/>
          <a:lstStyle/>
          <a:p>
            <a:r>
              <a:rPr lang="id-ID" dirty="0" smtClean="0"/>
              <a:t>Tugas Lanjutan</a:t>
            </a:r>
            <a:endParaRPr lang="id-ID" dirty="0"/>
          </a:p>
        </p:txBody>
      </p:sp>
      <p:sp>
        <p:nvSpPr>
          <p:cNvPr id="3" name="Content Placeholder 2"/>
          <p:cNvSpPr>
            <a:spLocks noGrp="1"/>
          </p:cNvSpPr>
          <p:nvPr>
            <p:ph idx="1"/>
          </p:nvPr>
        </p:nvSpPr>
        <p:spPr>
          <a:xfrm>
            <a:off x="457200" y="1428736"/>
            <a:ext cx="8229600" cy="4895864"/>
          </a:xfrm>
        </p:spPr>
        <p:txBody>
          <a:bodyPr/>
          <a:lstStyle/>
          <a:p>
            <a:r>
              <a:rPr lang="id-ID" dirty="0" smtClean="0"/>
              <a:t>Buatla dua kelompok pro dan kontra unuk melakukan debat publik dengan toik Indonesia dan peradaban Barat  Indonesia tidak bisa menutup diri dari peradaban Brat atauka Indonesia harus menutup diri terhadap pengaru peradaban Barat?</a:t>
            </a:r>
            <a:endParaRPr lang="id-ID"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spirational-Photo-Manipulation-by-Erik-Johansson-lego.jpg"/>
          <p:cNvPicPr>
            <a:picLocks noChangeAspect="1"/>
          </p:cNvPicPr>
          <p:nvPr/>
        </p:nvPicPr>
        <p:blipFill>
          <a:blip r:embed="rId3"/>
          <a:srcRect/>
          <a:stretch>
            <a:fillRect/>
          </a:stretch>
        </p:blipFill>
        <p:spPr bwMode="auto">
          <a:xfrm>
            <a:off x="1271588" y="1928813"/>
            <a:ext cx="6800850" cy="4714875"/>
          </a:xfrm>
          <a:prstGeom prst="rect">
            <a:avLst/>
          </a:prstGeom>
          <a:noFill/>
          <a:ln w="9525">
            <a:noFill/>
            <a:miter lim="800000"/>
            <a:headEnd/>
            <a:tailEnd/>
          </a:ln>
        </p:spPr>
      </p:pic>
      <p:sp>
        <p:nvSpPr>
          <p:cNvPr id="4" name="Title 1"/>
          <p:cNvSpPr txBox="1">
            <a:spLocks/>
          </p:cNvSpPr>
          <p:nvPr/>
        </p:nvSpPr>
        <p:spPr>
          <a:xfrm>
            <a:off x="795310" y="71414"/>
            <a:ext cx="7851648" cy="1828800"/>
          </a:xfrm>
          <a:prstGeom prst="rect">
            <a:avLst/>
          </a:prstGeom>
          <a:ln>
            <a:noFill/>
          </a:ln>
        </p:spPr>
        <p:txBody>
          <a:bodyPr lIns="0" tIns="0" rIns="18288" bIns="0" anchor="b">
            <a:normAutofit fontScale="925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id-ID" sz="4200" b="1" dirty="0" smtClean="0">
                <a:effectLst>
                  <a:outerShdw blurRad="38100" dist="25400" dir="5400000" algn="tl" rotWithShape="0">
                    <a:srgbClr val="000000">
                      <a:alpha val="43000"/>
                    </a:srgbClr>
                  </a:outerShdw>
                </a:effectLst>
                <a:latin typeface="Arial Black" pitchFamily="34" charset="0"/>
                <a:ea typeface="+mj-ea"/>
                <a:cs typeface="+mj-cs"/>
              </a:rPr>
              <a:t>Pertemuan V-VI</a:t>
            </a:r>
          </a:p>
          <a:p>
            <a:pPr algn="ctr" fontAlgn="auto">
              <a:spcAft>
                <a:spcPts val="0"/>
              </a:spcAft>
              <a:defRPr/>
            </a:pPr>
            <a:r>
              <a:rPr lang="en-US" sz="5600"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Manusia</a:t>
            </a:r>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a:t>
            </a:r>
            <a:r>
              <a:rPr lang="en-US" sz="5600" b="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Nilai</a:t>
            </a:r>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Moral </a:t>
            </a:r>
            <a:r>
              <a:rPr lang="en-US" sz="5600" b="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dan</a:t>
            </a:r>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a:t>
            </a:r>
            <a:r>
              <a:rPr lang="en-US" sz="5600" b="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Hukum</a:t>
            </a:r>
            <a:endPar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b="1" dirty="0"/>
              <a:t>A. HAKIKAT</a:t>
            </a:r>
            <a:r>
              <a:rPr lang="id-ID" sz="2800" b="1" dirty="0" smtClean="0"/>
              <a:t>, FUNGSI, DAN </a:t>
            </a:r>
            <a:r>
              <a:rPr lang="id-ID" sz="2800" b="1" dirty="0"/>
              <a:t>PERWUJUDAN NILAI</a:t>
            </a:r>
            <a:r>
              <a:rPr lang="id-ID" sz="2800" b="1" dirty="0" smtClean="0"/>
              <a:t>, MORAL, DAN </a:t>
            </a:r>
            <a:r>
              <a:rPr lang="id-ID" sz="2800" b="1" dirty="0"/>
              <a:t>HUKUM</a:t>
            </a:r>
            <a:endParaRPr lang="id-ID" sz="2800"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algn="just">
              <a:buNone/>
            </a:pPr>
            <a:r>
              <a:rPr lang="id-ID" b="1" dirty="0"/>
              <a:t>1. Hakikat Nilai dan Moral</a:t>
            </a:r>
          </a:p>
          <a:p>
            <a:pPr algn="just"/>
            <a:r>
              <a:rPr lang="id-ID" dirty="0"/>
              <a:t>Bertens menyebutkan ada tiga jenis makna etika</a:t>
            </a:r>
            <a:r>
              <a:rPr lang="id-ID" dirty="0" smtClean="0"/>
              <a:t>, yaitu </a:t>
            </a:r>
            <a:r>
              <a:rPr lang="id-ID" dirty="0"/>
              <a:t>:</a:t>
            </a:r>
          </a:p>
          <a:p>
            <a:pPr algn="just">
              <a:buNone/>
            </a:pPr>
            <a:r>
              <a:rPr lang="id-ID" dirty="0"/>
              <a:t>a. </a:t>
            </a:r>
            <a:r>
              <a:rPr lang="id-ID" dirty="0" smtClean="0"/>
              <a:t>	Etika </a:t>
            </a:r>
            <a:r>
              <a:rPr lang="id-ID" dirty="0"/>
              <a:t>berarti nilai-nilai atau norma-norma yang menjadi pegangan bagi </a:t>
            </a:r>
            <a:r>
              <a:rPr lang="id-ID" dirty="0" smtClean="0"/>
              <a:t>seseorang atau </a:t>
            </a:r>
            <a:r>
              <a:rPr lang="id-ID" dirty="0"/>
              <a:t>kelompok dalam mengatur tingkah lakunya.</a:t>
            </a:r>
          </a:p>
          <a:p>
            <a:pPr algn="just">
              <a:buNone/>
            </a:pPr>
            <a:r>
              <a:rPr lang="id-ID" dirty="0"/>
              <a:t>b. </a:t>
            </a:r>
            <a:r>
              <a:rPr lang="id-ID" dirty="0" smtClean="0"/>
              <a:t>	Etika </a:t>
            </a:r>
            <a:r>
              <a:rPr lang="id-ID" dirty="0"/>
              <a:t>berarti kumpulan asas atau nilai moral.</a:t>
            </a:r>
          </a:p>
          <a:p>
            <a:pPr algn="just">
              <a:buNone/>
            </a:pPr>
            <a:r>
              <a:rPr lang="id-ID" dirty="0"/>
              <a:t>c. </a:t>
            </a:r>
            <a:r>
              <a:rPr lang="id-ID" dirty="0" smtClean="0"/>
              <a:t>	Etika </a:t>
            </a:r>
            <a:r>
              <a:rPr lang="id-ID" dirty="0"/>
              <a:t>berarti ilmu tentang baik buruk.</a:t>
            </a:r>
          </a:p>
          <a:p>
            <a:pPr algn="just"/>
            <a:r>
              <a:rPr lang="id-ID" dirty="0"/>
              <a:t>Beberap pendapat tentang pengertian nilai ,dapat diuraikan sebagai berikut </a:t>
            </a:r>
            <a:r>
              <a:rPr lang="id-ID" dirty="0" smtClean="0"/>
              <a:t>:</a:t>
            </a:r>
          </a:p>
          <a:p>
            <a:pPr algn="just">
              <a:buNone/>
            </a:pPr>
            <a:r>
              <a:rPr lang="id-ID" dirty="0" smtClean="0"/>
              <a:t>a</a:t>
            </a:r>
            <a:r>
              <a:rPr lang="id-ID" dirty="0"/>
              <a:t>. </a:t>
            </a:r>
            <a:r>
              <a:rPr lang="id-ID" dirty="0" smtClean="0"/>
              <a:t>	Menurut </a:t>
            </a:r>
            <a:r>
              <a:rPr lang="id-ID" dirty="0"/>
              <a:t>Bambang Daroeso,nilai adalah sesuatu kualitas atau penghargaan </a:t>
            </a:r>
            <a:r>
              <a:rPr lang="id-ID" dirty="0" smtClean="0"/>
              <a:t>terhadap sesuatu,yang </a:t>
            </a:r>
            <a:r>
              <a:rPr lang="id-ID" dirty="0"/>
              <a:t>menjadi dasar pentu tingkah laku seseorang.</a:t>
            </a:r>
          </a:p>
          <a:p>
            <a:pPr algn="just">
              <a:buNone/>
            </a:pPr>
            <a:r>
              <a:rPr lang="id-ID" dirty="0"/>
              <a:t>b. </a:t>
            </a:r>
            <a:r>
              <a:rPr lang="id-ID" dirty="0" smtClean="0"/>
              <a:t>	Menurut </a:t>
            </a:r>
            <a:r>
              <a:rPr lang="id-ID" dirty="0"/>
              <a:t>Darji Darmodiharjo adalah kualitas atau keadaan yang bermanfaat </a:t>
            </a:r>
            <a:r>
              <a:rPr lang="id-ID" dirty="0" smtClean="0"/>
              <a:t>bagi </a:t>
            </a:r>
            <a:r>
              <a:rPr lang="pt-BR" dirty="0" smtClean="0"/>
              <a:t>manusia </a:t>
            </a:r>
            <a:r>
              <a:rPr lang="pt-BR" dirty="0"/>
              <a:t>baik lahir atau batin.</a:t>
            </a:r>
            <a:endParaRPr lang="id-ID"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id-ID" sz="3600" b="1" dirty="0" smtClean="0"/>
              <a:t>Lanjutan</a:t>
            </a:r>
            <a:endParaRPr lang="id-ID" b="1" dirty="0"/>
          </a:p>
        </p:txBody>
      </p:sp>
      <p:sp>
        <p:nvSpPr>
          <p:cNvPr id="3" name="Content Placeholder 2"/>
          <p:cNvSpPr>
            <a:spLocks noGrp="1"/>
          </p:cNvSpPr>
          <p:nvPr>
            <p:ph idx="1"/>
          </p:nvPr>
        </p:nvSpPr>
        <p:spPr>
          <a:xfrm>
            <a:off x="457200" y="1268760"/>
            <a:ext cx="8229600" cy="4857403"/>
          </a:xfrm>
        </p:spPr>
        <p:txBody>
          <a:bodyPr>
            <a:normAutofit fontScale="77500" lnSpcReduction="20000"/>
          </a:bodyPr>
          <a:lstStyle/>
          <a:p>
            <a:r>
              <a:rPr lang="id-ID" dirty="0"/>
              <a:t>Dalam kehidupan ini banyak sekali nilai yang melingkupi kita.Nilai yang beragam </a:t>
            </a:r>
            <a:r>
              <a:rPr lang="id-ID" dirty="0" smtClean="0"/>
              <a:t>dapat diklarifikasikan </a:t>
            </a:r>
            <a:r>
              <a:rPr lang="id-ID" dirty="0"/>
              <a:t>kedalam macam atau jenis nilai.</a:t>
            </a:r>
          </a:p>
          <a:p>
            <a:r>
              <a:rPr lang="id-ID" dirty="0"/>
              <a:t>Prof</a:t>
            </a:r>
            <a:r>
              <a:rPr lang="id-ID" dirty="0" smtClean="0"/>
              <a:t>. Drs. Notonegoro, S.H </a:t>
            </a:r>
            <a:r>
              <a:rPr lang="id-ID" dirty="0"/>
              <a:t>mrnyatakan ada tiga macam nilai</a:t>
            </a:r>
            <a:r>
              <a:rPr lang="id-ID" dirty="0" smtClean="0"/>
              <a:t>, yaitu </a:t>
            </a:r>
            <a:r>
              <a:rPr lang="id-ID" dirty="0"/>
              <a:t>:</a:t>
            </a:r>
          </a:p>
          <a:p>
            <a:pPr>
              <a:buNone/>
            </a:pPr>
            <a:r>
              <a:rPr lang="id-ID" dirty="0"/>
              <a:t>a. </a:t>
            </a:r>
            <a:r>
              <a:rPr lang="id-ID" dirty="0" smtClean="0"/>
              <a:t>	Nilai </a:t>
            </a:r>
            <a:r>
              <a:rPr lang="id-ID" dirty="0"/>
              <a:t>materiil</a:t>
            </a:r>
          </a:p>
          <a:p>
            <a:pPr>
              <a:buNone/>
            </a:pPr>
            <a:r>
              <a:rPr lang="id-ID" dirty="0" smtClean="0"/>
              <a:t>b. 	Nilai </a:t>
            </a:r>
            <a:r>
              <a:rPr lang="id-ID" dirty="0"/>
              <a:t>vital</a:t>
            </a:r>
          </a:p>
          <a:p>
            <a:pPr>
              <a:buNone/>
            </a:pPr>
            <a:r>
              <a:rPr lang="id-ID" dirty="0" smtClean="0"/>
              <a:t>c. 	Nilai </a:t>
            </a:r>
            <a:r>
              <a:rPr lang="id-ID" dirty="0"/>
              <a:t>kerohanian</a:t>
            </a:r>
          </a:p>
          <a:p>
            <a:r>
              <a:rPr lang="id-ID" dirty="0"/>
              <a:t>Dalam filsafat nilai secara sederhana dibedakan menjadi 3 jenis yaitu :</a:t>
            </a:r>
          </a:p>
          <a:p>
            <a:pPr>
              <a:buNone/>
            </a:pPr>
            <a:r>
              <a:rPr lang="id-ID" dirty="0"/>
              <a:t>a. </a:t>
            </a:r>
            <a:r>
              <a:rPr lang="id-ID" dirty="0" smtClean="0"/>
              <a:t>	Nilai </a:t>
            </a:r>
            <a:r>
              <a:rPr lang="id-ID" dirty="0"/>
              <a:t>logika</a:t>
            </a:r>
          </a:p>
          <a:p>
            <a:pPr>
              <a:buNone/>
            </a:pPr>
            <a:r>
              <a:rPr lang="id-ID" dirty="0"/>
              <a:t>b. </a:t>
            </a:r>
            <a:r>
              <a:rPr lang="id-ID" dirty="0" smtClean="0"/>
              <a:t>	Nilai </a:t>
            </a:r>
            <a:r>
              <a:rPr lang="id-ID" dirty="0"/>
              <a:t>etika</a:t>
            </a:r>
          </a:p>
          <a:p>
            <a:pPr>
              <a:buNone/>
            </a:pPr>
            <a:r>
              <a:rPr lang="id-ID" dirty="0"/>
              <a:t>c. </a:t>
            </a:r>
            <a:r>
              <a:rPr lang="id-ID" dirty="0" smtClean="0"/>
              <a:t>	Nilai </a:t>
            </a:r>
            <a:r>
              <a:rPr lang="id-ID" dirty="0"/>
              <a:t>estetika</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3600" b="1" dirty="0" smtClean="0"/>
              <a:t>Lanjutan</a:t>
            </a:r>
            <a:endParaRPr lang="id-ID" b="1" dirty="0"/>
          </a:p>
        </p:txBody>
      </p:sp>
      <p:sp>
        <p:nvSpPr>
          <p:cNvPr id="3" name="Content Placeholder 2"/>
          <p:cNvSpPr>
            <a:spLocks noGrp="1"/>
          </p:cNvSpPr>
          <p:nvPr>
            <p:ph idx="1"/>
          </p:nvPr>
        </p:nvSpPr>
        <p:spPr>
          <a:xfrm>
            <a:off x="457200" y="1268760"/>
            <a:ext cx="8229600" cy="4857403"/>
          </a:xfrm>
        </p:spPr>
        <p:txBody>
          <a:bodyPr>
            <a:normAutofit/>
          </a:bodyPr>
          <a:lstStyle/>
          <a:p>
            <a:pPr algn="just">
              <a:buNone/>
            </a:pPr>
            <a:r>
              <a:rPr lang="id-ID" dirty="0"/>
              <a:t>2. Norma Sebagai Perwujudan dari Nilai</a:t>
            </a:r>
          </a:p>
          <a:p>
            <a:pPr algn="just"/>
            <a:r>
              <a:rPr lang="it-IT" dirty="0"/>
              <a:t>Nilai penting bagi kehidupan manusia,sebab nilai bersifat normative dan </a:t>
            </a:r>
            <a:r>
              <a:rPr lang="it-IT" dirty="0" smtClean="0"/>
              <a:t>menjadi</a:t>
            </a:r>
            <a:r>
              <a:rPr lang="id-ID" dirty="0" smtClean="0"/>
              <a:t> motivator </a:t>
            </a:r>
            <a:r>
              <a:rPr lang="id-ID" dirty="0"/>
              <a:t>tindakan manusia</a:t>
            </a:r>
            <a:r>
              <a:rPr lang="id-ID" dirty="0" smtClean="0"/>
              <a:t>. Namun </a:t>
            </a:r>
            <a:r>
              <a:rPr lang="id-ID" dirty="0"/>
              <a:t>demikian,nilai belum dapat berfungsi secara praktis </a:t>
            </a:r>
            <a:r>
              <a:rPr lang="id-ID" dirty="0" smtClean="0"/>
              <a:t>sebagai penutun </a:t>
            </a:r>
            <a:r>
              <a:rPr lang="id-ID" dirty="0"/>
              <a:t>prilaku manusia itu sendiri.</a:t>
            </a:r>
          </a:p>
          <a:p>
            <a:pPr algn="just"/>
            <a:r>
              <a:rPr lang="id-ID" dirty="0"/>
              <a:t>Sehingga munculnya norma yang merupakan konkretisasi dari nilai yang merupakan </a:t>
            </a:r>
            <a:r>
              <a:rPr lang="id-ID" dirty="0" smtClean="0"/>
              <a:t>sebagai perwujdan </a:t>
            </a:r>
            <a:r>
              <a:rPr lang="id-ID" dirty="0"/>
              <a:t>dari nilai itu sendiri.</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id-ID" sz="4000" b="1" dirty="0" smtClean="0"/>
              <a:t>Lanjutan</a:t>
            </a:r>
            <a:endParaRPr lang="id-ID" b="1" dirty="0"/>
          </a:p>
        </p:txBody>
      </p:sp>
      <p:sp>
        <p:nvSpPr>
          <p:cNvPr id="3" name="Content Placeholder 2"/>
          <p:cNvSpPr>
            <a:spLocks noGrp="1"/>
          </p:cNvSpPr>
          <p:nvPr>
            <p:ph idx="1"/>
          </p:nvPr>
        </p:nvSpPr>
        <p:spPr>
          <a:xfrm>
            <a:off x="457200" y="1340768"/>
            <a:ext cx="8229600" cy="4785395"/>
          </a:xfrm>
        </p:spPr>
        <p:txBody>
          <a:bodyPr>
            <a:normAutofit fontScale="85000" lnSpcReduction="20000"/>
          </a:bodyPr>
          <a:lstStyle/>
          <a:p>
            <a:r>
              <a:rPr lang="id-ID" dirty="0"/>
              <a:t>Norma-norma yang berlaku dimasyarakat ada empat macam,yakni sebagai berikut :</a:t>
            </a:r>
          </a:p>
          <a:p>
            <a:pPr>
              <a:buNone/>
            </a:pPr>
            <a:r>
              <a:rPr lang="id-ID" dirty="0"/>
              <a:t>a. </a:t>
            </a:r>
            <a:r>
              <a:rPr lang="id-ID" dirty="0" smtClean="0"/>
              <a:t>	Norma </a:t>
            </a:r>
            <a:r>
              <a:rPr lang="id-ID" dirty="0"/>
              <a:t>agama</a:t>
            </a:r>
          </a:p>
          <a:p>
            <a:pPr>
              <a:buNone/>
            </a:pPr>
            <a:r>
              <a:rPr lang="id-ID" dirty="0"/>
              <a:t>b. </a:t>
            </a:r>
            <a:r>
              <a:rPr lang="id-ID" dirty="0" smtClean="0"/>
              <a:t>Norma </a:t>
            </a:r>
            <a:r>
              <a:rPr lang="id-ID" dirty="0"/>
              <a:t>kesusilaan/moral</a:t>
            </a:r>
          </a:p>
          <a:p>
            <a:pPr>
              <a:buNone/>
            </a:pPr>
            <a:r>
              <a:rPr lang="id-ID" dirty="0"/>
              <a:t>c. </a:t>
            </a:r>
            <a:r>
              <a:rPr lang="id-ID" dirty="0" smtClean="0"/>
              <a:t>	Norma </a:t>
            </a:r>
            <a:r>
              <a:rPr lang="id-ID" dirty="0"/>
              <a:t>kesopanan</a:t>
            </a:r>
          </a:p>
          <a:p>
            <a:pPr>
              <a:buNone/>
            </a:pPr>
            <a:r>
              <a:rPr lang="id-ID" dirty="0"/>
              <a:t>d. </a:t>
            </a:r>
            <a:r>
              <a:rPr lang="id-ID" dirty="0" smtClean="0"/>
              <a:t>Norma hukum</a:t>
            </a:r>
            <a:endParaRPr lang="id-ID" dirty="0"/>
          </a:p>
          <a:p>
            <a:r>
              <a:rPr lang="id-ID" dirty="0"/>
              <a:t>Norma yang berkaitan dengan aspek kehidupan pribadi</a:t>
            </a:r>
            <a:r>
              <a:rPr lang="id-ID" dirty="0" smtClean="0"/>
              <a:t>, yaitu </a:t>
            </a:r>
            <a:r>
              <a:rPr lang="id-ID" dirty="0"/>
              <a:t>:</a:t>
            </a:r>
          </a:p>
          <a:p>
            <a:pPr>
              <a:buNone/>
            </a:pPr>
            <a:r>
              <a:rPr lang="id-ID" dirty="0"/>
              <a:t>a. </a:t>
            </a:r>
            <a:r>
              <a:rPr lang="id-ID" dirty="0" smtClean="0"/>
              <a:t>	Norma </a:t>
            </a:r>
            <a:r>
              <a:rPr lang="id-ID" dirty="0"/>
              <a:t>agama</a:t>
            </a:r>
          </a:p>
          <a:p>
            <a:pPr>
              <a:buNone/>
            </a:pPr>
            <a:r>
              <a:rPr lang="id-ID" dirty="0"/>
              <a:t>b. </a:t>
            </a:r>
            <a:r>
              <a:rPr lang="id-ID" dirty="0" smtClean="0"/>
              <a:t>Norma </a:t>
            </a:r>
            <a:r>
              <a:rPr lang="id-ID" dirty="0"/>
              <a:t>moral</a:t>
            </a:r>
          </a:p>
          <a:p>
            <a:pPr>
              <a:buNone/>
            </a:pPr>
            <a:r>
              <a:rPr lang="id-ID" dirty="0"/>
              <a:t>c. </a:t>
            </a:r>
            <a:r>
              <a:rPr lang="id-ID" dirty="0" smtClean="0"/>
              <a:t>	Norma </a:t>
            </a:r>
            <a:r>
              <a:rPr lang="id-ID" dirty="0"/>
              <a:t>adat</a:t>
            </a:r>
          </a:p>
          <a:p>
            <a:pPr>
              <a:buNone/>
            </a:pPr>
            <a:r>
              <a:rPr lang="id-ID" dirty="0"/>
              <a:t>d. </a:t>
            </a:r>
            <a:r>
              <a:rPr lang="id-ID" dirty="0" smtClean="0"/>
              <a:t>Norma </a:t>
            </a:r>
            <a:r>
              <a:rPr lang="id-ID" dirty="0"/>
              <a:t>hukum</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3. Hukum Sebagai Norma</a:t>
            </a:r>
          </a:p>
        </p:txBody>
      </p:sp>
      <p:sp>
        <p:nvSpPr>
          <p:cNvPr id="3" name="Content Placeholder 2"/>
          <p:cNvSpPr>
            <a:spLocks noGrp="1"/>
          </p:cNvSpPr>
          <p:nvPr>
            <p:ph idx="1"/>
          </p:nvPr>
        </p:nvSpPr>
        <p:spPr/>
        <p:txBody>
          <a:bodyPr>
            <a:normAutofit fontScale="77500" lnSpcReduction="20000"/>
          </a:bodyPr>
          <a:lstStyle/>
          <a:p>
            <a:pPr algn="just"/>
            <a:r>
              <a:rPr lang="id-ID" dirty="0"/>
              <a:t>Hukum pada </a:t>
            </a:r>
            <a:r>
              <a:rPr lang="id-ID" dirty="0" smtClean="0"/>
              <a:t>dasarnya </a:t>
            </a:r>
            <a:r>
              <a:rPr lang="id-ID" dirty="0"/>
              <a:t>adalah bagaian dari norma,yaitu norma hukum</a:t>
            </a:r>
            <a:r>
              <a:rPr lang="id-ID" dirty="0" smtClean="0"/>
              <a:t>, jadi, jika berbicara mengenai </a:t>
            </a:r>
            <a:r>
              <a:rPr lang="id-ID" dirty="0"/>
              <a:t>hukum adalah sebagai norma hukum.</a:t>
            </a:r>
          </a:p>
          <a:p>
            <a:pPr algn="just"/>
            <a:r>
              <a:rPr lang="id-ID" dirty="0"/>
              <a:t>Hukum sebagai norma berbeda dengan ketiga norma sebelumnya</a:t>
            </a:r>
            <a:r>
              <a:rPr lang="id-ID" dirty="0" smtClean="0"/>
              <a:t>, perbedaan </a:t>
            </a:r>
            <a:r>
              <a:rPr lang="id-ID" dirty="0"/>
              <a:t>yang </a:t>
            </a:r>
            <a:r>
              <a:rPr lang="id-ID" dirty="0" smtClean="0"/>
              <a:t>dimaksud diatas </a:t>
            </a:r>
            <a:r>
              <a:rPr lang="id-ID" dirty="0"/>
              <a:t>adalah :</a:t>
            </a:r>
          </a:p>
          <a:p>
            <a:pPr algn="just">
              <a:buNone/>
            </a:pPr>
            <a:r>
              <a:rPr lang="id-ID" dirty="0"/>
              <a:t>1. </a:t>
            </a:r>
            <a:r>
              <a:rPr lang="id-ID" dirty="0" smtClean="0"/>
              <a:t>	Norma </a:t>
            </a:r>
            <a:r>
              <a:rPr lang="id-ID" dirty="0"/>
              <a:t>hukum datangnya dari luar diri kita sendiri</a:t>
            </a:r>
            <a:r>
              <a:rPr lang="id-ID" dirty="0" smtClean="0"/>
              <a:t>, yaitu </a:t>
            </a:r>
            <a:r>
              <a:rPr lang="id-ID" dirty="0"/>
              <a:t>dari kekuasaan / lembaga </a:t>
            </a:r>
            <a:r>
              <a:rPr lang="id-ID" dirty="0" smtClean="0"/>
              <a:t>yang resmi </a:t>
            </a:r>
            <a:r>
              <a:rPr lang="id-ID" dirty="0"/>
              <a:t>dan berwenang.</a:t>
            </a:r>
          </a:p>
          <a:p>
            <a:pPr algn="just">
              <a:buNone/>
            </a:pPr>
            <a:r>
              <a:rPr lang="id-ID" dirty="0"/>
              <a:t>2. </a:t>
            </a:r>
            <a:r>
              <a:rPr lang="id-ID" dirty="0" smtClean="0"/>
              <a:t>	Norma </a:t>
            </a:r>
            <a:r>
              <a:rPr lang="id-ID" dirty="0"/>
              <a:t>hukum dilengkapi sanksi pidana atau pemaksa secara </a:t>
            </a:r>
            <a:r>
              <a:rPr lang="id-ID" dirty="0" smtClean="0"/>
              <a:t>fisik. Norma </a:t>
            </a:r>
            <a:r>
              <a:rPr lang="id-ID" dirty="0"/>
              <a:t>lain tidak dilekati sanksi pidana secara fisik.</a:t>
            </a:r>
          </a:p>
          <a:p>
            <a:pPr algn="just">
              <a:buNone/>
            </a:pPr>
            <a:r>
              <a:rPr lang="fi-FI" dirty="0"/>
              <a:t>3. </a:t>
            </a:r>
            <a:r>
              <a:rPr lang="id-ID" dirty="0" smtClean="0"/>
              <a:t>	</a:t>
            </a:r>
            <a:r>
              <a:rPr lang="fi-FI" dirty="0" smtClean="0"/>
              <a:t>Sanksi </a:t>
            </a:r>
            <a:r>
              <a:rPr lang="fi-FI" dirty="0"/>
              <a:t>pidana atau sanksi pemaksa itu dilaksanakan oleh aparat Negara.</a:t>
            </a:r>
            <a:endParaRPr lang="id-ID"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70000" lnSpcReduction="20000"/>
          </a:bodyPr>
          <a:lstStyle/>
          <a:p>
            <a:pPr algn="just">
              <a:buNone/>
            </a:pPr>
            <a:r>
              <a:rPr lang="id-ID" dirty="0"/>
              <a:t>B. KEADILAN</a:t>
            </a:r>
            <a:r>
              <a:rPr lang="id-ID" dirty="0" smtClean="0"/>
              <a:t>, KETERTIBAN, DAN </a:t>
            </a:r>
            <a:r>
              <a:rPr lang="id-ID" dirty="0"/>
              <a:t>KESEJAHTERAAN</a:t>
            </a:r>
          </a:p>
          <a:p>
            <a:pPr algn="just">
              <a:buNone/>
            </a:pPr>
            <a:r>
              <a:rPr lang="id-ID" dirty="0"/>
              <a:t>1 Makna Keadilan</a:t>
            </a:r>
          </a:p>
          <a:p>
            <a:pPr algn="just"/>
            <a:r>
              <a:rPr lang="id-ID" dirty="0"/>
              <a:t>Keadilan berasal dari bahasa </a:t>
            </a:r>
            <a:r>
              <a:rPr lang="id-ID" i="1" dirty="0"/>
              <a:t>Arab yang artinya tengah.</a:t>
            </a:r>
          </a:p>
          <a:p>
            <a:pPr algn="just"/>
            <a:r>
              <a:rPr lang="sv-SE" dirty="0"/>
              <a:t>Berikut ini beberapa pendapat/pengertian mengenai keadilan adalah sebagai berikut :</a:t>
            </a:r>
          </a:p>
          <a:p>
            <a:pPr algn="just">
              <a:buNone/>
            </a:pPr>
            <a:r>
              <a:rPr lang="id-ID" dirty="0"/>
              <a:t>a. </a:t>
            </a:r>
            <a:r>
              <a:rPr lang="id-ID" dirty="0" smtClean="0"/>
              <a:t>	Menurut </a:t>
            </a:r>
            <a:r>
              <a:rPr lang="id-ID" dirty="0"/>
              <a:t>Kamus Besar Bahasa Indonesia (KBBI) keadilan berarti </a:t>
            </a:r>
            <a:r>
              <a:rPr lang="id-ID" dirty="0" smtClean="0"/>
              <a:t>sifat perbuatan, perlakuan </a:t>
            </a:r>
            <a:r>
              <a:rPr lang="id-ID" dirty="0"/>
              <a:t>yang adil</a:t>
            </a:r>
          </a:p>
          <a:p>
            <a:pPr algn="just">
              <a:buNone/>
            </a:pPr>
            <a:r>
              <a:rPr lang="id-ID" dirty="0"/>
              <a:t>b. </a:t>
            </a:r>
            <a:r>
              <a:rPr lang="id-ID" dirty="0" smtClean="0"/>
              <a:t>	Menurut </a:t>
            </a:r>
            <a:r>
              <a:rPr lang="id-ID" dirty="0"/>
              <a:t>WJ.J.Poerwodarminto,keadilan berarti tidak berat sebelah</a:t>
            </a:r>
            <a:r>
              <a:rPr lang="id-ID" dirty="0" smtClean="0"/>
              <a:t>, sepatutnya tidak sewenang-wenang</a:t>
            </a:r>
            <a:r>
              <a:rPr lang="id-ID" dirty="0"/>
              <a:t>.</a:t>
            </a:r>
          </a:p>
          <a:p>
            <a:pPr algn="just">
              <a:buNone/>
            </a:pPr>
            <a:r>
              <a:rPr lang="id-ID" dirty="0"/>
              <a:t>c. </a:t>
            </a:r>
            <a:r>
              <a:rPr lang="id-ID" dirty="0" smtClean="0"/>
              <a:t>	Menurut </a:t>
            </a:r>
            <a:r>
              <a:rPr lang="id-ID" dirty="0"/>
              <a:t>Frans Magnis Suseno dalm bukunya </a:t>
            </a:r>
            <a:r>
              <a:rPr lang="id-ID" i="1" dirty="0"/>
              <a:t>Etika Politik</a:t>
            </a:r>
            <a:r>
              <a:rPr lang="id-ID" i="1" dirty="0" smtClean="0"/>
              <a:t>, </a:t>
            </a:r>
            <a:r>
              <a:rPr lang="id-ID" dirty="0" smtClean="0"/>
              <a:t>keadilan </a:t>
            </a:r>
            <a:r>
              <a:rPr lang="id-ID" dirty="0"/>
              <a:t>adalah sebagai </a:t>
            </a:r>
            <a:r>
              <a:rPr lang="id-ID" dirty="0" smtClean="0"/>
              <a:t>suatu keadaan </a:t>
            </a:r>
            <a:r>
              <a:rPr lang="id-ID" dirty="0"/>
              <a:t>dimana semua orang dalam posisi yang sama.</a:t>
            </a:r>
          </a:p>
          <a:p>
            <a:pPr algn="just">
              <a:buNone/>
            </a:pPr>
            <a:r>
              <a:rPr lang="id-ID" dirty="0"/>
              <a:t>d. </a:t>
            </a:r>
            <a:r>
              <a:rPr lang="id-ID" dirty="0" smtClean="0"/>
              <a:t>	Menurut </a:t>
            </a:r>
            <a:r>
              <a:rPr lang="id-ID" dirty="0"/>
              <a:t>Aristoteles menyebutkan tiga macam keadilan yaitu :</a:t>
            </a:r>
          </a:p>
          <a:p>
            <a:pPr algn="just">
              <a:buNone/>
            </a:pPr>
            <a:r>
              <a:rPr lang="id-ID" dirty="0"/>
              <a:t>1. </a:t>
            </a:r>
            <a:r>
              <a:rPr lang="id-ID" dirty="0" smtClean="0"/>
              <a:t>	Keadilan </a:t>
            </a:r>
            <a:r>
              <a:rPr lang="id-ID" dirty="0"/>
              <a:t>komutatif adalah keadilan yang memberikan kepada setiap orang </a:t>
            </a:r>
            <a:r>
              <a:rPr lang="id-ID" dirty="0" smtClean="0"/>
              <a:t>yang sama </a:t>
            </a:r>
            <a:r>
              <a:rPr lang="id-ID" dirty="0"/>
              <a:t>banyaknya.</a:t>
            </a:r>
          </a:p>
          <a:p>
            <a:pPr algn="just">
              <a:buNone/>
            </a:pPr>
            <a:r>
              <a:rPr lang="id-ID" dirty="0"/>
              <a:t>2. </a:t>
            </a:r>
            <a:r>
              <a:rPr lang="id-ID" dirty="0" smtClean="0"/>
              <a:t>	Keadilan </a:t>
            </a:r>
            <a:r>
              <a:rPr lang="id-ID" dirty="0"/>
              <a:t>distributive adalah keadilan yang memberikan hak atau jatah </a:t>
            </a:r>
            <a:r>
              <a:rPr lang="id-ID" dirty="0" smtClean="0"/>
              <a:t>yang berdasarkan </a:t>
            </a:r>
            <a:r>
              <a:rPr lang="id-ID" dirty="0"/>
              <a:t>perbandingannya.</a:t>
            </a:r>
          </a:p>
          <a:p>
            <a:pPr algn="just">
              <a:buNone/>
            </a:pPr>
            <a:r>
              <a:rPr lang="id-ID" dirty="0"/>
              <a:t>3. </a:t>
            </a:r>
            <a:r>
              <a:rPr lang="id-ID" dirty="0" smtClean="0"/>
              <a:t>	Keadilan </a:t>
            </a:r>
            <a:r>
              <a:rPr lang="id-ID" dirty="0"/>
              <a:t>legal atau moral adalah keadilan yang mengikuti penyesuaian </a:t>
            </a:r>
            <a:r>
              <a:rPr lang="id-ID" dirty="0" smtClean="0"/>
              <a:t>atau pemberian </a:t>
            </a:r>
            <a:r>
              <a:rPr lang="id-ID" dirty="0"/>
              <a:t>yang sesuai dengan kemampuanya.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457200" y="914400"/>
            <a:ext cx="8229600" cy="5638800"/>
          </a:xfrm>
        </p:spPr>
        <p:txBody>
          <a:bodyPr>
            <a:normAutofit lnSpcReduction="10000"/>
          </a:bodyPr>
          <a:lstStyle/>
          <a:p>
            <a:pPr eaLnBrk="1" hangingPunct="1">
              <a:buFont typeface="Wingdings" pitchFamily="2" charset="2"/>
              <a:buChar char="Ø"/>
            </a:pPr>
            <a:r>
              <a:rPr lang="id-ID" smtClean="0"/>
              <a:t>Pendekatan Pokok IBD dilakukan dg menggunakan pengetahuan dasar dan umum ttg konsep budaya dari berbagai keahlian pengetahuan budaya ataupun</a:t>
            </a:r>
            <a:r>
              <a:rPr lang="id-ID" sz="2800" smtClean="0"/>
              <a:t> antarbidang (interdisipliner) dlm pengetahuan budaya.</a:t>
            </a:r>
            <a:endParaRPr lang="id-ID" smtClean="0"/>
          </a:p>
          <a:p>
            <a:pPr eaLnBrk="1" hangingPunct="1">
              <a:buFont typeface="Wingdings" pitchFamily="2" charset="2"/>
              <a:buChar char="Ø"/>
            </a:pPr>
            <a:r>
              <a:rPr lang="id-ID" smtClean="0"/>
              <a:t>Tujuan dari IBD adalah mengembangkan kepribadian mahasiswa dengan cara memperluas wawasan pemikiran dan kemampuan kritikal terhadap masalah-masalah budaya. Sehingga daya tangkap dan penalaran mahasiswa menjadi halus dan manusiawi.</a:t>
            </a:r>
          </a:p>
        </p:txBody>
      </p:sp>
      <p:sp>
        <p:nvSpPr>
          <p:cNvPr id="3" name="Title 2"/>
          <p:cNvSpPr>
            <a:spLocks noGrp="1"/>
          </p:cNvSpPr>
          <p:nvPr>
            <p:ph type="title"/>
          </p:nvPr>
        </p:nvSpPr>
        <p:spPr>
          <a:xfrm>
            <a:off x="457200" y="152400"/>
            <a:ext cx="8229600" cy="715962"/>
          </a:xfrm>
        </p:spPr>
        <p:txBody>
          <a:bodyPr/>
          <a:lstStyle/>
          <a:p>
            <a:pPr eaLnBrk="1" hangingPunct="1">
              <a:defRPr/>
            </a:pPr>
            <a:r>
              <a:rPr lang="id-ID" sz="3200" dirty="0" smtClean="0"/>
              <a:t>Pendekatan Pokok &amp; Tujuan Kajian IBD</a:t>
            </a:r>
            <a:endParaRPr lang="id-ID" sz="32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pPr algn="l"/>
            <a:r>
              <a:rPr lang="id-ID" sz="4000" b="1" dirty="0" smtClean="0"/>
              <a:t>Lanjutan</a:t>
            </a:r>
            <a:endParaRPr lang="id-ID" b="1" dirty="0"/>
          </a:p>
        </p:txBody>
      </p:sp>
      <p:sp>
        <p:nvSpPr>
          <p:cNvPr id="3" name="Content Placeholder 2"/>
          <p:cNvSpPr>
            <a:spLocks noGrp="1"/>
          </p:cNvSpPr>
          <p:nvPr>
            <p:ph idx="1"/>
          </p:nvPr>
        </p:nvSpPr>
        <p:spPr>
          <a:xfrm>
            <a:off x="457200" y="1268760"/>
            <a:ext cx="8229600" cy="4857403"/>
          </a:xfrm>
        </p:spPr>
        <p:txBody>
          <a:bodyPr>
            <a:normAutofit lnSpcReduction="10000"/>
          </a:bodyPr>
          <a:lstStyle/>
          <a:p>
            <a:pPr>
              <a:buNone/>
            </a:pPr>
            <a:r>
              <a:rPr lang="id-ID" b="1" dirty="0"/>
              <a:t>2. Fungsi dan Tujuan Hukum Dalam Masyarakat</a:t>
            </a:r>
          </a:p>
          <a:p>
            <a:r>
              <a:rPr lang="id-ID" dirty="0"/>
              <a:t>Ada empat fungsi hukum dalam masyarakat,yaitu sebagai berikut :</a:t>
            </a:r>
          </a:p>
          <a:p>
            <a:pPr>
              <a:buNone/>
            </a:pPr>
            <a:r>
              <a:rPr lang="id-ID" dirty="0"/>
              <a:t>a. </a:t>
            </a:r>
            <a:r>
              <a:rPr lang="id-ID" dirty="0" smtClean="0"/>
              <a:t>Sebagai </a:t>
            </a:r>
            <a:r>
              <a:rPr lang="id-ID" dirty="0"/>
              <a:t>Alat Pengatur Tetib Hubungan Masyarakat.</a:t>
            </a:r>
          </a:p>
          <a:p>
            <a:pPr>
              <a:buNone/>
            </a:pPr>
            <a:r>
              <a:rPr lang="id-ID" dirty="0"/>
              <a:t>b. Sebagai Sarana Untuk Mengwujudkan Keadilan Sosial</a:t>
            </a:r>
          </a:p>
          <a:p>
            <a:pPr>
              <a:buNone/>
            </a:pPr>
            <a:r>
              <a:rPr lang="id-ID" dirty="0"/>
              <a:t>c. Sebagai Penggerak Pembangunan</a:t>
            </a:r>
          </a:p>
          <a:p>
            <a:pPr>
              <a:buNone/>
            </a:pPr>
            <a:r>
              <a:rPr lang="id-ID" dirty="0"/>
              <a:t>d. Sebagai Kritis Hukum.</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id-ID" sz="2400" b="1" dirty="0"/>
              <a:t>C. PROBLEMA NILAI</a:t>
            </a:r>
            <a:r>
              <a:rPr lang="id-ID" sz="2400" b="1" dirty="0" smtClean="0"/>
              <a:t>, MORAL, DAN </a:t>
            </a:r>
            <a:r>
              <a:rPr lang="id-ID" sz="2400" b="1" dirty="0"/>
              <a:t>HUKUM DALAM MASYARAKAT </a:t>
            </a:r>
            <a:r>
              <a:rPr lang="id-ID" sz="2400" b="1" dirty="0" smtClean="0"/>
              <a:t>DAN NEGARA</a:t>
            </a:r>
            <a:r>
              <a:rPr lang="id-ID" sz="2400" b="1" dirty="0"/>
              <a:t>.</a:t>
            </a:r>
            <a:endParaRPr lang="id-ID" sz="2400" dirty="0"/>
          </a:p>
        </p:txBody>
      </p:sp>
      <p:sp>
        <p:nvSpPr>
          <p:cNvPr id="3" name="Content Placeholder 2"/>
          <p:cNvSpPr>
            <a:spLocks noGrp="1"/>
          </p:cNvSpPr>
          <p:nvPr>
            <p:ph idx="1"/>
          </p:nvPr>
        </p:nvSpPr>
        <p:spPr>
          <a:xfrm>
            <a:off x="457200" y="1340768"/>
            <a:ext cx="8229600" cy="5112568"/>
          </a:xfrm>
        </p:spPr>
        <p:txBody>
          <a:bodyPr>
            <a:normAutofit fontScale="62500" lnSpcReduction="20000"/>
          </a:bodyPr>
          <a:lstStyle/>
          <a:p>
            <a:r>
              <a:rPr lang="id-ID" dirty="0"/>
              <a:t>Norma hukum merupakan perwujudan dari nilai moral.Dimana terdapat perbedaan </a:t>
            </a:r>
            <a:r>
              <a:rPr lang="id-ID" dirty="0" smtClean="0"/>
              <a:t>antara norma </a:t>
            </a:r>
            <a:r>
              <a:rPr lang="id-ID" dirty="0"/>
              <a:t>moral dengan norma hukum yaitu :</a:t>
            </a:r>
          </a:p>
          <a:p>
            <a:r>
              <a:rPr lang="id-ID" dirty="0"/>
              <a:t>Norma hukum berdasarkan yuridis dan konsensus</a:t>
            </a:r>
            <a:r>
              <a:rPr lang="id-ID" dirty="0" smtClean="0"/>
              <a:t>, sedangka </a:t>
            </a:r>
            <a:r>
              <a:rPr lang="id-ID" dirty="0"/>
              <a:t>moral berdasarkan hukum alam.</a:t>
            </a:r>
          </a:p>
          <a:p>
            <a:pPr>
              <a:buNone/>
            </a:pPr>
            <a:r>
              <a:rPr lang="id-ID" dirty="0"/>
              <a:t>1. </a:t>
            </a:r>
            <a:r>
              <a:rPr lang="id-ID" dirty="0" smtClean="0"/>
              <a:t>	Norma </a:t>
            </a:r>
            <a:r>
              <a:rPr lang="id-ID" dirty="0"/>
              <a:t>hukum bersifat hiteronomi yaitu yang datang dari luar,sedangkan moral datang </a:t>
            </a:r>
            <a:r>
              <a:rPr lang="id-ID" dirty="0" smtClean="0"/>
              <a:t>dari dalam</a:t>
            </a:r>
            <a:r>
              <a:rPr lang="id-ID" dirty="0"/>
              <a:t>.</a:t>
            </a:r>
          </a:p>
          <a:p>
            <a:pPr>
              <a:buNone/>
            </a:pPr>
            <a:r>
              <a:rPr lang="id-ID" dirty="0"/>
              <a:t>2. </a:t>
            </a:r>
            <a:r>
              <a:rPr lang="id-ID" dirty="0" smtClean="0"/>
              <a:t>	Norma </a:t>
            </a:r>
            <a:r>
              <a:rPr lang="id-ID" dirty="0"/>
              <a:t>hukum dilaksanakan secara lahiriah ,sedangkan moral tidak dapat dipaksakan.</a:t>
            </a:r>
          </a:p>
          <a:p>
            <a:pPr>
              <a:buNone/>
            </a:pPr>
            <a:r>
              <a:rPr lang="id-ID" dirty="0"/>
              <a:t>3. </a:t>
            </a:r>
            <a:r>
              <a:rPr lang="id-ID" dirty="0" smtClean="0"/>
              <a:t>	Norma </a:t>
            </a:r>
            <a:r>
              <a:rPr lang="id-ID" dirty="0"/>
              <a:t>hukum sanksi bersifat lahiriah,sedangkan moral bersifat batiniah.</a:t>
            </a:r>
          </a:p>
          <a:p>
            <a:pPr>
              <a:buNone/>
            </a:pPr>
            <a:r>
              <a:rPr lang="id-ID" dirty="0" smtClean="0"/>
              <a:t>4.	 </a:t>
            </a:r>
            <a:r>
              <a:rPr lang="id-ID" dirty="0"/>
              <a:t>Norma hukum mengatur tata tertib masyarakat bernegara,sedangkan moral mengatur </a:t>
            </a:r>
            <a:r>
              <a:rPr lang="id-ID" dirty="0" smtClean="0"/>
              <a:t>perilaku manusia </a:t>
            </a:r>
            <a:r>
              <a:rPr lang="id-ID" dirty="0"/>
              <a:t>sebagai manusia.</a:t>
            </a:r>
          </a:p>
          <a:p>
            <a:pPr>
              <a:buNone/>
            </a:pPr>
            <a:r>
              <a:rPr lang="id-ID" dirty="0"/>
              <a:t>5. </a:t>
            </a:r>
            <a:r>
              <a:rPr lang="id-ID" dirty="0" smtClean="0"/>
              <a:t>	Norma </a:t>
            </a:r>
            <a:r>
              <a:rPr lang="id-ID" dirty="0"/>
              <a:t>hukum bergantung tempat dan waktu ,sedangkan moral relative tidak </a:t>
            </a:r>
            <a:r>
              <a:rPr lang="id-ID" dirty="0" smtClean="0"/>
              <a:t>tergantung dengan </a:t>
            </a:r>
            <a:r>
              <a:rPr lang="id-ID" dirty="0"/>
              <a:t>tempat dan waktu.</a:t>
            </a:r>
          </a:p>
          <a:p>
            <a:r>
              <a:rPr lang="id-ID" dirty="0"/>
              <a:t>Pelanggaran-pelanggaran terhadap norma hukum yang merupakan pelanggaran hukum,yaitu :</a:t>
            </a:r>
          </a:p>
          <a:p>
            <a:pPr>
              <a:buNone/>
            </a:pPr>
            <a:r>
              <a:rPr lang="id-ID" dirty="0"/>
              <a:t>1. </a:t>
            </a:r>
            <a:r>
              <a:rPr lang="id-ID" dirty="0" smtClean="0"/>
              <a:t>	Pelanggaran </a:t>
            </a:r>
            <a:r>
              <a:rPr lang="id-ID" dirty="0"/>
              <a:t>etik adalah kebutuhan akan manusia dengan membuat serangkaian norma </a:t>
            </a:r>
            <a:r>
              <a:rPr lang="id-ID" dirty="0" smtClean="0"/>
              <a:t>etik untuk </a:t>
            </a:r>
            <a:r>
              <a:rPr lang="id-ID" dirty="0"/>
              <a:t>suatu kegiata atau profesi.</a:t>
            </a:r>
          </a:p>
          <a:p>
            <a:pPr>
              <a:buNone/>
            </a:pPr>
            <a:r>
              <a:rPr lang="id-ID" dirty="0"/>
              <a:t>2. </a:t>
            </a:r>
            <a:r>
              <a:rPr lang="id-ID" dirty="0" smtClean="0"/>
              <a:t>	Pelanggaaran </a:t>
            </a:r>
            <a:r>
              <a:rPr lang="id-ID" dirty="0"/>
              <a:t>hukum adalah kesadaran diri tanpa tekanan.</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66775"/>
          </a:xfrm>
        </p:spPr>
        <p:txBody>
          <a:bodyPr>
            <a:normAutofit fontScale="90000"/>
          </a:bodyPr>
          <a:lstStyle/>
          <a:p>
            <a:pPr fontAlgn="auto">
              <a:spcAft>
                <a:spcPts val="0"/>
              </a:spcAft>
              <a:defRPr/>
            </a:pPr>
            <a:r>
              <a:rPr lang="en-US" sz="3600" dirty="0" err="1" smtClean="0"/>
              <a:t>Hakikat</a:t>
            </a:r>
            <a:r>
              <a:rPr lang="en-US" sz="3600" dirty="0" smtClean="0"/>
              <a:t>, </a:t>
            </a:r>
            <a:r>
              <a:rPr lang="en-US" sz="3600" dirty="0" err="1" smtClean="0"/>
              <a:t>Fungsi</a:t>
            </a:r>
            <a:r>
              <a:rPr lang="en-US" sz="3600" dirty="0" smtClean="0"/>
              <a:t> </a:t>
            </a:r>
            <a:r>
              <a:rPr lang="en-US" sz="3600" dirty="0" err="1" smtClean="0"/>
              <a:t>dan</a:t>
            </a:r>
            <a:r>
              <a:rPr lang="en-US" sz="3600" dirty="0" smtClean="0"/>
              <a:t> </a:t>
            </a:r>
            <a:r>
              <a:rPr lang="en-US" sz="3600" dirty="0" err="1" smtClean="0"/>
              <a:t>Perwujudan</a:t>
            </a:r>
            <a:r>
              <a:rPr lang="en-US" sz="3600" dirty="0" smtClean="0"/>
              <a:t> </a:t>
            </a:r>
            <a:r>
              <a:rPr lang="en-US" sz="3600" dirty="0" err="1" smtClean="0"/>
              <a:t>Nilai</a:t>
            </a:r>
            <a:r>
              <a:rPr lang="en-US" sz="3600" dirty="0" smtClean="0"/>
              <a:t>, Moral </a:t>
            </a:r>
            <a:r>
              <a:rPr lang="en-US" sz="3600" dirty="0" err="1" smtClean="0"/>
              <a:t>dan</a:t>
            </a:r>
            <a:r>
              <a:rPr lang="en-US" sz="3600" dirty="0" smtClean="0"/>
              <a:t> </a:t>
            </a:r>
            <a:r>
              <a:rPr lang="en-US" sz="3600" dirty="0" err="1" smtClean="0"/>
              <a:t>Hukum</a:t>
            </a:r>
            <a:endParaRPr lang="en-US" sz="3600" dirty="0"/>
          </a:p>
        </p:txBody>
      </p:sp>
      <p:sp>
        <p:nvSpPr>
          <p:cNvPr id="12" name="Content Placeholder 11"/>
          <p:cNvSpPr>
            <a:spLocks noGrp="1"/>
          </p:cNvSpPr>
          <p:nvPr>
            <p:ph idx="1"/>
          </p:nvPr>
        </p:nvSpPr>
        <p:spPr>
          <a:xfrm>
            <a:off x="214313" y="1571625"/>
            <a:ext cx="8715375" cy="5286375"/>
          </a:xfrm>
        </p:spPr>
        <p:txBody>
          <a:bodyPr>
            <a:normAutofit fontScale="77500" lnSpcReduction="20000"/>
          </a:bodyPr>
          <a:lstStyle/>
          <a:p>
            <a:pPr marL="274320" indent="-274320" fontAlgn="auto">
              <a:spcAft>
                <a:spcPts val="0"/>
              </a:spcAft>
              <a:buClr>
                <a:schemeClr val="accent3"/>
              </a:buClr>
              <a:buFont typeface="Wingdings 2"/>
              <a:buChar char=""/>
              <a:defRPr/>
            </a:pPr>
            <a:r>
              <a:rPr lang="en-US" dirty="0" err="1" smtClean="0"/>
              <a:t>Hakikat</a:t>
            </a:r>
            <a:r>
              <a:rPr lang="en-US" dirty="0" smtClean="0"/>
              <a:t>  </a:t>
            </a:r>
            <a:r>
              <a:rPr lang="en-US" dirty="0" err="1" smtClean="0"/>
              <a:t>Nilai</a:t>
            </a:r>
            <a:r>
              <a:rPr lang="en-US" dirty="0" smtClean="0"/>
              <a:t>  </a:t>
            </a:r>
            <a:r>
              <a:rPr lang="en-US" dirty="0" smtClean="0">
                <a:sym typeface="Wingdings"/>
              </a:rPr>
              <a:t> </a:t>
            </a:r>
            <a:r>
              <a:rPr lang="en-US" dirty="0" err="1" smtClean="0"/>
              <a:t>Nilai</a:t>
            </a:r>
            <a:r>
              <a:rPr lang="en-US" dirty="0" smtClean="0"/>
              <a:t> </a:t>
            </a:r>
            <a:r>
              <a:rPr lang="en-US" dirty="0" err="1" smtClean="0"/>
              <a:t>masuk</a:t>
            </a:r>
            <a:r>
              <a:rPr lang="en-US" dirty="0" smtClean="0"/>
              <a:t> </a:t>
            </a:r>
            <a:r>
              <a:rPr lang="en-US" dirty="0" err="1" smtClean="0"/>
              <a:t>dalam</a:t>
            </a:r>
            <a:r>
              <a:rPr lang="en-US" dirty="0" smtClean="0"/>
              <a:t> </a:t>
            </a:r>
            <a:r>
              <a:rPr lang="en-US" dirty="0" err="1" smtClean="0"/>
              <a:t>kawasan</a:t>
            </a:r>
            <a:r>
              <a:rPr lang="en-US" dirty="0" smtClean="0"/>
              <a:t> </a:t>
            </a:r>
            <a:r>
              <a:rPr lang="en-US" dirty="0" err="1" smtClean="0"/>
              <a:t>Etika</a:t>
            </a:r>
            <a:r>
              <a:rPr lang="en-US" dirty="0" smtClean="0"/>
              <a:t> </a:t>
            </a:r>
            <a:r>
              <a:rPr lang="en-US" dirty="0" err="1" smtClean="0"/>
              <a:t>dan</a:t>
            </a:r>
            <a:r>
              <a:rPr lang="en-US" dirty="0" smtClean="0"/>
              <a:t> 			           </a:t>
            </a:r>
            <a:r>
              <a:rPr lang="en-US" dirty="0" err="1" smtClean="0"/>
              <a:t>Estetika</a:t>
            </a:r>
            <a:endParaRPr lang="en-US" dirty="0" smtClean="0"/>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err="1" smtClean="0"/>
              <a:t>Ada</a:t>
            </a:r>
            <a:r>
              <a:rPr lang="en-US" dirty="0" smtClean="0"/>
              <a:t> 3 </a:t>
            </a:r>
            <a:r>
              <a:rPr lang="en-US" dirty="0" err="1" smtClean="0"/>
              <a:t>jenis</a:t>
            </a:r>
            <a:r>
              <a:rPr lang="en-US" dirty="0" smtClean="0"/>
              <a:t> </a:t>
            </a:r>
            <a:r>
              <a:rPr lang="en-US" dirty="0" err="1" smtClean="0"/>
              <a:t>makna</a:t>
            </a:r>
            <a:r>
              <a:rPr lang="en-US" dirty="0" smtClean="0"/>
              <a:t> </a:t>
            </a:r>
            <a:r>
              <a:rPr lang="en-US" dirty="0" err="1" smtClean="0"/>
              <a:t>Etika</a:t>
            </a:r>
            <a:r>
              <a:rPr lang="en-US" dirty="0" smtClean="0"/>
              <a:t> (K. </a:t>
            </a:r>
            <a:r>
              <a:rPr lang="en-US" dirty="0" err="1" smtClean="0"/>
              <a:t>Bertens</a:t>
            </a:r>
            <a:r>
              <a:rPr lang="en-US" dirty="0" smtClean="0"/>
              <a:t>)</a:t>
            </a:r>
          </a:p>
          <a:p>
            <a:pPr marL="274320" indent="-274320" fontAlgn="auto">
              <a:spcAft>
                <a:spcPts val="0"/>
              </a:spcAft>
              <a:buClr>
                <a:schemeClr val="accent3"/>
              </a:buClr>
              <a:buFont typeface="Wingdings 2"/>
              <a:buNone/>
              <a:defRPr/>
            </a:pPr>
            <a:r>
              <a:rPr lang="en-US" dirty="0" smtClean="0"/>
              <a:t>	1. </a:t>
            </a:r>
            <a:r>
              <a:rPr lang="en-US" dirty="0" err="1" smtClean="0"/>
              <a:t>Etika</a:t>
            </a:r>
            <a:r>
              <a:rPr lang="en-US" dirty="0" smtClean="0"/>
              <a:t>     </a:t>
            </a:r>
            <a:r>
              <a:rPr lang="en-US" dirty="0" smtClean="0">
                <a:sym typeface="Wingdings"/>
              </a:rPr>
              <a:t></a:t>
            </a:r>
            <a:r>
              <a:rPr lang="en-US" dirty="0" smtClean="0"/>
              <a:t>   </a:t>
            </a:r>
            <a:r>
              <a:rPr lang="en-US" dirty="0" err="1" smtClean="0"/>
              <a:t>Nilai</a:t>
            </a:r>
            <a:r>
              <a:rPr lang="en-US" dirty="0" smtClean="0"/>
              <a:t> </a:t>
            </a:r>
            <a:r>
              <a:rPr lang="en-US" dirty="0" err="1" smtClean="0"/>
              <a:t>atau</a:t>
            </a:r>
            <a:r>
              <a:rPr lang="en-US" dirty="0" smtClean="0"/>
              <a:t> </a:t>
            </a:r>
            <a:r>
              <a:rPr lang="en-US" dirty="0" err="1" smtClean="0"/>
              <a:t>norma</a:t>
            </a:r>
            <a:r>
              <a:rPr lang="en-US" dirty="0" smtClean="0"/>
              <a:t> yang </a:t>
            </a:r>
            <a:r>
              <a:rPr lang="en-US" dirty="0" err="1" smtClean="0"/>
              <a:t>menjadi</a:t>
            </a:r>
            <a:r>
              <a:rPr lang="en-US" dirty="0" smtClean="0"/>
              <a:t> </a:t>
            </a:r>
            <a:r>
              <a:rPr lang="en-US" dirty="0" err="1" smtClean="0"/>
              <a:t>pegangan</a:t>
            </a:r>
            <a:r>
              <a:rPr lang="en-US" dirty="0" smtClean="0"/>
              <a:t> 	 		    </a:t>
            </a:r>
            <a:r>
              <a:rPr lang="en-US" dirty="0" err="1" smtClean="0"/>
              <a:t>individu</a:t>
            </a:r>
            <a:r>
              <a:rPr lang="en-US" dirty="0" smtClean="0"/>
              <a:t>/</a:t>
            </a:r>
            <a:r>
              <a:rPr lang="en-US" dirty="0" err="1" smtClean="0"/>
              <a:t>masyarakat</a:t>
            </a:r>
            <a:r>
              <a:rPr lang="en-US" dirty="0" smtClean="0"/>
              <a:t> </a:t>
            </a:r>
            <a:r>
              <a:rPr lang="en-US" dirty="0" err="1" smtClean="0"/>
              <a:t>dalam</a:t>
            </a:r>
            <a:r>
              <a:rPr lang="en-US" dirty="0" smtClean="0"/>
              <a:t> </a:t>
            </a:r>
            <a:r>
              <a:rPr lang="en-US" dirty="0" err="1" smtClean="0"/>
              <a:t>mengatur</a:t>
            </a:r>
            <a:r>
              <a:rPr lang="en-US" dirty="0" smtClean="0"/>
              <a:t> 			    	    </a:t>
            </a:r>
            <a:r>
              <a:rPr lang="en-US" dirty="0" err="1" smtClean="0"/>
              <a:t>tingkahlaku</a:t>
            </a:r>
            <a:r>
              <a:rPr lang="en-US" dirty="0" smtClean="0"/>
              <a:t>/</a:t>
            </a:r>
            <a:r>
              <a:rPr lang="en-US" dirty="0" err="1" smtClean="0"/>
              <a:t>sikap</a:t>
            </a:r>
            <a:r>
              <a:rPr lang="en-US" dirty="0" smtClean="0"/>
              <a:t>  		     	</a:t>
            </a:r>
          </a:p>
          <a:p>
            <a:pPr marL="274320" indent="-274320" fontAlgn="auto">
              <a:spcAft>
                <a:spcPts val="0"/>
              </a:spcAft>
              <a:buClr>
                <a:schemeClr val="accent3"/>
              </a:buClr>
              <a:buFont typeface="Wingdings 2"/>
              <a:buNone/>
              <a:defRPr/>
            </a:pPr>
            <a:r>
              <a:rPr lang="en-US" dirty="0" smtClean="0"/>
              <a:t>	2. </a:t>
            </a:r>
            <a:r>
              <a:rPr lang="en-US" dirty="0" err="1" smtClean="0"/>
              <a:t>Etika</a:t>
            </a:r>
            <a:r>
              <a:rPr lang="en-US" dirty="0" smtClean="0"/>
              <a:t>    </a:t>
            </a:r>
            <a:r>
              <a:rPr lang="en-US" dirty="0" smtClean="0">
                <a:sym typeface="Wingdings"/>
              </a:rPr>
              <a:t></a:t>
            </a:r>
            <a:r>
              <a:rPr lang="en-US" dirty="0" smtClean="0"/>
              <a:t>   Kumpulan </a:t>
            </a:r>
            <a:r>
              <a:rPr lang="en-US" dirty="0" err="1" smtClean="0"/>
              <a:t>Azas</a:t>
            </a:r>
            <a:r>
              <a:rPr lang="en-US" dirty="0" smtClean="0"/>
              <a:t>, </a:t>
            </a:r>
            <a:r>
              <a:rPr lang="en-US" dirty="0" err="1" smtClean="0"/>
              <a:t>Nilai</a:t>
            </a:r>
            <a:r>
              <a:rPr lang="en-US" dirty="0" smtClean="0"/>
              <a:t> moral (</a:t>
            </a:r>
            <a:r>
              <a:rPr lang="en-US" dirty="0" err="1" smtClean="0"/>
              <a:t>Kode</a:t>
            </a:r>
            <a:r>
              <a:rPr lang="en-US" dirty="0" smtClean="0"/>
              <a:t> </a:t>
            </a:r>
            <a:r>
              <a:rPr lang="en-US" dirty="0" err="1" smtClean="0"/>
              <a:t>Etik</a:t>
            </a:r>
            <a:r>
              <a:rPr lang="en-US" dirty="0" smtClean="0"/>
              <a:t>)</a:t>
            </a:r>
          </a:p>
          <a:p>
            <a:pPr marL="274320" indent="-274320" fontAlgn="auto">
              <a:spcAft>
                <a:spcPts val="0"/>
              </a:spcAft>
              <a:buClr>
                <a:schemeClr val="accent3"/>
              </a:buClr>
              <a:buFont typeface="Wingdings 2"/>
              <a:buNone/>
              <a:defRPr/>
            </a:pPr>
            <a:r>
              <a:rPr lang="en-US" dirty="0" smtClean="0"/>
              <a:t>	3. </a:t>
            </a:r>
            <a:r>
              <a:rPr lang="en-US" dirty="0" err="1" smtClean="0"/>
              <a:t>Etika</a:t>
            </a:r>
            <a:r>
              <a:rPr lang="en-US" dirty="0" smtClean="0"/>
              <a:t>   </a:t>
            </a:r>
            <a:r>
              <a:rPr lang="en-US" dirty="0" smtClean="0">
                <a:sym typeface="Wingdings"/>
              </a:rPr>
              <a:t> </a:t>
            </a:r>
            <a:r>
              <a:rPr lang="en-US" dirty="0" smtClean="0"/>
              <a:t>   </a:t>
            </a:r>
            <a:r>
              <a:rPr lang="en-US" dirty="0" err="1" smtClean="0"/>
              <a:t>Ilmu</a:t>
            </a:r>
            <a:r>
              <a:rPr lang="en-US" dirty="0" smtClean="0"/>
              <a:t> </a:t>
            </a:r>
            <a:r>
              <a:rPr lang="en-US" dirty="0" err="1" smtClean="0"/>
              <a:t>tentang</a:t>
            </a:r>
            <a:r>
              <a:rPr lang="en-US" dirty="0" smtClean="0"/>
              <a:t> </a:t>
            </a:r>
            <a:r>
              <a:rPr lang="en-US" dirty="0" err="1" smtClean="0"/>
              <a:t>baik</a:t>
            </a:r>
            <a:r>
              <a:rPr lang="en-US" dirty="0" smtClean="0"/>
              <a:t> </a:t>
            </a:r>
            <a:r>
              <a:rPr lang="en-US" dirty="0" err="1" smtClean="0"/>
              <a:t>dan</a:t>
            </a:r>
            <a:r>
              <a:rPr lang="en-US" dirty="0" smtClean="0"/>
              <a:t> </a:t>
            </a:r>
            <a:r>
              <a:rPr lang="en-US" dirty="0" err="1" smtClean="0"/>
              <a:t>buruk</a:t>
            </a:r>
            <a:r>
              <a:rPr lang="en-US" dirty="0" smtClean="0"/>
              <a:t> (</a:t>
            </a:r>
            <a:r>
              <a:rPr lang="en-US" dirty="0" err="1" smtClean="0"/>
              <a:t>Filsafat</a:t>
            </a:r>
            <a:r>
              <a:rPr lang="en-US" dirty="0" smtClean="0"/>
              <a:t> Moral)</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err="1" smtClean="0"/>
              <a:t>Nilai</a:t>
            </a:r>
            <a:r>
              <a:rPr lang="en-US" dirty="0" smtClean="0"/>
              <a:t> (KUBI)    </a:t>
            </a:r>
            <a:r>
              <a:rPr lang="en-US" dirty="0" smtClean="0">
                <a:sym typeface="Wingdings"/>
              </a:rPr>
              <a:t></a:t>
            </a:r>
            <a:r>
              <a:rPr lang="en-US" dirty="0" smtClean="0"/>
              <a:t>   </a:t>
            </a:r>
            <a:r>
              <a:rPr lang="en-US" dirty="0" err="1" smtClean="0"/>
              <a:t>Harga</a:t>
            </a:r>
            <a:r>
              <a:rPr lang="en-US" dirty="0" smtClean="0"/>
              <a:t>, </a:t>
            </a:r>
            <a:r>
              <a:rPr lang="en-US" dirty="0" err="1" smtClean="0"/>
              <a:t>angka</a:t>
            </a:r>
            <a:r>
              <a:rPr lang="en-US" dirty="0" smtClean="0"/>
              <a:t>/</a:t>
            </a:r>
            <a:r>
              <a:rPr lang="en-US" dirty="0" err="1" smtClean="0"/>
              <a:t>skor</a:t>
            </a:r>
            <a:r>
              <a:rPr lang="en-US" dirty="0" smtClean="0"/>
              <a:t>, </a:t>
            </a:r>
            <a:r>
              <a:rPr lang="en-US" dirty="0" err="1" smtClean="0"/>
              <a:t>kadar</a:t>
            </a:r>
            <a:r>
              <a:rPr lang="en-US" dirty="0" smtClean="0"/>
              <a:t>, </a:t>
            </a:r>
            <a:r>
              <a:rPr lang="en-US" dirty="0" err="1" smtClean="0"/>
              <a:t>mutu</a:t>
            </a:r>
            <a:r>
              <a:rPr lang="en-US" dirty="0" smtClean="0"/>
              <a:t>, 			 	  	</a:t>
            </a:r>
            <a:r>
              <a:rPr lang="en-US" dirty="0" err="1" smtClean="0"/>
              <a:t>kualitas</a:t>
            </a:r>
            <a:r>
              <a:rPr lang="en-US" dirty="0" smtClean="0"/>
              <a:t>, </a:t>
            </a:r>
            <a:r>
              <a:rPr lang="en-US" dirty="0" err="1" smtClean="0"/>
              <a:t>sifat</a:t>
            </a:r>
            <a:r>
              <a:rPr lang="en-US" dirty="0" smtClean="0"/>
              <a:t>  yang </a:t>
            </a:r>
            <a:r>
              <a:rPr lang="en-US" dirty="0" err="1" smtClean="0"/>
              <a:t>penting</a:t>
            </a:r>
            <a:r>
              <a:rPr lang="en-US" dirty="0" smtClean="0"/>
              <a:t>, </a:t>
            </a:r>
            <a:r>
              <a:rPr lang="en-US" dirty="0" err="1" smtClean="0"/>
              <a:t>keadaan</a:t>
            </a:r>
            <a:r>
              <a:rPr lang="en-US" dirty="0" smtClean="0"/>
              <a:t> 				yang  </a:t>
            </a:r>
            <a:r>
              <a:rPr lang="en-US" dirty="0" err="1" smtClean="0"/>
              <a:t>bermanfaat</a:t>
            </a:r>
            <a:endParaRPr lang="en-US" dirty="0" smtClean="0"/>
          </a:p>
          <a:p>
            <a:pPr marL="274320" indent="-274320" fontAlgn="auto">
              <a:spcAft>
                <a:spcPts val="0"/>
              </a:spcAft>
              <a:buClr>
                <a:schemeClr val="accent3"/>
              </a:buClr>
              <a:buFont typeface="Wingdings 2"/>
              <a:buNone/>
              <a:defRPr/>
            </a:pPr>
            <a:r>
              <a:rPr lang="en-US" dirty="0" smtClean="0"/>
              <a:t>	</a:t>
            </a:r>
          </a:p>
          <a:p>
            <a:pPr marL="274320" indent="-27432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diamond(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amond(in)">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amond(in)">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amond(in)">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diamond(in)">
                                      <p:cBhvr>
                                        <p:cTn id="32" dur="20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diamond(in)">
                                      <p:cBhvr>
                                        <p:cTn id="37" dur="20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
                                            <p:txEl>
                                              <p:pRg st="8" end="8"/>
                                            </p:txEl>
                                          </p:spTgt>
                                        </p:tgtEl>
                                        <p:attrNameLst>
                                          <p:attrName>style.visibility</p:attrName>
                                        </p:attrNameLst>
                                      </p:cBhvr>
                                      <p:to>
                                        <p:strVal val="visible"/>
                                      </p:to>
                                    </p:set>
                                    <p:animEffect transition="in" filter="diamond(in)">
                                      <p:cBhvr>
                                        <p:cTn id="42" dur="2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09588"/>
          </a:xfrm>
        </p:spPr>
        <p:txBody>
          <a:bodyPr>
            <a:normAutofit fontScale="90000"/>
          </a:bodyPr>
          <a:lstStyle/>
          <a:p>
            <a:r>
              <a:rPr lang="en-US" sz="2800" smtClean="0">
                <a:solidFill>
                  <a:schemeClr val="tx1"/>
                </a:solidFill>
              </a:rPr>
              <a:t>Sesuatu dianggap bernilai karena:</a:t>
            </a:r>
          </a:p>
        </p:txBody>
      </p:sp>
      <p:sp>
        <p:nvSpPr>
          <p:cNvPr id="4" name="TextBox 3"/>
          <p:cNvSpPr txBox="1"/>
          <p:nvPr/>
        </p:nvSpPr>
        <p:spPr>
          <a:xfrm>
            <a:off x="1000125" y="1428750"/>
            <a:ext cx="4000500" cy="461963"/>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a:latin typeface="+mj-lt"/>
                <a:sym typeface="Wingdings"/>
              </a:rPr>
              <a:t> </a:t>
            </a:r>
            <a:r>
              <a:rPr lang="en-US" sz="2400" dirty="0" err="1">
                <a:latin typeface="+mj-lt"/>
              </a:rPr>
              <a:t>Menyenangkan</a:t>
            </a:r>
            <a:r>
              <a:rPr lang="en-US" sz="2400" dirty="0">
                <a:latin typeface="+mj-lt"/>
              </a:rPr>
              <a:t> (</a:t>
            </a:r>
            <a:r>
              <a:rPr lang="en-US" sz="2400" i="1" dirty="0">
                <a:latin typeface="+mj-lt"/>
              </a:rPr>
              <a:t>pleasant</a:t>
            </a:r>
            <a:r>
              <a:rPr lang="en-US" sz="2400" dirty="0">
                <a:latin typeface="+mj-lt"/>
              </a:rPr>
              <a:t>)</a:t>
            </a:r>
          </a:p>
        </p:txBody>
      </p:sp>
      <p:sp>
        <p:nvSpPr>
          <p:cNvPr id="6" name="TextBox 5"/>
          <p:cNvSpPr txBox="1"/>
          <p:nvPr/>
        </p:nvSpPr>
        <p:spPr>
          <a:xfrm>
            <a:off x="1571625" y="2143125"/>
            <a:ext cx="4286250" cy="461963"/>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a:latin typeface="+mj-lt"/>
                <a:sym typeface="Wingdings"/>
              </a:rPr>
              <a:t> </a:t>
            </a:r>
            <a:r>
              <a:rPr lang="en-US" sz="2400" dirty="0" err="1">
                <a:latin typeface="+mj-lt"/>
                <a:sym typeface="Wingdings"/>
              </a:rPr>
              <a:t>Berguna</a:t>
            </a:r>
            <a:r>
              <a:rPr lang="en-US" sz="2400" dirty="0">
                <a:latin typeface="+mj-lt"/>
                <a:sym typeface="Wingdings"/>
              </a:rPr>
              <a:t> (</a:t>
            </a:r>
            <a:r>
              <a:rPr lang="en-US" sz="2400" i="1" dirty="0">
                <a:latin typeface="+mj-lt"/>
                <a:sym typeface="Wingdings"/>
              </a:rPr>
              <a:t>usefu</a:t>
            </a:r>
            <a:r>
              <a:rPr lang="en-US" sz="2400" dirty="0">
                <a:latin typeface="+mj-lt"/>
                <a:sym typeface="Wingdings"/>
              </a:rPr>
              <a:t>l)</a:t>
            </a:r>
            <a:endParaRPr lang="en-US" sz="2400" dirty="0">
              <a:latin typeface="+mj-lt"/>
            </a:endParaRPr>
          </a:p>
        </p:txBody>
      </p:sp>
      <p:sp>
        <p:nvSpPr>
          <p:cNvPr id="7" name="TextBox 6"/>
          <p:cNvSpPr txBox="1"/>
          <p:nvPr/>
        </p:nvSpPr>
        <p:spPr>
          <a:xfrm>
            <a:off x="2143125" y="2857500"/>
            <a:ext cx="4286250" cy="461963"/>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a:latin typeface="+mj-lt"/>
                <a:sym typeface="Wingdings"/>
              </a:rPr>
              <a:t> </a:t>
            </a:r>
            <a:r>
              <a:rPr lang="en-US" sz="2400" dirty="0" err="1">
                <a:latin typeface="+mj-lt"/>
              </a:rPr>
              <a:t>Memuaskan</a:t>
            </a:r>
            <a:r>
              <a:rPr lang="en-US" sz="2400" dirty="0">
                <a:latin typeface="+mj-lt"/>
              </a:rPr>
              <a:t> (Satisfying)</a:t>
            </a:r>
          </a:p>
        </p:txBody>
      </p:sp>
      <p:sp>
        <p:nvSpPr>
          <p:cNvPr id="8" name="TextBox 7"/>
          <p:cNvSpPr txBox="1"/>
          <p:nvPr/>
        </p:nvSpPr>
        <p:spPr>
          <a:xfrm>
            <a:off x="2786063" y="3571875"/>
            <a:ext cx="4643437" cy="461963"/>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a:latin typeface="+mj-lt"/>
                <a:sym typeface="Wingdings"/>
              </a:rPr>
              <a:t> </a:t>
            </a:r>
            <a:r>
              <a:rPr lang="en-US" sz="2400" dirty="0" err="1">
                <a:latin typeface="+mj-lt"/>
              </a:rPr>
              <a:t>Menguntungkan</a:t>
            </a:r>
            <a:r>
              <a:rPr lang="en-US" sz="2400" dirty="0">
                <a:latin typeface="+mj-lt"/>
              </a:rPr>
              <a:t> (Profitable)</a:t>
            </a:r>
          </a:p>
        </p:txBody>
      </p:sp>
      <p:sp>
        <p:nvSpPr>
          <p:cNvPr id="9" name="TextBox 8"/>
          <p:cNvSpPr txBox="1"/>
          <p:nvPr/>
        </p:nvSpPr>
        <p:spPr>
          <a:xfrm>
            <a:off x="3500438" y="4286250"/>
            <a:ext cx="4572000" cy="461963"/>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a:latin typeface="+mj-lt"/>
                <a:sym typeface="Wingdings"/>
              </a:rPr>
              <a:t> </a:t>
            </a:r>
            <a:r>
              <a:rPr lang="en-US" sz="2400" dirty="0" err="1">
                <a:latin typeface="+mj-lt"/>
              </a:rPr>
              <a:t>Menarik</a:t>
            </a:r>
            <a:r>
              <a:rPr lang="en-US" sz="2400" dirty="0">
                <a:latin typeface="+mj-lt"/>
              </a:rPr>
              <a:t> (</a:t>
            </a:r>
            <a:r>
              <a:rPr lang="en-US" sz="2400" dirty="0" err="1">
                <a:latin typeface="+mj-lt"/>
              </a:rPr>
              <a:t>interseting</a:t>
            </a:r>
            <a:r>
              <a:rPr lang="en-US" sz="2400" dirty="0">
                <a:latin typeface="+mj-lt"/>
              </a:rPr>
              <a:t>)</a:t>
            </a:r>
          </a:p>
        </p:txBody>
      </p:sp>
      <p:sp>
        <p:nvSpPr>
          <p:cNvPr id="10" name="TextBox 9"/>
          <p:cNvSpPr txBox="1"/>
          <p:nvPr/>
        </p:nvSpPr>
        <p:spPr>
          <a:xfrm>
            <a:off x="4357688" y="5000625"/>
            <a:ext cx="4357687" cy="461963"/>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a:latin typeface="+mj-lt"/>
                <a:sym typeface="Wingdings"/>
              </a:rPr>
              <a:t> </a:t>
            </a:r>
            <a:r>
              <a:rPr lang="en-US" sz="2400" dirty="0" err="1">
                <a:latin typeface="+mj-lt"/>
                <a:sym typeface="Wingdings"/>
              </a:rPr>
              <a:t>Keyakinan</a:t>
            </a:r>
            <a:r>
              <a:rPr lang="en-US" sz="2400" dirty="0">
                <a:latin typeface="+mj-lt"/>
                <a:sym typeface="Wingdings"/>
              </a:rPr>
              <a:t> (Belief)</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09588"/>
          </a:xfrm>
        </p:spPr>
        <p:txBody>
          <a:bodyPr>
            <a:normAutofit fontScale="90000"/>
          </a:bodyPr>
          <a:lstStyle/>
          <a:p>
            <a:r>
              <a:rPr lang="en-US" sz="2800" smtClean="0">
                <a:solidFill>
                  <a:schemeClr val="tx1"/>
                </a:solidFill>
              </a:rPr>
              <a:t>Nilai </a:t>
            </a:r>
            <a:r>
              <a:rPr lang="en-US" sz="2800" smtClean="0">
                <a:solidFill>
                  <a:schemeClr val="tx1"/>
                </a:solidFill>
                <a:sym typeface="Wingdings" pitchFamily="2" charset="2"/>
              </a:rPr>
              <a:t></a:t>
            </a:r>
            <a:r>
              <a:rPr lang="en-US" sz="2800" smtClean="0">
                <a:solidFill>
                  <a:schemeClr val="tx1"/>
                </a:solidFill>
              </a:rPr>
              <a:t> Sesuatu yang  diharapkan</a:t>
            </a:r>
          </a:p>
        </p:txBody>
      </p:sp>
      <p:sp>
        <p:nvSpPr>
          <p:cNvPr id="4" name="TextBox 3"/>
          <p:cNvSpPr txBox="1"/>
          <p:nvPr/>
        </p:nvSpPr>
        <p:spPr>
          <a:xfrm>
            <a:off x="428625" y="1357313"/>
            <a:ext cx="2786063" cy="461962"/>
          </a:xfrm>
          <a:prstGeom prst="rect">
            <a:avLst/>
          </a:prstGeom>
          <a:solidFill>
            <a:schemeClr val="accent1"/>
          </a:solidFill>
        </p:spPr>
        <p:txBody>
          <a:bodyPr>
            <a:spAutoFit/>
          </a:bodyPr>
          <a:lstStyle/>
          <a:p>
            <a:pPr algn="ctr" fontAlgn="auto">
              <a:spcBef>
                <a:spcPts val="0"/>
              </a:spcBef>
              <a:spcAft>
                <a:spcPts val="0"/>
              </a:spcAft>
              <a:defRPr/>
            </a:pPr>
            <a:r>
              <a:rPr lang="en-US" sz="2400" dirty="0" err="1">
                <a:latin typeface="+mj-lt"/>
                <a:sym typeface="Wingdings"/>
              </a:rPr>
              <a:t>Realitas</a:t>
            </a:r>
            <a:r>
              <a:rPr lang="en-US" sz="2400" dirty="0">
                <a:latin typeface="+mj-lt"/>
                <a:sym typeface="Wingdings"/>
              </a:rPr>
              <a:t> </a:t>
            </a:r>
            <a:r>
              <a:rPr lang="en-US" sz="2400" dirty="0" err="1">
                <a:latin typeface="+mj-lt"/>
                <a:sym typeface="Wingdings"/>
              </a:rPr>
              <a:t>Abstrak</a:t>
            </a:r>
            <a:endParaRPr lang="en-US" sz="2400" dirty="0">
              <a:latin typeface="+mj-lt"/>
            </a:endParaRPr>
          </a:p>
        </p:txBody>
      </p:sp>
      <p:sp>
        <p:nvSpPr>
          <p:cNvPr id="12" name="TextBox 11"/>
          <p:cNvSpPr txBox="1"/>
          <p:nvPr/>
        </p:nvSpPr>
        <p:spPr>
          <a:xfrm>
            <a:off x="3429000" y="1357313"/>
            <a:ext cx="2786063" cy="461962"/>
          </a:xfrm>
          <a:prstGeom prst="rect">
            <a:avLst/>
          </a:prstGeom>
          <a:solidFill>
            <a:schemeClr val="accent1"/>
          </a:solidFill>
        </p:spPr>
        <p:txBody>
          <a:bodyPr>
            <a:spAutoFit/>
          </a:bodyPr>
          <a:lstStyle/>
          <a:p>
            <a:pPr algn="ctr" fontAlgn="auto">
              <a:spcBef>
                <a:spcPts val="0"/>
              </a:spcBef>
              <a:spcAft>
                <a:spcPts val="0"/>
              </a:spcAft>
              <a:defRPr/>
            </a:pPr>
            <a:r>
              <a:rPr lang="en-US" sz="2400" dirty="0" err="1">
                <a:latin typeface="+mj-lt"/>
                <a:sym typeface="Wingdings"/>
              </a:rPr>
              <a:t>Normatif</a:t>
            </a:r>
            <a:r>
              <a:rPr lang="en-US" sz="2400" dirty="0">
                <a:latin typeface="+mj-lt"/>
                <a:sym typeface="Wingdings"/>
              </a:rPr>
              <a:t>/</a:t>
            </a:r>
            <a:r>
              <a:rPr lang="en-US" sz="2400" dirty="0" err="1">
                <a:latin typeface="+mj-lt"/>
                <a:sym typeface="Wingdings"/>
              </a:rPr>
              <a:t>Idealis</a:t>
            </a:r>
            <a:endParaRPr lang="en-US" sz="2400" dirty="0">
              <a:latin typeface="+mj-lt"/>
            </a:endParaRPr>
          </a:p>
        </p:txBody>
      </p:sp>
      <p:sp>
        <p:nvSpPr>
          <p:cNvPr id="13" name="TextBox 12"/>
          <p:cNvSpPr txBox="1"/>
          <p:nvPr/>
        </p:nvSpPr>
        <p:spPr>
          <a:xfrm>
            <a:off x="6357938" y="1357313"/>
            <a:ext cx="2428875" cy="461962"/>
          </a:xfrm>
          <a:prstGeom prst="rect">
            <a:avLst/>
          </a:prstGeom>
          <a:solidFill>
            <a:schemeClr val="accent1"/>
          </a:solidFill>
        </p:spPr>
        <p:txBody>
          <a:bodyPr>
            <a:spAutoFit/>
          </a:bodyPr>
          <a:lstStyle/>
          <a:p>
            <a:pPr algn="ctr" fontAlgn="auto">
              <a:spcBef>
                <a:spcPts val="0"/>
              </a:spcBef>
              <a:spcAft>
                <a:spcPts val="0"/>
              </a:spcAft>
              <a:defRPr/>
            </a:pPr>
            <a:r>
              <a:rPr lang="en-US" sz="2400" dirty="0">
                <a:latin typeface="+mj-lt"/>
                <a:sym typeface="Wingdings"/>
              </a:rPr>
              <a:t>Motivator</a:t>
            </a:r>
            <a:endParaRPr lang="en-US" sz="2400" dirty="0">
              <a:latin typeface="+mj-lt"/>
            </a:endParaRPr>
          </a:p>
        </p:txBody>
      </p:sp>
      <p:sp>
        <p:nvSpPr>
          <p:cNvPr id="14" name="TextBox 13"/>
          <p:cNvSpPr txBox="1"/>
          <p:nvPr/>
        </p:nvSpPr>
        <p:spPr>
          <a:xfrm>
            <a:off x="285750" y="2000250"/>
            <a:ext cx="8643938" cy="1200150"/>
          </a:xfrm>
          <a:prstGeom prst="rect">
            <a:avLst/>
          </a:prstGeom>
          <a:solidFill>
            <a:schemeClr val="accent1"/>
          </a:solidFill>
        </p:spPr>
        <p:txBody>
          <a:bodyPr>
            <a:spAutoFit/>
          </a:bodyPr>
          <a:lstStyle/>
          <a:p>
            <a:pPr algn="ctr" fontAlgn="auto">
              <a:spcBef>
                <a:spcPts val="0"/>
              </a:spcBef>
              <a:spcAft>
                <a:spcPts val="0"/>
              </a:spcAft>
              <a:defRPr/>
            </a:pPr>
            <a:r>
              <a:rPr lang="en-US" sz="2400" dirty="0" err="1">
                <a:latin typeface="+mj-lt"/>
                <a:sym typeface="Wingdings"/>
              </a:rPr>
              <a:t>Keadilan</a:t>
            </a:r>
            <a:r>
              <a:rPr lang="en-US" sz="2400" dirty="0">
                <a:latin typeface="+mj-lt"/>
                <a:sym typeface="Wingdings"/>
              </a:rPr>
              <a:t>, </a:t>
            </a:r>
            <a:r>
              <a:rPr lang="en-US" sz="2400" dirty="0" err="1">
                <a:latin typeface="+mj-lt"/>
                <a:sym typeface="Wingdings"/>
              </a:rPr>
              <a:t>Keindahan</a:t>
            </a:r>
            <a:r>
              <a:rPr lang="en-US" sz="2400" dirty="0">
                <a:latin typeface="+mj-lt"/>
                <a:sym typeface="Wingdings"/>
              </a:rPr>
              <a:t>, </a:t>
            </a:r>
            <a:r>
              <a:rPr lang="en-US" sz="2400" dirty="0" err="1">
                <a:latin typeface="+mj-lt"/>
                <a:sym typeface="Wingdings"/>
              </a:rPr>
              <a:t>Keadilan</a:t>
            </a:r>
            <a:r>
              <a:rPr lang="en-US" sz="2400" dirty="0">
                <a:latin typeface="+mj-lt"/>
                <a:sym typeface="Wingdings"/>
              </a:rPr>
              <a:t>, </a:t>
            </a:r>
            <a:r>
              <a:rPr lang="en-US" sz="2400" dirty="0" err="1">
                <a:latin typeface="+mj-lt"/>
                <a:sym typeface="Wingdings"/>
              </a:rPr>
              <a:t>Kemanusiaan</a:t>
            </a:r>
            <a:r>
              <a:rPr lang="en-US" sz="2400" dirty="0">
                <a:latin typeface="+mj-lt"/>
                <a:sym typeface="Wingdings"/>
              </a:rPr>
              <a:t>, </a:t>
            </a:r>
            <a:r>
              <a:rPr lang="en-US" sz="2400" dirty="0" err="1">
                <a:latin typeface="+mj-lt"/>
                <a:sym typeface="Wingdings"/>
              </a:rPr>
              <a:t>Kesejahteraan</a:t>
            </a:r>
            <a:r>
              <a:rPr lang="en-US" sz="2400" dirty="0">
                <a:latin typeface="+mj-lt"/>
                <a:sym typeface="Wingdings"/>
              </a:rPr>
              <a:t>, </a:t>
            </a:r>
            <a:r>
              <a:rPr lang="en-US" sz="2400" dirty="0" err="1">
                <a:latin typeface="+mj-lt"/>
                <a:sym typeface="Wingdings"/>
              </a:rPr>
              <a:t>Keselamatan</a:t>
            </a:r>
            <a:r>
              <a:rPr lang="en-US" sz="2400" dirty="0">
                <a:latin typeface="+mj-lt"/>
                <a:sym typeface="Wingdings"/>
              </a:rPr>
              <a:t>, </a:t>
            </a:r>
            <a:r>
              <a:rPr lang="en-US" sz="2400" dirty="0" err="1">
                <a:latin typeface="+mj-lt"/>
                <a:sym typeface="Wingdings"/>
              </a:rPr>
              <a:t>Keanggunan</a:t>
            </a:r>
            <a:r>
              <a:rPr lang="en-US" sz="2400" dirty="0">
                <a:latin typeface="+mj-lt"/>
                <a:sym typeface="Wingdings"/>
              </a:rPr>
              <a:t>, </a:t>
            </a:r>
            <a:r>
              <a:rPr lang="en-US" sz="2400" dirty="0" err="1">
                <a:latin typeface="+mj-lt"/>
                <a:sym typeface="Wingdings"/>
              </a:rPr>
              <a:t>Kebersihan</a:t>
            </a:r>
            <a:r>
              <a:rPr lang="en-US" sz="2400" dirty="0">
                <a:latin typeface="+mj-lt"/>
                <a:sym typeface="Wingdings"/>
              </a:rPr>
              <a:t>, </a:t>
            </a:r>
            <a:r>
              <a:rPr lang="en-US" sz="2400" dirty="0" err="1">
                <a:latin typeface="+mj-lt"/>
                <a:sym typeface="Wingdings"/>
              </a:rPr>
              <a:t>Kerapian</a:t>
            </a:r>
            <a:r>
              <a:rPr lang="en-US" sz="2400" dirty="0">
                <a:latin typeface="+mj-lt"/>
                <a:sym typeface="Wingdings"/>
              </a:rPr>
              <a:t>, </a:t>
            </a:r>
            <a:r>
              <a:rPr lang="en-US" sz="2400" dirty="0" err="1">
                <a:latin typeface="+mj-lt"/>
                <a:sym typeface="Wingdings"/>
              </a:rPr>
              <a:t>Kearifan</a:t>
            </a:r>
            <a:r>
              <a:rPr lang="en-US" sz="2400" dirty="0">
                <a:latin typeface="+mj-lt"/>
                <a:sym typeface="Wingdings"/>
              </a:rPr>
              <a:t>, </a:t>
            </a:r>
            <a:r>
              <a:rPr lang="en-US" sz="2400" dirty="0" err="1">
                <a:latin typeface="+mj-lt"/>
                <a:sym typeface="Wingdings"/>
              </a:rPr>
              <a:t>Kerapian</a:t>
            </a:r>
            <a:r>
              <a:rPr lang="en-US" sz="2400" dirty="0">
                <a:latin typeface="+mj-lt"/>
                <a:sym typeface="Wingdings"/>
              </a:rPr>
              <a:t>, </a:t>
            </a:r>
            <a:r>
              <a:rPr lang="en-US" sz="2400" dirty="0" err="1">
                <a:latin typeface="+mj-lt"/>
                <a:sym typeface="Wingdings"/>
              </a:rPr>
              <a:t>Kebijakan</a:t>
            </a:r>
            <a:r>
              <a:rPr lang="en-US" sz="2400" dirty="0">
                <a:latin typeface="+mj-lt"/>
                <a:sym typeface="Wingdings"/>
              </a:rPr>
              <a:t> </a:t>
            </a:r>
            <a:endParaRPr lang="en-US" sz="2400" dirty="0">
              <a:latin typeface="+mj-lt"/>
            </a:endParaRPr>
          </a:p>
        </p:txBody>
      </p:sp>
      <p:sp>
        <p:nvSpPr>
          <p:cNvPr id="21" name="Title 1"/>
          <p:cNvSpPr txBox="1">
            <a:spLocks/>
          </p:cNvSpPr>
          <p:nvPr/>
        </p:nvSpPr>
        <p:spPr>
          <a:xfrm>
            <a:off x="285750" y="3286125"/>
            <a:ext cx="8229600" cy="509588"/>
          </a:xfrm>
          <a:prstGeom prst="rect">
            <a:avLst/>
          </a:prstGeom>
        </p:spPr>
        <p:txBody>
          <a:bodyPr lIns="0" rIns="0" bIns="0" anchor="b">
            <a:normAutofit/>
          </a:bodyPr>
          <a:lstStyle/>
          <a:p>
            <a:pPr fontAlgn="auto">
              <a:spcAft>
                <a:spcPts val="0"/>
              </a:spcAft>
              <a:defRPr/>
            </a:pPr>
            <a:r>
              <a:rPr lang="en-US" sz="2800" dirty="0" err="1">
                <a:latin typeface="+mj-lt"/>
                <a:ea typeface="+mj-ea"/>
                <a:cs typeface="+mj-cs"/>
              </a:rPr>
              <a:t>Ada</a:t>
            </a:r>
            <a:r>
              <a:rPr lang="en-US" sz="2800" dirty="0">
                <a:latin typeface="+mj-lt"/>
                <a:ea typeface="+mj-ea"/>
                <a:cs typeface="+mj-cs"/>
              </a:rPr>
              <a:t> 3 </a:t>
            </a:r>
            <a:r>
              <a:rPr lang="en-US" sz="2800" dirty="0" err="1">
                <a:latin typeface="+mj-lt"/>
                <a:ea typeface="+mj-ea"/>
                <a:cs typeface="+mj-cs"/>
              </a:rPr>
              <a:t>macam</a:t>
            </a:r>
            <a:r>
              <a:rPr lang="en-US" sz="2800" dirty="0">
                <a:latin typeface="+mj-lt"/>
                <a:ea typeface="+mj-ea"/>
                <a:cs typeface="+mj-cs"/>
              </a:rPr>
              <a:t> n</a:t>
            </a:r>
            <a:r>
              <a:rPr lang="en-US" sz="2800" dirty="0" err="1">
                <a:latin typeface="+mj-lt"/>
                <a:ea typeface="+mj-ea"/>
                <a:cs typeface="+mj-cs"/>
              </a:rPr>
              <a:t>ilai</a:t>
            </a:r>
            <a:r>
              <a:rPr lang="en-US" sz="2800" dirty="0">
                <a:latin typeface="+mj-lt"/>
                <a:ea typeface="+mj-ea"/>
                <a:cs typeface="+mj-cs"/>
              </a:rPr>
              <a:t> (</a:t>
            </a:r>
            <a:r>
              <a:rPr lang="en-US" sz="2800" dirty="0" err="1">
                <a:latin typeface="+mj-lt"/>
                <a:ea typeface="+mj-ea"/>
                <a:cs typeface="+mj-cs"/>
              </a:rPr>
              <a:t>Notonegoro</a:t>
            </a:r>
            <a:r>
              <a:rPr lang="en-US" sz="2800" dirty="0">
                <a:latin typeface="+mj-lt"/>
                <a:ea typeface="+mj-ea"/>
                <a:cs typeface="+mj-cs"/>
              </a:rPr>
              <a:t>)</a:t>
            </a:r>
          </a:p>
        </p:txBody>
      </p:sp>
      <p:sp>
        <p:nvSpPr>
          <p:cNvPr id="22" name="TextBox 21"/>
          <p:cNvSpPr txBox="1"/>
          <p:nvPr/>
        </p:nvSpPr>
        <p:spPr>
          <a:xfrm>
            <a:off x="357188" y="3929063"/>
            <a:ext cx="2786062" cy="461962"/>
          </a:xfrm>
          <a:prstGeom prst="rect">
            <a:avLst/>
          </a:prstGeom>
          <a:solidFill>
            <a:schemeClr val="accent1"/>
          </a:solidFill>
        </p:spPr>
        <p:txBody>
          <a:bodyPr>
            <a:spAutoFit/>
          </a:bodyPr>
          <a:lstStyle/>
          <a:p>
            <a:pPr algn="ctr" fontAlgn="auto">
              <a:spcBef>
                <a:spcPts val="0"/>
              </a:spcBef>
              <a:spcAft>
                <a:spcPts val="0"/>
              </a:spcAft>
              <a:defRPr/>
            </a:pPr>
            <a:r>
              <a:rPr lang="en-US" sz="2400" dirty="0" err="1">
                <a:latin typeface="+mj-lt"/>
                <a:sym typeface="Wingdings"/>
              </a:rPr>
              <a:t>Nilai</a:t>
            </a:r>
            <a:r>
              <a:rPr lang="en-US" sz="2400" dirty="0">
                <a:latin typeface="+mj-lt"/>
                <a:sym typeface="Wingdings"/>
              </a:rPr>
              <a:t> </a:t>
            </a:r>
            <a:r>
              <a:rPr lang="en-US" sz="2400" dirty="0" err="1">
                <a:latin typeface="+mj-lt"/>
                <a:sym typeface="Wingdings"/>
              </a:rPr>
              <a:t>Materiil</a:t>
            </a:r>
            <a:endParaRPr lang="en-US" sz="2400" dirty="0">
              <a:latin typeface="+mj-lt"/>
            </a:endParaRPr>
          </a:p>
        </p:txBody>
      </p:sp>
      <p:sp>
        <p:nvSpPr>
          <p:cNvPr id="23" name="TextBox 22"/>
          <p:cNvSpPr txBox="1"/>
          <p:nvPr/>
        </p:nvSpPr>
        <p:spPr>
          <a:xfrm>
            <a:off x="785813" y="4857750"/>
            <a:ext cx="2786062" cy="461963"/>
          </a:xfrm>
          <a:prstGeom prst="rect">
            <a:avLst/>
          </a:prstGeom>
          <a:solidFill>
            <a:schemeClr val="accent1"/>
          </a:solidFill>
        </p:spPr>
        <p:txBody>
          <a:bodyPr>
            <a:spAutoFit/>
          </a:bodyPr>
          <a:lstStyle/>
          <a:p>
            <a:pPr algn="ctr" fontAlgn="auto">
              <a:spcBef>
                <a:spcPts val="0"/>
              </a:spcBef>
              <a:spcAft>
                <a:spcPts val="0"/>
              </a:spcAft>
              <a:defRPr/>
            </a:pPr>
            <a:r>
              <a:rPr lang="en-US" sz="2400" dirty="0" err="1">
                <a:latin typeface="+mj-lt"/>
                <a:sym typeface="Wingdings"/>
              </a:rPr>
              <a:t>Nilai</a:t>
            </a:r>
            <a:r>
              <a:rPr lang="en-US" sz="2400" dirty="0">
                <a:latin typeface="+mj-lt"/>
                <a:sym typeface="Wingdings"/>
              </a:rPr>
              <a:t> Vital</a:t>
            </a:r>
            <a:endParaRPr lang="en-US" sz="2400" dirty="0">
              <a:latin typeface="+mj-lt"/>
            </a:endParaRPr>
          </a:p>
        </p:txBody>
      </p:sp>
      <p:sp>
        <p:nvSpPr>
          <p:cNvPr id="24" name="TextBox 23"/>
          <p:cNvSpPr txBox="1"/>
          <p:nvPr/>
        </p:nvSpPr>
        <p:spPr>
          <a:xfrm>
            <a:off x="2071688" y="5715000"/>
            <a:ext cx="2786062" cy="461963"/>
          </a:xfrm>
          <a:prstGeom prst="rect">
            <a:avLst/>
          </a:prstGeom>
          <a:solidFill>
            <a:schemeClr val="accent1"/>
          </a:solidFill>
        </p:spPr>
        <p:txBody>
          <a:bodyPr>
            <a:spAutoFit/>
          </a:bodyPr>
          <a:lstStyle/>
          <a:p>
            <a:pPr algn="ctr" fontAlgn="auto">
              <a:spcBef>
                <a:spcPts val="0"/>
              </a:spcBef>
              <a:spcAft>
                <a:spcPts val="0"/>
              </a:spcAft>
              <a:defRPr/>
            </a:pPr>
            <a:r>
              <a:rPr lang="en-US" sz="2400" dirty="0" err="1">
                <a:latin typeface="+mj-lt"/>
                <a:sym typeface="Wingdings"/>
              </a:rPr>
              <a:t>Nilai</a:t>
            </a:r>
            <a:r>
              <a:rPr lang="en-US" sz="2400" dirty="0">
                <a:latin typeface="+mj-lt"/>
                <a:sym typeface="Wingdings"/>
              </a:rPr>
              <a:t> </a:t>
            </a:r>
            <a:r>
              <a:rPr lang="en-US" sz="2400" dirty="0" err="1">
                <a:latin typeface="+mj-lt"/>
                <a:sym typeface="Wingdings"/>
              </a:rPr>
              <a:t>Kerohanian</a:t>
            </a:r>
            <a:endParaRPr lang="en-US" sz="2400" dirty="0">
              <a:latin typeface="+mj-lt"/>
            </a:endParaRPr>
          </a:p>
        </p:txBody>
      </p:sp>
      <p:sp>
        <p:nvSpPr>
          <p:cNvPr id="25" name="TextBox 24"/>
          <p:cNvSpPr txBox="1"/>
          <p:nvPr/>
        </p:nvSpPr>
        <p:spPr>
          <a:xfrm>
            <a:off x="6000750" y="3929063"/>
            <a:ext cx="2786063" cy="646112"/>
          </a:xfrm>
          <a:prstGeom prst="rect">
            <a:avLst/>
          </a:prstGeom>
          <a:solidFill>
            <a:schemeClr val="accent1"/>
          </a:solidFill>
        </p:spPr>
        <p:txBody>
          <a:bodyPr>
            <a:spAutoFit/>
          </a:bodyPr>
          <a:lstStyle/>
          <a:p>
            <a:pPr algn="ctr" fontAlgn="auto">
              <a:spcBef>
                <a:spcPts val="0"/>
              </a:spcBef>
              <a:spcAft>
                <a:spcPts val="0"/>
              </a:spcAft>
              <a:defRPr/>
            </a:pPr>
            <a:r>
              <a:rPr lang="en-US" dirty="0" err="1">
                <a:latin typeface="+mj-lt"/>
                <a:sym typeface="Wingdings"/>
              </a:rPr>
              <a:t>Kebenaran</a:t>
            </a:r>
            <a:r>
              <a:rPr lang="en-US" dirty="0">
                <a:latin typeface="+mj-lt"/>
                <a:sym typeface="Wingdings"/>
              </a:rPr>
              <a:t> </a:t>
            </a:r>
            <a:r>
              <a:rPr lang="en-US" dirty="0" err="1">
                <a:latin typeface="+mj-lt"/>
                <a:sym typeface="Wingdings"/>
              </a:rPr>
              <a:t>rasional,Akal</a:t>
            </a:r>
            <a:r>
              <a:rPr lang="en-US" dirty="0">
                <a:latin typeface="+mj-lt"/>
                <a:sym typeface="Wingdings"/>
              </a:rPr>
              <a:t> </a:t>
            </a:r>
            <a:r>
              <a:rPr lang="en-US" dirty="0" err="1">
                <a:latin typeface="+mj-lt"/>
                <a:sym typeface="Wingdings"/>
              </a:rPr>
              <a:t>budi</a:t>
            </a:r>
            <a:endParaRPr lang="en-US" dirty="0">
              <a:latin typeface="+mj-lt"/>
            </a:endParaRPr>
          </a:p>
        </p:txBody>
      </p:sp>
      <p:sp>
        <p:nvSpPr>
          <p:cNvPr id="26" name="TextBox 25"/>
          <p:cNvSpPr txBox="1"/>
          <p:nvPr/>
        </p:nvSpPr>
        <p:spPr>
          <a:xfrm>
            <a:off x="6000750" y="4643438"/>
            <a:ext cx="2786063" cy="461962"/>
          </a:xfrm>
          <a:prstGeom prst="rect">
            <a:avLst/>
          </a:prstGeom>
          <a:solidFill>
            <a:schemeClr val="accent1"/>
          </a:solidFill>
        </p:spPr>
        <p:txBody>
          <a:bodyPr>
            <a:spAutoFit/>
          </a:bodyPr>
          <a:lstStyle/>
          <a:p>
            <a:pPr algn="ctr" fontAlgn="auto">
              <a:spcBef>
                <a:spcPts val="0"/>
              </a:spcBef>
              <a:spcAft>
                <a:spcPts val="0"/>
              </a:spcAft>
              <a:defRPr/>
            </a:pPr>
            <a:r>
              <a:rPr lang="en-US" sz="2400" dirty="0" err="1">
                <a:latin typeface="+mj-lt"/>
                <a:sym typeface="Wingdings"/>
              </a:rPr>
              <a:t>EstetikaRasa</a:t>
            </a:r>
            <a:endParaRPr lang="en-US" sz="2400" dirty="0">
              <a:latin typeface="+mj-lt"/>
            </a:endParaRPr>
          </a:p>
        </p:txBody>
      </p:sp>
      <p:sp>
        <p:nvSpPr>
          <p:cNvPr id="27" name="TextBox 26"/>
          <p:cNvSpPr txBox="1"/>
          <p:nvPr/>
        </p:nvSpPr>
        <p:spPr>
          <a:xfrm>
            <a:off x="6000750" y="5357813"/>
            <a:ext cx="2786063" cy="461962"/>
          </a:xfrm>
          <a:prstGeom prst="rect">
            <a:avLst/>
          </a:prstGeom>
          <a:solidFill>
            <a:schemeClr val="accent1"/>
          </a:solidFill>
        </p:spPr>
        <p:txBody>
          <a:bodyPr>
            <a:spAutoFit/>
          </a:bodyPr>
          <a:lstStyle/>
          <a:p>
            <a:pPr algn="ctr" fontAlgn="auto">
              <a:spcBef>
                <a:spcPts val="0"/>
              </a:spcBef>
              <a:spcAft>
                <a:spcPts val="0"/>
              </a:spcAft>
              <a:defRPr/>
            </a:pPr>
            <a:r>
              <a:rPr lang="en-US" sz="2400" dirty="0" err="1">
                <a:latin typeface="+mj-lt"/>
                <a:sym typeface="Wingdings"/>
              </a:rPr>
              <a:t>MoralNurani</a:t>
            </a:r>
            <a:endParaRPr lang="en-US" sz="2400" dirty="0">
              <a:latin typeface="+mj-lt"/>
            </a:endParaRPr>
          </a:p>
        </p:txBody>
      </p:sp>
      <p:sp>
        <p:nvSpPr>
          <p:cNvPr id="28" name="TextBox 27"/>
          <p:cNvSpPr txBox="1"/>
          <p:nvPr/>
        </p:nvSpPr>
        <p:spPr>
          <a:xfrm>
            <a:off x="6000750" y="6143625"/>
            <a:ext cx="2786063" cy="369888"/>
          </a:xfrm>
          <a:prstGeom prst="rect">
            <a:avLst/>
          </a:prstGeom>
          <a:solidFill>
            <a:schemeClr val="accent1"/>
          </a:solidFill>
        </p:spPr>
        <p:txBody>
          <a:bodyPr>
            <a:spAutoFit/>
          </a:bodyPr>
          <a:lstStyle/>
          <a:p>
            <a:pPr algn="ctr" fontAlgn="auto">
              <a:spcBef>
                <a:spcPts val="0"/>
              </a:spcBef>
              <a:spcAft>
                <a:spcPts val="0"/>
              </a:spcAft>
              <a:defRPr/>
            </a:pPr>
            <a:r>
              <a:rPr lang="en-US" dirty="0" err="1">
                <a:latin typeface="+mj-lt"/>
                <a:sym typeface="Wingdings"/>
              </a:rPr>
              <a:t>Nilai</a:t>
            </a:r>
            <a:r>
              <a:rPr lang="en-US" dirty="0">
                <a:latin typeface="+mj-lt"/>
                <a:sym typeface="Wingdings"/>
              </a:rPr>
              <a:t> </a:t>
            </a:r>
            <a:r>
              <a:rPr lang="en-US" dirty="0" err="1">
                <a:latin typeface="+mj-lt"/>
                <a:sym typeface="Wingdings"/>
              </a:rPr>
              <a:t>ReligiusKeyakinan</a:t>
            </a:r>
            <a:endParaRPr lang="en-US" dirty="0">
              <a:latin typeface="+mj-lt"/>
            </a:endParaRPr>
          </a:p>
        </p:txBody>
      </p:sp>
      <p:cxnSp>
        <p:nvCxnSpPr>
          <p:cNvPr id="30" name="Straight Arrow Connector 29"/>
          <p:cNvCxnSpPr>
            <a:stCxn id="24" idx="3"/>
          </p:cNvCxnSpPr>
          <p:nvPr/>
        </p:nvCxnSpPr>
        <p:spPr>
          <a:xfrm flipV="1">
            <a:off x="4857750" y="4357688"/>
            <a:ext cx="1071563" cy="15875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4" idx="3"/>
          </p:cNvCxnSpPr>
          <p:nvPr/>
        </p:nvCxnSpPr>
        <p:spPr>
          <a:xfrm flipV="1">
            <a:off x="4857750" y="4929188"/>
            <a:ext cx="1071563" cy="1016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4" idx="3"/>
          </p:cNvCxnSpPr>
          <p:nvPr/>
        </p:nvCxnSpPr>
        <p:spPr>
          <a:xfrm flipV="1">
            <a:off x="4857750" y="5572125"/>
            <a:ext cx="1071563" cy="3730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3"/>
            <a:endCxn id="28" idx="1"/>
          </p:cNvCxnSpPr>
          <p:nvPr/>
        </p:nvCxnSpPr>
        <p:spPr>
          <a:xfrm>
            <a:off x="4857750" y="5945188"/>
            <a:ext cx="1143000" cy="382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1"/>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1"/>
                                          </p:val>
                                        </p:tav>
                                        <p:tav tm="100000">
                                          <p:val>
                                            <p:strVal val="#ppt_x"/>
                                          </p:val>
                                        </p:tav>
                                      </p:tavLst>
                                    </p:anim>
                                    <p:anim calcmode="lin" valueType="num">
                                      <p:cBhvr>
                                        <p:cTn id="2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1"/>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amond(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ox(in)">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ox(in)">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0-#ppt_w/2"/>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amond(in)">
                                      <p:cBhvr>
                                        <p:cTn id="64" dur="20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0-#ppt_w/2"/>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amond(in)">
                                      <p:cBhvr>
                                        <p:cTn id="75" dur="20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12" fill="hold" nodeType="click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0-#ppt_w/2"/>
                                          </p:val>
                                        </p:tav>
                                        <p:tav tm="100000">
                                          <p:val>
                                            <p:strVal val="#ppt_x"/>
                                          </p:val>
                                        </p:tav>
                                      </p:tavLst>
                                    </p:anim>
                                    <p:anim calcmode="lin" valueType="num">
                                      <p:cBhvr additive="base">
                                        <p:cTn id="8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diamond(in)">
                                      <p:cBhvr>
                                        <p:cTn id="86" dur="20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9"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0-#ppt_w/2"/>
                                          </p:val>
                                        </p:tav>
                                        <p:tav tm="100000">
                                          <p:val>
                                            <p:strVal val="#ppt_x"/>
                                          </p:val>
                                        </p:tav>
                                      </p:tavLst>
                                    </p:anim>
                                    <p:anim calcmode="lin" valueType="num">
                                      <p:cBhvr additive="base">
                                        <p:cTn id="9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16"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diamond(in)">
                                      <p:cBhvr>
                                        <p:cTn id="9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4" grpId="0" animBg="1"/>
      <p:bldP spid="21" grpId="0"/>
      <p:bldP spid="22" grpId="0" animBg="1"/>
      <p:bldP spid="23" grpId="0" animBg="1"/>
      <p:bldP spid="24" grpId="0" animBg="1"/>
      <p:bldP spid="25" grpId="0" animBg="1"/>
      <p:bldP spid="26" grpId="0" animBg="1"/>
      <p:bldP spid="27" grpId="0" animBg="1"/>
      <p:bldP spid="2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09588"/>
          </a:xfrm>
        </p:spPr>
        <p:txBody>
          <a:bodyPr>
            <a:normAutofit fontScale="90000"/>
          </a:bodyPr>
          <a:lstStyle/>
          <a:p>
            <a:r>
              <a:rPr lang="en-US" sz="2800" smtClean="0">
                <a:solidFill>
                  <a:schemeClr val="tx1"/>
                </a:solidFill>
              </a:rPr>
              <a:t>Nilai </a:t>
            </a:r>
            <a:r>
              <a:rPr lang="en-US" sz="2800" smtClean="0">
                <a:solidFill>
                  <a:schemeClr val="tx1"/>
                </a:solidFill>
                <a:sym typeface="Wingdings" pitchFamily="2" charset="2"/>
              </a:rPr>
              <a:t></a:t>
            </a:r>
            <a:r>
              <a:rPr lang="en-US" sz="2800" smtClean="0">
                <a:solidFill>
                  <a:schemeClr val="tx1"/>
                </a:solidFill>
              </a:rPr>
              <a:t>sesuatu yang obyektif atau subyektif?</a:t>
            </a:r>
          </a:p>
        </p:txBody>
      </p:sp>
      <p:sp>
        <p:nvSpPr>
          <p:cNvPr id="4" name="TextBox 3"/>
          <p:cNvSpPr txBox="1"/>
          <p:nvPr/>
        </p:nvSpPr>
        <p:spPr>
          <a:xfrm>
            <a:off x="285750" y="1357313"/>
            <a:ext cx="3571875" cy="1570037"/>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400" dirty="0" err="1">
                <a:latin typeface="+mj-lt"/>
                <a:sym typeface="Wingdings"/>
              </a:rPr>
              <a:t>Pandangan</a:t>
            </a:r>
            <a:r>
              <a:rPr lang="en-US" sz="2400" dirty="0">
                <a:latin typeface="+mj-lt"/>
                <a:sym typeface="Wingdings"/>
              </a:rPr>
              <a:t> </a:t>
            </a:r>
            <a:r>
              <a:rPr lang="en-US" sz="2400" dirty="0" err="1">
                <a:latin typeface="+mj-lt"/>
                <a:sym typeface="Wingdings"/>
              </a:rPr>
              <a:t>Idealis</a:t>
            </a:r>
            <a:r>
              <a:rPr lang="en-US" sz="2400" dirty="0">
                <a:latin typeface="+mj-lt"/>
                <a:sym typeface="Wingdings"/>
              </a:rPr>
              <a:t> </a:t>
            </a:r>
            <a:r>
              <a:rPr lang="en-US" sz="2400" dirty="0" err="1">
                <a:latin typeface="+mj-lt"/>
                <a:sym typeface="Wingdings"/>
              </a:rPr>
              <a:t>Menyatakan</a:t>
            </a:r>
            <a:r>
              <a:rPr lang="en-US" sz="2400" dirty="0">
                <a:latin typeface="+mj-lt"/>
                <a:sym typeface="Wingdings"/>
              </a:rPr>
              <a:t> </a:t>
            </a:r>
            <a:r>
              <a:rPr lang="en-US" sz="2400" dirty="0" err="1">
                <a:latin typeface="+mj-lt"/>
                <a:sym typeface="Wingdings"/>
              </a:rPr>
              <a:t>nilai</a:t>
            </a:r>
            <a:r>
              <a:rPr lang="en-US" sz="2400" dirty="0">
                <a:latin typeface="+mj-lt"/>
                <a:sym typeface="Wingdings"/>
              </a:rPr>
              <a:t> </a:t>
            </a:r>
            <a:r>
              <a:rPr lang="en-US" sz="2400" dirty="0" err="1">
                <a:latin typeface="+mj-lt"/>
                <a:sym typeface="Wingdings"/>
              </a:rPr>
              <a:t>itu</a:t>
            </a:r>
            <a:r>
              <a:rPr lang="en-US" sz="2400" dirty="0">
                <a:latin typeface="+mj-lt"/>
                <a:sym typeface="Wingdings"/>
              </a:rPr>
              <a:t> </a:t>
            </a:r>
            <a:r>
              <a:rPr lang="en-US" sz="2400" dirty="0" err="1">
                <a:latin typeface="+mj-lt"/>
                <a:sym typeface="Wingdings"/>
              </a:rPr>
              <a:t>obyektif</a:t>
            </a:r>
            <a:r>
              <a:rPr lang="en-US" sz="2400" dirty="0">
                <a:latin typeface="+mj-lt"/>
                <a:sym typeface="Wingdings"/>
              </a:rPr>
              <a:t>, </a:t>
            </a:r>
            <a:r>
              <a:rPr lang="en-US" sz="2400" dirty="0" err="1">
                <a:latin typeface="+mj-lt"/>
                <a:sym typeface="Wingdings"/>
              </a:rPr>
              <a:t>melekat</a:t>
            </a:r>
            <a:r>
              <a:rPr lang="en-US" sz="2400" dirty="0">
                <a:latin typeface="+mj-lt"/>
                <a:sym typeface="Wingdings"/>
              </a:rPr>
              <a:t> </a:t>
            </a:r>
            <a:r>
              <a:rPr lang="en-US" sz="2400" dirty="0" err="1">
                <a:latin typeface="+mj-lt"/>
                <a:sym typeface="Wingdings"/>
              </a:rPr>
              <a:t>pada</a:t>
            </a:r>
            <a:r>
              <a:rPr lang="en-US" sz="2400" dirty="0">
                <a:latin typeface="+mj-lt"/>
                <a:sym typeface="Wingdings"/>
              </a:rPr>
              <a:t> </a:t>
            </a:r>
            <a:r>
              <a:rPr lang="en-US" sz="2400" dirty="0" err="1">
                <a:latin typeface="+mj-lt"/>
                <a:sym typeface="Wingdings"/>
              </a:rPr>
              <a:t>setiap</a:t>
            </a:r>
            <a:r>
              <a:rPr lang="en-US" sz="2400" dirty="0">
                <a:latin typeface="+mj-lt"/>
                <a:sym typeface="Wingdings"/>
              </a:rPr>
              <a:t> </a:t>
            </a:r>
            <a:r>
              <a:rPr lang="en-US" sz="2400" dirty="0" err="1">
                <a:latin typeface="+mj-lt"/>
                <a:sym typeface="Wingdings"/>
              </a:rPr>
              <a:t>sesuatu</a:t>
            </a:r>
            <a:endParaRPr lang="en-US" sz="2400" dirty="0">
              <a:latin typeface="+mj-lt"/>
            </a:endParaRPr>
          </a:p>
        </p:txBody>
      </p:sp>
      <p:sp>
        <p:nvSpPr>
          <p:cNvPr id="8" name="TextBox 7"/>
          <p:cNvSpPr txBox="1"/>
          <p:nvPr/>
        </p:nvSpPr>
        <p:spPr>
          <a:xfrm>
            <a:off x="214313" y="3000375"/>
            <a:ext cx="8643937" cy="830263"/>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err="1">
                <a:latin typeface="+mj-lt"/>
                <a:sym typeface="Wingdings"/>
              </a:rPr>
              <a:t>Apakah</a:t>
            </a:r>
            <a:r>
              <a:rPr lang="en-US" sz="2400" dirty="0">
                <a:latin typeface="+mj-lt"/>
                <a:sym typeface="Wingdings"/>
              </a:rPr>
              <a:t> </a:t>
            </a:r>
            <a:r>
              <a:rPr lang="en-US" sz="2400" dirty="0" err="1">
                <a:latin typeface="+mj-lt"/>
                <a:sym typeface="Wingdings"/>
              </a:rPr>
              <a:t>obyek</a:t>
            </a:r>
            <a:r>
              <a:rPr lang="en-US" sz="2400" dirty="0">
                <a:latin typeface="+mj-lt"/>
                <a:sym typeface="Wingdings"/>
              </a:rPr>
              <a:t> </a:t>
            </a:r>
            <a:r>
              <a:rPr lang="en-US" sz="2400" dirty="0" err="1">
                <a:latin typeface="+mj-lt"/>
                <a:sym typeface="Wingdings"/>
              </a:rPr>
              <a:t>bernilai</a:t>
            </a:r>
            <a:r>
              <a:rPr lang="en-US" sz="2400" dirty="0">
                <a:latin typeface="+mj-lt"/>
                <a:sym typeface="Wingdings"/>
              </a:rPr>
              <a:t> </a:t>
            </a:r>
            <a:r>
              <a:rPr lang="en-US" sz="2400" dirty="0" err="1">
                <a:latin typeface="+mj-lt"/>
                <a:sym typeface="Wingdings"/>
              </a:rPr>
              <a:t>karena</a:t>
            </a:r>
            <a:r>
              <a:rPr lang="en-US" sz="2400" dirty="0">
                <a:latin typeface="+mj-lt"/>
                <a:sym typeface="Wingdings"/>
              </a:rPr>
              <a:t> </a:t>
            </a:r>
            <a:r>
              <a:rPr lang="en-US" sz="2400" dirty="0" err="1">
                <a:latin typeface="+mj-lt"/>
                <a:sym typeface="Wingdings"/>
              </a:rPr>
              <a:t>kita</a:t>
            </a:r>
            <a:r>
              <a:rPr lang="en-US" sz="2400" dirty="0">
                <a:latin typeface="+mj-lt"/>
                <a:sym typeface="Wingdings"/>
              </a:rPr>
              <a:t> </a:t>
            </a:r>
            <a:r>
              <a:rPr lang="en-US" sz="2400" dirty="0" err="1">
                <a:latin typeface="+mj-lt"/>
                <a:sym typeface="Wingdings"/>
              </a:rPr>
              <a:t>menginginkannya</a:t>
            </a:r>
            <a:r>
              <a:rPr lang="en-US" sz="2400" dirty="0">
                <a:latin typeface="+mj-lt"/>
                <a:sym typeface="Wingdings"/>
              </a:rPr>
              <a:t> </a:t>
            </a:r>
            <a:r>
              <a:rPr lang="en-US" sz="2400" dirty="0" err="1">
                <a:latin typeface="+mj-lt"/>
                <a:sym typeface="Wingdings"/>
              </a:rPr>
              <a:t>atau</a:t>
            </a:r>
            <a:r>
              <a:rPr lang="en-US" sz="2400" dirty="0">
                <a:latin typeface="+mj-lt"/>
                <a:sym typeface="Wingdings"/>
              </a:rPr>
              <a:t> </a:t>
            </a:r>
            <a:r>
              <a:rPr lang="en-US" sz="2400" dirty="0" err="1">
                <a:latin typeface="+mj-lt"/>
                <a:sym typeface="Wingdings"/>
              </a:rPr>
              <a:t>sebaliknya</a:t>
            </a:r>
            <a:r>
              <a:rPr lang="en-US" sz="2400" dirty="0">
                <a:latin typeface="+mj-lt"/>
                <a:sym typeface="Wingdings"/>
              </a:rPr>
              <a:t> </a:t>
            </a:r>
            <a:r>
              <a:rPr lang="en-US" sz="2400" dirty="0" err="1">
                <a:latin typeface="+mj-lt"/>
                <a:sym typeface="Wingdings"/>
              </a:rPr>
              <a:t>kita</a:t>
            </a:r>
            <a:r>
              <a:rPr lang="en-US" sz="2400" dirty="0">
                <a:latin typeface="+mj-lt"/>
                <a:sym typeface="Wingdings"/>
              </a:rPr>
              <a:t> </a:t>
            </a:r>
            <a:r>
              <a:rPr lang="en-US" sz="2400" dirty="0" err="1">
                <a:latin typeface="+mj-lt"/>
                <a:sym typeface="Wingdings"/>
              </a:rPr>
              <a:t>menginginkannya</a:t>
            </a:r>
            <a:r>
              <a:rPr lang="en-US" sz="2400" dirty="0">
                <a:latin typeface="+mj-lt"/>
                <a:sym typeface="Wingdings"/>
              </a:rPr>
              <a:t> </a:t>
            </a:r>
            <a:r>
              <a:rPr lang="en-US" sz="2400" dirty="0" err="1">
                <a:latin typeface="+mj-lt"/>
                <a:sym typeface="Wingdings"/>
              </a:rPr>
              <a:t>karena</a:t>
            </a:r>
            <a:r>
              <a:rPr lang="en-US" sz="2400" dirty="0">
                <a:latin typeface="+mj-lt"/>
                <a:sym typeface="Wingdings"/>
              </a:rPr>
              <a:t> </a:t>
            </a:r>
            <a:r>
              <a:rPr lang="en-US" sz="2400" dirty="0" err="1">
                <a:latin typeface="+mj-lt"/>
                <a:sym typeface="Wingdings"/>
              </a:rPr>
              <a:t>obyek</a:t>
            </a:r>
            <a:r>
              <a:rPr lang="en-US" sz="2400" dirty="0">
                <a:latin typeface="+mj-lt"/>
                <a:sym typeface="Wingdings"/>
              </a:rPr>
              <a:t> </a:t>
            </a:r>
            <a:r>
              <a:rPr lang="en-US" sz="2400" dirty="0" err="1">
                <a:latin typeface="+mj-lt"/>
                <a:sym typeface="Wingdings"/>
              </a:rPr>
              <a:t>bernilai</a:t>
            </a:r>
            <a:r>
              <a:rPr lang="en-US" sz="2400" dirty="0">
                <a:latin typeface="+mj-lt"/>
                <a:sym typeface="Wingdings"/>
              </a:rPr>
              <a:t>?</a:t>
            </a:r>
            <a:endParaRPr lang="en-US" sz="2400" dirty="0">
              <a:latin typeface="+mj-lt"/>
            </a:endParaRPr>
          </a:p>
        </p:txBody>
      </p:sp>
      <p:sp>
        <p:nvSpPr>
          <p:cNvPr id="9" name="TextBox 8"/>
          <p:cNvSpPr txBox="1"/>
          <p:nvPr/>
        </p:nvSpPr>
        <p:spPr>
          <a:xfrm>
            <a:off x="214313" y="3929063"/>
            <a:ext cx="8572500" cy="830262"/>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err="1">
                <a:latin typeface="+mj-lt"/>
                <a:sym typeface="Wingdings"/>
              </a:rPr>
              <a:t>Apakah</a:t>
            </a:r>
            <a:r>
              <a:rPr lang="en-US" sz="2400" dirty="0">
                <a:latin typeface="+mj-lt"/>
                <a:sym typeface="Wingdings"/>
              </a:rPr>
              <a:t> </a:t>
            </a:r>
            <a:r>
              <a:rPr lang="en-US" sz="2400" dirty="0" err="1">
                <a:latin typeface="+mj-lt"/>
                <a:sym typeface="Wingdings"/>
              </a:rPr>
              <a:t>nilai</a:t>
            </a:r>
            <a:r>
              <a:rPr lang="en-US" sz="2400" dirty="0">
                <a:latin typeface="+mj-lt"/>
                <a:sym typeface="Wingdings"/>
              </a:rPr>
              <a:t> </a:t>
            </a:r>
            <a:r>
              <a:rPr lang="en-US" sz="2400" dirty="0" err="1">
                <a:latin typeface="+mj-lt"/>
                <a:sym typeface="Wingdings"/>
              </a:rPr>
              <a:t>menarik</a:t>
            </a:r>
            <a:r>
              <a:rPr lang="en-US" sz="2400" dirty="0">
                <a:latin typeface="+mj-lt"/>
                <a:sym typeface="Wingdings"/>
              </a:rPr>
              <a:t> </a:t>
            </a:r>
            <a:r>
              <a:rPr lang="en-US" sz="2400" dirty="0" err="1">
                <a:latin typeface="+mj-lt"/>
                <a:sym typeface="Wingdings"/>
              </a:rPr>
              <a:t>perhatian</a:t>
            </a:r>
            <a:r>
              <a:rPr lang="en-US" sz="2400" dirty="0">
                <a:latin typeface="+mj-lt"/>
                <a:sym typeface="Wingdings"/>
              </a:rPr>
              <a:t> </a:t>
            </a:r>
            <a:r>
              <a:rPr lang="en-US" sz="2400" dirty="0" err="1">
                <a:latin typeface="+mj-lt"/>
                <a:sym typeface="Wingdings"/>
              </a:rPr>
              <a:t>subyek</a:t>
            </a:r>
            <a:r>
              <a:rPr lang="en-US" sz="2400" dirty="0">
                <a:latin typeface="+mj-lt"/>
                <a:sym typeface="Wingdings"/>
              </a:rPr>
              <a:t> </a:t>
            </a:r>
            <a:r>
              <a:rPr lang="en-US" sz="2400" dirty="0" err="1">
                <a:latin typeface="+mj-lt"/>
                <a:sym typeface="Wingdings"/>
              </a:rPr>
              <a:t>atau</a:t>
            </a:r>
            <a:r>
              <a:rPr lang="en-US" sz="2400" dirty="0">
                <a:latin typeface="+mj-lt"/>
                <a:sym typeface="Wingdings"/>
              </a:rPr>
              <a:t> </a:t>
            </a:r>
            <a:r>
              <a:rPr lang="en-US" sz="2400" dirty="0" err="1">
                <a:latin typeface="+mj-lt"/>
                <a:sym typeface="Wingdings"/>
              </a:rPr>
              <a:t>subyek</a:t>
            </a:r>
            <a:r>
              <a:rPr lang="en-US" sz="2400" dirty="0">
                <a:latin typeface="+mj-lt"/>
                <a:sym typeface="Wingdings"/>
              </a:rPr>
              <a:t> </a:t>
            </a:r>
            <a:r>
              <a:rPr lang="en-US" sz="2400" dirty="0" err="1">
                <a:latin typeface="+mj-lt"/>
                <a:sym typeface="Wingdings"/>
              </a:rPr>
              <a:t>memberikan</a:t>
            </a:r>
            <a:r>
              <a:rPr lang="en-US" sz="2400" dirty="0">
                <a:latin typeface="+mj-lt"/>
                <a:sym typeface="Wingdings"/>
              </a:rPr>
              <a:t> </a:t>
            </a:r>
            <a:r>
              <a:rPr lang="en-US" sz="2400" dirty="0" err="1">
                <a:latin typeface="+mj-lt"/>
                <a:sym typeface="Wingdings"/>
              </a:rPr>
              <a:t>nilai</a:t>
            </a:r>
            <a:r>
              <a:rPr lang="en-US" sz="2400" dirty="0">
                <a:latin typeface="+mj-lt"/>
                <a:sym typeface="Wingdings"/>
              </a:rPr>
              <a:t> </a:t>
            </a:r>
            <a:r>
              <a:rPr lang="en-US" sz="2400" dirty="0" err="1">
                <a:latin typeface="+mj-lt"/>
                <a:sym typeface="Wingdings"/>
              </a:rPr>
              <a:t>pada</a:t>
            </a:r>
            <a:r>
              <a:rPr lang="en-US" sz="2400" dirty="0">
                <a:latin typeface="+mj-lt"/>
                <a:sym typeface="Wingdings"/>
              </a:rPr>
              <a:t> </a:t>
            </a:r>
            <a:r>
              <a:rPr lang="en-US" sz="2400" dirty="0" err="1">
                <a:latin typeface="+mj-lt"/>
                <a:sym typeface="Wingdings"/>
              </a:rPr>
              <a:t>obyek</a:t>
            </a:r>
            <a:r>
              <a:rPr lang="en-US" sz="2400" dirty="0">
                <a:latin typeface="+mj-lt"/>
                <a:sym typeface="Wingdings"/>
              </a:rPr>
              <a:t>?</a:t>
            </a:r>
            <a:endParaRPr lang="en-US" sz="2400" dirty="0">
              <a:latin typeface="+mj-lt"/>
            </a:endParaRPr>
          </a:p>
        </p:txBody>
      </p:sp>
      <p:sp>
        <p:nvSpPr>
          <p:cNvPr id="11" name="TextBox 10"/>
          <p:cNvSpPr txBox="1"/>
          <p:nvPr/>
        </p:nvSpPr>
        <p:spPr>
          <a:xfrm>
            <a:off x="4572000" y="1357313"/>
            <a:ext cx="4000500" cy="1570037"/>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400" dirty="0" err="1">
                <a:latin typeface="+mj-lt"/>
                <a:sym typeface="Wingdings"/>
              </a:rPr>
              <a:t>Pandangan</a:t>
            </a:r>
            <a:r>
              <a:rPr lang="en-US" sz="2400" dirty="0">
                <a:latin typeface="+mj-lt"/>
                <a:sym typeface="Wingdings"/>
              </a:rPr>
              <a:t> </a:t>
            </a:r>
            <a:r>
              <a:rPr lang="en-US" sz="2400" dirty="0" err="1">
                <a:latin typeface="+mj-lt"/>
                <a:sym typeface="Wingdings"/>
              </a:rPr>
              <a:t>Subyektif</a:t>
            </a:r>
            <a:r>
              <a:rPr lang="en-US" sz="2400" dirty="0">
                <a:latin typeface="+mj-lt"/>
                <a:sym typeface="Wingdings"/>
              </a:rPr>
              <a:t> </a:t>
            </a:r>
            <a:r>
              <a:rPr lang="en-US" sz="2400" dirty="0" err="1">
                <a:latin typeface="+mj-lt"/>
                <a:sym typeface="Wingdings"/>
              </a:rPr>
              <a:t>Menyatakan</a:t>
            </a:r>
            <a:r>
              <a:rPr lang="en-US" sz="2400" dirty="0">
                <a:latin typeface="+mj-lt"/>
                <a:sym typeface="Wingdings"/>
              </a:rPr>
              <a:t> </a:t>
            </a:r>
            <a:r>
              <a:rPr lang="en-US" sz="2400" dirty="0" err="1">
                <a:latin typeface="+mj-lt"/>
                <a:sym typeface="Wingdings"/>
              </a:rPr>
              <a:t>nilai</a:t>
            </a:r>
            <a:r>
              <a:rPr lang="en-US" sz="2400" dirty="0">
                <a:latin typeface="+mj-lt"/>
                <a:sym typeface="Wingdings"/>
              </a:rPr>
              <a:t> </a:t>
            </a:r>
            <a:r>
              <a:rPr lang="en-US" sz="2400" dirty="0" err="1">
                <a:latin typeface="+mj-lt"/>
                <a:sym typeface="Wingdings"/>
              </a:rPr>
              <a:t>sesuatu</a:t>
            </a:r>
            <a:r>
              <a:rPr lang="en-US" sz="2400" dirty="0">
                <a:latin typeface="+mj-lt"/>
                <a:sym typeface="Wingdings"/>
              </a:rPr>
              <a:t> </a:t>
            </a:r>
            <a:r>
              <a:rPr lang="en-US" sz="2400" dirty="0" err="1">
                <a:latin typeface="+mj-lt"/>
                <a:sym typeface="Wingdings"/>
              </a:rPr>
              <a:t>tergantung</a:t>
            </a:r>
            <a:r>
              <a:rPr lang="en-US" sz="2400" dirty="0">
                <a:latin typeface="+mj-lt"/>
                <a:sym typeface="Wingdings"/>
              </a:rPr>
              <a:t> </a:t>
            </a:r>
            <a:r>
              <a:rPr lang="en-US" sz="2400" dirty="0" err="1">
                <a:latin typeface="+mj-lt"/>
                <a:sym typeface="Wingdings"/>
              </a:rPr>
              <a:t>pada</a:t>
            </a:r>
            <a:r>
              <a:rPr lang="en-US" sz="2400" dirty="0">
                <a:latin typeface="+mj-lt"/>
                <a:sym typeface="Wingdings"/>
              </a:rPr>
              <a:t> </a:t>
            </a:r>
            <a:r>
              <a:rPr lang="en-US" sz="2400" dirty="0" err="1">
                <a:latin typeface="+mj-lt"/>
                <a:sym typeface="Wingdings"/>
              </a:rPr>
              <a:t>subyek</a:t>
            </a:r>
            <a:r>
              <a:rPr lang="en-US" sz="2400" dirty="0">
                <a:latin typeface="+mj-lt"/>
                <a:sym typeface="Wingdings"/>
              </a:rPr>
              <a:t> yang </a:t>
            </a:r>
            <a:r>
              <a:rPr lang="en-US" sz="2400" dirty="0" err="1">
                <a:latin typeface="+mj-lt"/>
                <a:sym typeface="Wingdings"/>
              </a:rPr>
              <a:t>menilainya</a:t>
            </a:r>
            <a:endParaRPr lang="en-US" sz="2400" dirty="0">
              <a:latin typeface="+mj-lt"/>
            </a:endParaRPr>
          </a:p>
        </p:txBody>
      </p:sp>
      <p:sp>
        <p:nvSpPr>
          <p:cNvPr id="12" name="TextBox 11"/>
          <p:cNvSpPr txBox="1"/>
          <p:nvPr/>
        </p:nvSpPr>
        <p:spPr>
          <a:xfrm>
            <a:off x="214313" y="4857750"/>
            <a:ext cx="8572500" cy="830263"/>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err="1">
                <a:latin typeface="+mj-lt"/>
                <a:sym typeface="Wingdings"/>
              </a:rPr>
              <a:t>Apakah</a:t>
            </a:r>
            <a:r>
              <a:rPr lang="en-US" sz="2400" dirty="0">
                <a:latin typeface="+mj-lt"/>
                <a:sym typeface="Wingdings"/>
              </a:rPr>
              <a:t> </a:t>
            </a:r>
            <a:r>
              <a:rPr lang="en-US" sz="2400" dirty="0" err="1">
                <a:latin typeface="+mj-lt"/>
                <a:sym typeface="Wingdings"/>
              </a:rPr>
              <a:t>keinginan</a:t>
            </a:r>
            <a:r>
              <a:rPr lang="en-US" sz="2400" dirty="0">
                <a:latin typeface="+mj-lt"/>
                <a:sym typeface="Wingdings"/>
              </a:rPr>
              <a:t> </a:t>
            </a:r>
            <a:r>
              <a:rPr lang="en-US" sz="2400" dirty="0" err="1">
                <a:latin typeface="+mj-lt"/>
                <a:sym typeface="Wingdings"/>
              </a:rPr>
              <a:t>menentukan</a:t>
            </a:r>
            <a:r>
              <a:rPr lang="en-US" sz="2400" dirty="0">
                <a:latin typeface="+mj-lt"/>
                <a:sym typeface="Wingdings"/>
              </a:rPr>
              <a:t> </a:t>
            </a:r>
            <a:r>
              <a:rPr lang="en-US" sz="2400" dirty="0" err="1">
                <a:latin typeface="+mj-lt"/>
                <a:sym typeface="Wingdings"/>
              </a:rPr>
              <a:t>nilai</a:t>
            </a:r>
            <a:r>
              <a:rPr lang="en-US" sz="2400" dirty="0">
                <a:latin typeface="+mj-lt"/>
                <a:sym typeface="Wingdings"/>
              </a:rPr>
              <a:t> </a:t>
            </a:r>
            <a:r>
              <a:rPr lang="en-US" sz="2400" dirty="0" err="1">
                <a:latin typeface="+mj-lt"/>
                <a:sym typeface="Wingdings"/>
              </a:rPr>
              <a:t>suatu</a:t>
            </a:r>
            <a:r>
              <a:rPr lang="en-US" sz="2400" dirty="0">
                <a:latin typeface="+mj-lt"/>
                <a:sym typeface="Wingdings"/>
              </a:rPr>
              <a:t> </a:t>
            </a:r>
            <a:r>
              <a:rPr lang="en-US" sz="2400" dirty="0" err="1">
                <a:latin typeface="+mj-lt"/>
                <a:sym typeface="Wingdings"/>
              </a:rPr>
              <a:t>obyek</a:t>
            </a:r>
            <a:r>
              <a:rPr lang="en-US" sz="2400" dirty="0">
                <a:latin typeface="+mj-lt"/>
                <a:sym typeface="Wingdings"/>
              </a:rPr>
              <a:t> </a:t>
            </a:r>
            <a:r>
              <a:rPr lang="en-US" sz="2400" dirty="0" err="1">
                <a:latin typeface="+mj-lt"/>
                <a:sym typeface="Wingdings"/>
              </a:rPr>
              <a:t>atau</a:t>
            </a:r>
            <a:r>
              <a:rPr lang="en-US" sz="2400" dirty="0">
                <a:latin typeface="+mj-lt"/>
                <a:sym typeface="Wingdings"/>
              </a:rPr>
              <a:t> </a:t>
            </a:r>
            <a:r>
              <a:rPr lang="en-US" sz="2400" dirty="0" err="1">
                <a:latin typeface="+mj-lt"/>
                <a:sym typeface="Wingdings"/>
              </a:rPr>
              <a:t>obyek</a:t>
            </a:r>
            <a:r>
              <a:rPr lang="en-US" sz="2400" dirty="0">
                <a:latin typeface="+mj-lt"/>
                <a:sym typeface="Wingdings"/>
              </a:rPr>
              <a:t> </a:t>
            </a:r>
            <a:r>
              <a:rPr lang="en-US" sz="2400" dirty="0" err="1">
                <a:latin typeface="+mj-lt"/>
                <a:sym typeface="Wingdings"/>
              </a:rPr>
              <a:t>diinginkan</a:t>
            </a:r>
            <a:r>
              <a:rPr lang="en-US" sz="2400" dirty="0">
                <a:latin typeface="+mj-lt"/>
                <a:sym typeface="Wingdings"/>
              </a:rPr>
              <a:t> </a:t>
            </a:r>
            <a:r>
              <a:rPr lang="en-US" sz="2400" dirty="0" err="1">
                <a:latin typeface="+mj-lt"/>
                <a:sym typeface="Wingdings"/>
              </a:rPr>
              <a:t>karena</a:t>
            </a:r>
            <a:r>
              <a:rPr lang="en-US" sz="2400" dirty="0">
                <a:latin typeface="+mj-lt"/>
                <a:sym typeface="Wingdings"/>
              </a:rPr>
              <a:t> </a:t>
            </a:r>
            <a:r>
              <a:rPr lang="en-US" sz="2400" dirty="0" err="1">
                <a:latin typeface="+mj-lt"/>
                <a:sym typeface="Wingdings"/>
              </a:rPr>
              <a:t>secara</a:t>
            </a:r>
            <a:r>
              <a:rPr lang="en-US" sz="2400" dirty="0">
                <a:latin typeface="+mj-lt"/>
                <a:sym typeface="Wingdings"/>
              </a:rPr>
              <a:t> </a:t>
            </a:r>
            <a:r>
              <a:rPr lang="en-US" sz="2400" dirty="0" err="1">
                <a:latin typeface="+mj-lt"/>
                <a:sym typeface="Wingdings"/>
              </a:rPr>
              <a:t>otonom</a:t>
            </a:r>
            <a:r>
              <a:rPr lang="en-US" sz="2400" dirty="0">
                <a:latin typeface="+mj-lt"/>
                <a:sym typeface="Wingdings"/>
              </a:rPr>
              <a:t> </a:t>
            </a:r>
            <a:r>
              <a:rPr lang="en-US" sz="2400" dirty="0" err="1">
                <a:latin typeface="+mj-lt"/>
                <a:sym typeface="Wingdings"/>
              </a:rPr>
              <a:t>bernilai</a:t>
            </a:r>
            <a:r>
              <a:rPr lang="en-US" sz="2400" dirty="0">
                <a:latin typeface="+mj-lt"/>
                <a:sym typeface="Wingdings"/>
              </a:rPr>
              <a:t>?</a:t>
            </a:r>
            <a:endParaRPr lang="en-US" sz="2400" dirty="0">
              <a:latin typeface="+mj-lt"/>
            </a:endParaRPr>
          </a:p>
        </p:txBody>
      </p:sp>
      <p:sp>
        <p:nvSpPr>
          <p:cNvPr id="13" name="TextBox 12"/>
          <p:cNvSpPr txBox="1"/>
          <p:nvPr/>
        </p:nvSpPr>
        <p:spPr>
          <a:xfrm>
            <a:off x="214313" y="5786438"/>
            <a:ext cx="8572500" cy="830262"/>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err="1">
                <a:latin typeface="+mj-lt"/>
                <a:sym typeface="Wingdings"/>
              </a:rPr>
              <a:t>Apakah</a:t>
            </a:r>
            <a:r>
              <a:rPr lang="en-US" sz="2400" dirty="0">
                <a:latin typeface="+mj-lt"/>
                <a:sym typeface="Wingdings"/>
              </a:rPr>
              <a:t> </a:t>
            </a:r>
            <a:r>
              <a:rPr lang="en-US" sz="2400" dirty="0" err="1">
                <a:latin typeface="+mj-lt"/>
                <a:sym typeface="Wingdings"/>
              </a:rPr>
              <a:t>manusia</a:t>
            </a:r>
            <a:r>
              <a:rPr lang="en-US" sz="2400" dirty="0">
                <a:latin typeface="+mj-lt"/>
                <a:sym typeface="Wingdings"/>
              </a:rPr>
              <a:t> </a:t>
            </a:r>
            <a:r>
              <a:rPr lang="en-US" sz="2400" dirty="0" err="1">
                <a:latin typeface="+mj-lt"/>
                <a:sym typeface="Wingdings"/>
              </a:rPr>
              <a:t>pemilik</a:t>
            </a:r>
            <a:r>
              <a:rPr lang="en-US" sz="2400" dirty="0">
                <a:latin typeface="+mj-lt"/>
                <a:sym typeface="Wingdings"/>
              </a:rPr>
              <a:t> </a:t>
            </a:r>
            <a:r>
              <a:rPr lang="en-US" sz="2400" dirty="0" err="1">
                <a:latin typeface="+mj-lt"/>
                <a:sym typeface="Wingdings"/>
              </a:rPr>
              <a:t>nilai</a:t>
            </a:r>
            <a:r>
              <a:rPr lang="en-US" sz="2400" dirty="0">
                <a:latin typeface="+mj-lt"/>
                <a:sym typeface="Wingdings"/>
              </a:rPr>
              <a:t> (</a:t>
            </a:r>
            <a:r>
              <a:rPr lang="en-US" sz="2400" dirty="0" err="1">
                <a:latin typeface="+mj-lt"/>
                <a:sym typeface="Wingdings"/>
              </a:rPr>
              <a:t>subyektif</a:t>
            </a:r>
            <a:r>
              <a:rPr lang="en-US" sz="2400" dirty="0">
                <a:latin typeface="+mj-lt"/>
                <a:sym typeface="Wingdings"/>
              </a:rPr>
              <a:t>) </a:t>
            </a:r>
            <a:r>
              <a:rPr lang="en-US" sz="2400" dirty="0" err="1">
                <a:latin typeface="+mj-lt"/>
                <a:sym typeface="Wingdings"/>
              </a:rPr>
              <a:t>atau</a:t>
            </a:r>
            <a:r>
              <a:rPr lang="en-US" sz="2400" dirty="0">
                <a:latin typeface="+mj-lt"/>
                <a:sym typeface="Wingdings"/>
              </a:rPr>
              <a:t> </a:t>
            </a:r>
            <a:r>
              <a:rPr lang="en-US" sz="2400" dirty="0" err="1">
                <a:latin typeface="+mj-lt"/>
                <a:sym typeface="Wingdings"/>
              </a:rPr>
              <a:t>hanya</a:t>
            </a:r>
            <a:r>
              <a:rPr lang="en-US" sz="2400" dirty="0">
                <a:latin typeface="+mj-lt"/>
                <a:sym typeface="Wingdings"/>
              </a:rPr>
              <a:t> </a:t>
            </a:r>
            <a:r>
              <a:rPr lang="en-US" sz="2400" dirty="0" err="1">
                <a:latin typeface="+mj-lt"/>
                <a:sym typeface="Wingdings"/>
              </a:rPr>
              <a:t>pengguna</a:t>
            </a:r>
            <a:r>
              <a:rPr lang="en-US" sz="2400" dirty="0">
                <a:latin typeface="+mj-lt"/>
                <a:sym typeface="Wingdings"/>
              </a:rPr>
              <a:t> </a:t>
            </a:r>
            <a:r>
              <a:rPr lang="en-US" sz="2400" dirty="0" err="1">
                <a:latin typeface="+mj-lt"/>
                <a:sym typeface="Wingdings"/>
              </a:rPr>
              <a:t>nilai</a:t>
            </a:r>
            <a:r>
              <a:rPr lang="en-US" sz="2400" dirty="0">
                <a:latin typeface="+mj-lt"/>
                <a:sym typeface="Wingdings"/>
              </a:rPr>
              <a:t> (</a:t>
            </a:r>
            <a:r>
              <a:rPr lang="en-US" sz="2400" dirty="0" err="1">
                <a:latin typeface="+mj-lt"/>
                <a:sym typeface="Wingdings"/>
              </a:rPr>
              <a:t>obyektif</a:t>
            </a:r>
            <a:r>
              <a:rPr lang="en-US" sz="2400" dirty="0">
                <a:latin typeface="+mj-lt"/>
                <a:sym typeface="Wingdings"/>
              </a:rPr>
              <a:t>)</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P spid="11" grpId="0" animBg="1"/>
      <p:bldP spid="12" grpId="0" animBg="1"/>
      <p:bldP spid="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09588"/>
          </a:xfrm>
        </p:spPr>
        <p:txBody>
          <a:bodyPr>
            <a:normAutofit fontScale="90000"/>
          </a:bodyPr>
          <a:lstStyle/>
          <a:p>
            <a:r>
              <a:rPr lang="en-US" sz="2800" smtClean="0">
                <a:solidFill>
                  <a:schemeClr val="tx1"/>
                </a:solidFill>
              </a:rPr>
              <a:t>Nilai ; Antara Kualitas Primer dan Kualitas Sekunder</a:t>
            </a:r>
          </a:p>
        </p:txBody>
      </p:sp>
      <p:sp>
        <p:nvSpPr>
          <p:cNvPr id="4" name="TextBox 3"/>
          <p:cNvSpPr txBox="1"/>
          <p:nvPr/>
        </p:nvSpPr>
        <p:spPr>
          <a:xfrm>
            <a:off x="214313" y="1527175"/>
            <a:ext cx="8715375" cy="830263"/>
          </a:xfrm>
          <a:prstGeom prst="rect">
            <a:avLst/>
          </a:prstGeom>
          <a:solidFill>
            <a:schemeClr val="accent1"/>
          </a:solidFill>
        </p:spPr>
        <p:txBody>
          <a:bodyPr>
            <a:spAutoFit/>
          </a:bodyPr>
          <a:lstStyle/>
          <a:p>
            <a:pPr fontAlgn="auto">
              <a:spcBef>
                <a:spcPts val="0"/>
              </a:spcBef>
              <a:spcAft>
                <a:spcPts val="0"/>
              </a:spcAft>
              <a:defRPr/>
            </a:pPr>
            <a:r>
              <a:rPr lang="en-US" sz="2400" dirty="0" err="1">
                <a:latin typeface="+mj-lt"/>
                <a:sym typeface="Wingdings"/>
              </a:rPr>
              <a:t>Segala</a:t>
            </a:r>
            <a:r>
              <a:rPr lang="en-US" sz="2400" dirty="0">
                <a:latin typeface="+mj-lt"/>
                <a:sym typeface="Wingdings"/>
              </a:rPr>
              <a:t> </a:t>
            </a:r>
            <a:r>
              <a:rPr lang="en-US" sz="2400" dirty="0" err="1">
                <a:latin typeface="+mj-lt"/>
                <a:sym typeface="Wingdings"/>
              </a:rPr>
              <a:t>sesuatu</a:t>
            </a:r>
            <a:r>
              <a:rPr lang="en-US" sz="2400" dirty="0">
                <a:latin typeface="+mj-lt"/>
                <a:sym typeface="Wingdings"/>
              </a:rPr>
              <a:t> </a:t>
            </a:r>
            <a:r>
              <a:rPr lang="en-US" sz="2400" dirty="0" err="1">
                <a:latin typeface="+mj-lt"/>
                <a:sym typeface="Wingdings"/>
              </a:rPr>
              <a:t>di</a:t>
            </a:r>
            <a:r>
              <a:rPr lang="en-US" sz="2400" dirty="0">
                <a:latin typeface="+mj-lt"/>
                <a:sym typeface="Wingdings"/>
              </a:rPr>
              <a:t> </a:t>
            </a:r>
            <a:r>
              <a:rPr lang="en-US" sz="2400" dirty="0" err="1">
                <a:latin typeface="+mj-lt"/>
                <a:sym typeface="Wingdings"/>
              </a:rPr>
              <a:t>alam</a:t>
            </a:r>
            <a:r>
              <a:rPr lang="en-US" sz="2400" dirty="0">
                <a:latin typeface="+mj-lt"/>
                <a:sym typeface="Wingdings"/>
              </a:rPr>
              <a:t> </a:t>
            </a:r>
            <a:r>
              <a:rPr lang="en-US" sz="2400" dirty="0" err="1">
                <a:latin typeface="+mj-lt"/>
                <a:sym typeface="Wingdings"/>
              </a:rPr>
              <a:t>semesta</a:t>
            </a:r>
            <a:r>
              <a:rPr lang="en-US" sz="2400" dirty="0">
                <a:latin typeface="+mj-lt"/>
                <a:sym typeface="Wingdings"/>
              </a:rPr>
              <a:t> </a:t>
            </a:r>
            <a:r>
              <a:rPr lang="en-US" sz="2400" dirty="0" err="1">
                <a:latin typeface="+mj-lt"/>
                <a:sym typeface="Wingdings"/>
              </a:rPr>
              <a:t>ini</a:t>
            </a:r>
            <a:r>
              <a:rPr lang="en-US" sz="2400" dirty="0">
                <a:latin typeface="+mj-lt"/>
                <a:sym typeface="Wingdings"/>
              </a:rPr>
              <a:t> </a:t>
            </a:r>
            <a:r>
              <a:rPr lang="en-US" sz="2400" dirty="0" err="1">
                <a:latin typeface="+mj-lt"/>
                <a:sym typeface="Wingdings"/>
              </a:rPr>
              <a:t>memiliki</a:t>
            </a:r>
            <a:r>
              <a:rPr lang="en-US" sz="2400" dirty="0">
                <a:latin typeface="+mj-lt"/>
                <a:sym typeface="Wingdings"/>
              </a:rPr>
              <a:t> </a:t>
            </a:r>
            <a:r>
              <a:rPr lang="en-US" sz="2400" dirty="0" err="1">
                <a:latin typeface="+mj-lt"/>
                <a:sym typeface="Wingdings"/>
              </a:rPr>
              <a:t>kualitas</a:t>
            </a:r>
            <a:r>
              <a:rPr lang="en-US" sz="2400" dirty="0">
                <a:latin typeface="+mj-lt"/>
                <a:sym typeface="Wingdings"/>
              </a:rPr>
              <a:t> yang </a:t>
            </a:r>
            <a:r>
              <a:rPr lang="en-US" sz="2400" dirty="0" err="1">
                <a:latin typeface="+mj-lt"/>
                <a:sym typeface="Wingdings"/>
              </a:rPr>
              <a:t>menentukan</a:t>
            </a:r>
            <a:r>
              <a:rPr lang="en-US" sz="2400" dirty="0">
                <a:latin typeface="+mj-lt"/>
                <a:sym typeface="Wingdings"/>
              </a:rPr>
              <a:t> </a:t>
            </a:r>
            <a:r>
              <a:rPr lang="en-US" sz="2400" dirty="0" err="1">
                <a:latin typeface="+mj-lt"/>
                <a:sym typeface="Wingdings"/>
              </a:rPr>
              <a:t>eksistensinya</a:t>
            </a:r>
            <a:r>
              <a:rPr lang="en-US" sz="2400" dirty="0">
                <a:latin typeface="+mj-lt"/>
                <a:sym typeface="Wingdings"/>
              </a:rPr>
              <a:t>.</a:t>
            </a:r>
            <a:endParaRPr lang="en-US" sz="2400" dirty="0">
              <a:latin typeface="+mj-lt"/>
            </a:endParaRPr>
          </a:p>
        </p:txBody>
      </p:sp>
      <p:sp>
        <p:nvSpPr>
          <p:cNvPr id="11" name="TextBox 10"/>
          <p:cNvSpPr txBox="1"/>
          <p:nvPr/>
        </p:nvSpPr>
        <p:spPr>
          <a:xfrm>
            <a:off x="214313" y="2741613"/>
            <a:ext cx="8715375" cy="830262"/>
          </a:xfrm>
          <a:prstGeom prst="rect">
            <a:avLst/>
          </a:prstGeom>
          <a:solidFill>
            <a:schemeClr val="accent1"/>
          </a:solidFill>
        </p:spPr>
        <p:txBody>
          <a:bodyPr>
            <a:spAutoFit/>
          </a:bodyPr>
          <a:lstStyle/>
          <a:p>
            <a:pPr fontAlgn="auto">
              <a:spcBef>
                <a:spcPts val="0"/>
              </a:spcBef>
              <a:spcAft>
                <a:spcPts val="0"/>
              </a:spcAft>
              <a:defRPr/>
            </a:pPr>
            <a:r>
              <a:rPr lang="en-US" sz="2400" dirty="0" err="1">
                <a:latin typeface="+mj-lt"/>
                <a:sym typeface="Wingdings"/>
              </a:rPr>
              <a:t>Kualitas</a:t>
            </a:r>
            <a:r>
              <a:rPr lang="en-US" sz="2400" dirty="0">
                <a:latin typeface="+mj-lt"/>
                <a:sym typeface="Wingdings"/>
              </a:rPr>
              <a:t> primer  </a:t>
            </a:r>
            <a:r>
              <a:rPr lang="en-US" sz="2400" dirty="0" err="1">
                <a:latin typeface="+mj-lt"/>
                <a:sym typeface="Wingdings"/>
              </a:rPr>
              <a:t>Bagian</a:t>
            </a:r>
            <a:r>
              <a:rPr lang="en-US" sz="2400" dirty="0">
                <a:latin typeface="+mj-lt"/>
                <a:sym typeface="Wingdings"/>
              </a:rPr>
              <a:t> </a:t>
            </a:r>
            <a:r>
              <a:rPr lang="en-US" sz="2400" dirty="0" err="1">
                <a:latin typeface="+mj-lt"/>
                <a:sym typeface="Wingdings"/>
              </a:rPr>
              <a:t>dari</a:t>
            </a:r>
            <a:r>
              <a:rPr lang="en-US" sz="2400" dirty="0">
                <a:latin typeface="+mj-lt"/>
                <a:sym typeface="Wingdings"/>
              </a:rPr>
              <a:t> </a:t>
            </a:r>
            <a:r>
              <a:rPr lang="en-US" sz="2400" dirty="0" err="1">
                <a:latin typeface="+mj-lt"/>
                <a:sym typeface="Wingdings"/>
              </a:rPr>
              <a:t>eksistensi</a:t>
            </a:r>
            <a:r>
              <a:rPr lang="en-US" sz="2400" dirty="0">
                <a:latin typeface="+mj-lt"/>
                <a:sym typeface="Wingdings"/>
              </a:rPr>
              <a:t> </a:t>
            </a:r>
            <a:r>
              <a:rPr lang="en-US" sz="2400" dirty="0" err="1">
                <a:latin typeface="+mj-lt"/>
                <a:sym typeface="Wingdings"/>
              </a:rPr>
              <a:t>obyek</a:t>
            </a:r>
            <a:r>
              <a:rPr lang="en-US" sz="2400" dirty="0">
                <a:latin typeface="+mj-lt"/>
                <a:sym typeface="Wingdings"/>
              </a:rPr>
              <a:t>, </a:t>
            </a:r>
            <a:r>
              <a:rPr lang="en-US" sz="2400" dirty="0" err="1">
                <a:latin typeface="+mj-lt"/>
                <a:sym typeface="Wingdings"/>
              </a:rPr>
              <a:t>sifat</a:t>
            </a:r>
            <a:r>
              <a:rPr lang="en-US" sz="2400" dirty="0">
                <a:latin typeface="+mj-lt"/>
                <a:sym typeface="Wingdings"/>
              </a:rPr>
              <a:t> </a:t>
            </a:r>
            <a:r>
              <a:rPr lang="en-US" sz="2400" dirty="0" err="1">
                <a:latin typeface="+mj-lt"/>
                <a:sym typeface="Wingdings"/>
              </a:rPr>
              <a:t>dan</a:t>
            </a:r>
            <a:r>
              <a:rPr lang="en-US" sz="2400" dirty="0">
                <a:latin typeface="+mj-lt"/>
                <a:sym typeface="Wingdings"/>
              </a:rPr>
              <a:t> </a:t>
            </a:r>
            <a:r>
              <a:rPr lang="en-US" sz="2400" dirty="0" err="1">
                <a:latin typeface="+mj-lt"/>
                <a:sym typeface="Wingdings"/>
              </a:rPr>
              <a:t>ciri</a:t>
            </a:r>
            <a:r>
              <a:rPr lang="en-US" sz="2400" dirty="0">
                <a:latin typeface="+mj-lt"/>
                <a:sym typeface="Wingdings"/>
              </a:rPr>
              <a:t> </a:t>
            </a:r>
            <a:r>
              <a:rPr lang="en-US" sz="2400" dirty="0" err="1">
                <a:latin typeface="+mj-lt"/>
                <a:sym typeface="Wingdings"/>
              </a:rPr>
              <a:t>dasar</a:t>
            </a:r>
            <a:r>
              <a:rPr lang="en-US" sz="2400" dirty="0">
                <a:latin typeface="+mj-lt"/>
                <a:sym typeface="Wingdings"/>
              </a:rPr>
              <a:t> </a:t>
            </a:r>
            <a:r>
              <a:rPr lang="en-US" sz="2400" dirty="0" err="1">
                <a:latin typeface="+mj-lt"/>
                <a:sym typeface="Wingdings"/>
              </a:rPr>
              <a:t>obyek</a:t>
            </a:r>
            <a:r>
              <a:rPr lang="en-US" sz="2400" dirty="0">
                <a:latin typeface="+mj-lt"/>
                <a:sym typeface="Wingdings"/>
              </a:rPr>
              <a:t>. </a:t>
            </a:r>
            <a:r>
              <a:rPr lang="en-US" sz="2400" dirty="0" err="1">
                <a:latin typeface="+mj-lt"/>
                <a:sym typeface="Wingdings"/>
              </a:rPr>
              <a:t>Obyek</a:t>
            </a:r>
            <a:r>
              <a:rPr lang="en-US" sz="2400" dirty="0">
                <a:latin typeface="+mj-lt"/>
                <a:sym typeface="Wingdings"/>
              </a:rPr>
              <a:t>  </a:t>
            </a:r>
            <a:r>
              <a:rPr lang="en-US" sz="2400" dirty="0" err="1">
                <a:latin typeface="+mj-lt"/>
                <a:sym typeface="Wingdings"/>
              </a:rPr>
              <a:t>tidak</a:t>
            </a:r>
            <a:r>
              <a:rPr lang="en-US" sz="2400" dirty="0">
                <a:latin typeface="+mj-lt"/>
                <a:sym typeface="Wingdings"/>
              </a:rPr>
              <a:t> </a:t>
            </a:r>
            <a:r>
              <a:rPr lang="en-US" sz="2400" dirty="0" err="1">
                <a:latin typeface="+mj-lt"/>
                <a:sym typeface="Wingdings"/>
              </a:rPr>
              <a:t>ada</a:t>
            </a:r>
            <a:r>
              <a:rPr lang="en-US" sz="2400" dirty="0">
                <a:latin typeface="+mj-lt"/>
                <a:sym typeface="Wingdings"/>
              </a:rPr>
              <a:t> </a:t>
            </a:r>
            <a:r>
              <a:rPr lang="en-US" sz="2400" dirty="0" err="1">
                <a:latin typeface="+mj-lt"/>
                <a:sym typeface="Wingdings"/>
              </a:rPr>
              <a:t>tanpa</a:t>
            </a:r>
            <a:r>
              <a:rPr lang="en-US" sz="2400" dirty="0">
                <a:latin typeface="+mj-lt"/>
                <a:sym typeface="Wingdings"/>
              </a:rPr>
              <a:t> </a:t>
            </a:r>
            <a:r>
              <a:rPr lang="en-US" sz="2400" dirty="0" err="1">
                <a:latin typeface="+mj-lt"/>
                <a:sym typeface="Wingdings"/>
              </a:rPr>
              <a:t>kulitas</a:t>
            </a:r>
            <a:r>
              <a:rPr lang="en-US" sz="2400" dirty="0">
                <a:latin typeface="+mj-lt"/>
                <a:sym typeface="Wingdings"/>
              </a:rPr>
              <a:t> primer </a:t>
            </a:r>
            <a:r>
              <a:rPr lang="en-US" sz="2400" dirty="0" err="1">
                <a:latin typeface="+mj-lt"/>
                <a:sym typeface="Wingdings"/>
              </a:rPr>
              <a:t>ini</a:t>
            </a:r>
            <a:endParaRPr lang="en-US" sz="2400" dirty="0">
              <a:latin typeface="+mj-lt"/>
            </a:endParaRPr>
          </a:p>
        </p:txBody>
      </p:sp>
      <p:sp>
        <p:nvSpPr>
          <p:cNvPr id="12" name="TextBox 11"/>
          <p:cNvSpPr txBox="1"/>
          <p:nvPr/>
        </p:nvSpPr>
        <p:spPr>
          <a:xfrm>
            <a:off x="214313" y="3929063"/>
            <a:ext cx="8715375" cy="830262"/>
          </a:xfrm>
          <a:prstGeom prst="rect">
            <a:avLst/>
          </a:prstGeom>
          <a:solidFill>
            <a:schemeClr val="accent1"/>
          </a:solidFill>
        </p:spPr>
        <p:txBody>
          <a:bodyPr>
            <a:spAutoFit/>
          </a:bodyPr>
          <a:lstStyle/>
          <a:p>
            <a:pPr fontAlgn="auto">
              <a:spcBef>
                <a:spcPts val="0"/>
              </a:spcBef>
              <a:spcAft>
                <a:spcPts val="0"/>
              </a:spcAft>
              <a:defRPr/>
            </a:pPr>
            <a:r>
              <a:rPr lang="en-US" sz="2400" dirty="0" err="1">
                <a:latin typeface="+mj-lt"/>
                <a:sym typeface="Wingdings"/>
              </a:rPr>
              <a:t>Kualitas</a:t>
            </a:r>
            <a:r>
              <a:rPr lang="en-US" sz="2400" dirty="0">
                <a:latin typeface="+mj-lt"/>
                <a:sym typeface="Wingdings"/>
              </a:rPr>
              <a:t> </a:t>
            </a:r>
            <a:r>
              <a:rPr lang="en-US" sz="2400" dirty="0" err="1">
                <a:latin typeface="+mj-lt"/>
                <a:sym typeface="Wingdings"/>
              </a:rPr>
              <a:t>sekunder</a:t>
            </a:r>
            <a:r>
              <a:rPr lang="en-US" sz="2400" dirty="0">
                <a:latin typeface="+mj-lt"/>
                <a:sym typeface="Wingdings"/>
              </a:rPr>
              <a:t>  </a:t>
            </a:r>
            <a:r>
              <a:rPr lang="en-US" sz="2400" dirty="0" err="1">
                <a:latin typeface="+mj-lt"/>
                <a:sym typeface="Wingdings"/>
              </a:rPr>
              <a:t>Bagian</a:t>
            </a:r>
            <a:r>
              <a:rPr lang="en-US" sz="2400" dirty="0">
                <a:latin typeface="+mj-lt"/>
                <a:sym typeface="Wingdings"/>
              </a:rPr>
              <a:t> </a:t>
            </a:r>
            <a:r>
              <a:rPr lang="en-US" sz="2400" dirty="0" err="1">
                <a:latin typeface="+mj-lt"/>
                <a:sym typeface="Wingdings"/>
              </a:rPr>
              <a:t>dari</a:t>
            </a:r>
            <a:r>
              <a:rPr lang="en-US" sz="2400" dirty="0">
                <a:latin typeface="+mj-lt"/>
                <a:sym typeface="Wingdings"/>
              </a:rPr>
              <a:t> </a:t>
            </a:r>
            <a:r>
              <a:rPr lang="en-US" sz="2400" dirty="0" err="1">
                <a:latin typeface="+mj-lt"/>
                <a:sym typeface="Wingdings"/>
              </a:rPr>
              <a:t>eksistensi</a:t>
            </a:r>
            <a:r>
              <a:rPr lang="en-US" sz="2400" dirty="0">
                <a:latin typeface="+mj-lt"/>
                <a:sym typeface="Wingdings"/>
              </a:rPr>
              <a:t> </a:t>
            </a:r>
            <a:r>
              <a:rPr lang="en-US" sz="2400" dirty="0" err="1">
                <a:latin typeface="+mj-lt"/>
                <a:sym typeface="Wingdings"/>
              </a:rPr>
              <a:t>obyek</a:t>
            </a:r>
            <a:r>
              <a:rPr lang="en-US" sz="2400" dirty="0">
                <a:latin typeface="+mj-lt"/>
                <a:sym typeface="Wingdings"/>
              </a:rPr>
              <a:t> </a:t>
            </a:r>
            <a:r>
              <a:rPr lang="en-US" sz="2400" dirty="0" err="1">
                <a:latin typeface="+mj-lt"/>
                <a:sym typeface="Wingdings"/>
              </a:rPr>
              <a:t>tapi</a:t>
            </a:r>
            <a:r>
              <a:rPr lang="en-US" sz="2400" dirty="0">
                <a:latin typeface="+mj-lt"/>
                <a:sym typeface="Wingdings"/>
              </a:rPr>
              <a:t> </a:t>
            </a:r>
            <a:r>
              <a:rPr lang="en-US" sz="2400" dirty="0" err="1">
                <a:latin typeface="+mj-lt"/>
                <a:sym typeface="Wingdings"/>
              </a:rPr>
              <a:t>dipengaruhi</a:t>
            </a:r>
            <a:r>
              <a:rPr lang="en-US" sz="2400" dirty="0">
                <a:latin typeface="+mj-lt"/>
                <a:sym typeface="Wingdings"/>
              </a:rPr>
              <a:t> </a:t>
            </a:r>
            <a:r>
              <a:rPr lang="en-US" sz="2400" dirty="0" err="1">
                <a:latin typeface="+mj-lt"/>
                <a:sym typeface="Wingdings"/>
              </a:rPr>
              <a:t>oleh</a:t>
            </a:r>
            <a:r>
              <a:rPr lang="en-US" sz="2400" dirty="0">
                <a:latin typeface="+mj-lt"/>
                <a:sym typeface="Wingdings"/>
              </a:rPr>
              <a:t> </a:t>
            </a:r>
            <a:r>
              <a:rPr lang="en-US" sz="2400" dirty="0" err="1">
                <a:latin typeface="+mj-lt"/>
                <a:sym typeface="Wingdings"/>
              </a:rPr>
              <a:t>interpretasi</a:t>
            </a:r>
            <a:r>
              <a:rPr lang="en-US" sz="2400" dirty="0">
                <a:latin typeface="+mj-lt"/>
                <a:sym typeface="Wingdings"/>
              </a:rPr>
              <a:t> </a:t>
            </a:r>
            <a:r>
              <a:rPr lang="en-US" sz="2400" dirty="0" err="1">
                <a:latin typeface="+mj-lt"/>
                <a:sym typeface="Wingdings"/>
              </a:rPr>
              <a:t>subyek</a:t>
            </a:r>
            <a:r>
              <a:rPr lang="en-US" sz="2400" dirty="0">
                <a:latin typeface="+mj-lt"/>
                <a:sym typeface="Wingdings"/>
              </a:rPr>
              <a:t> </a:t>
            </a:r>
            <a:r>
              <a:rPr lang="en-US" sz="2400" dirty="0" err="1">
                <a:latin typeface="+mj-lt"/>
                <a:sym typeface="Wingdings"/>
              </a:rPr>
              <a:t>dan</a:t>
            </a:r>
            <a:r>
              <a:rPr lang="en-US" sz="2400" dirty="0">
                <a:latin typeface="+mj-lt"/>
                <a:sym typeface="Wingdings"/>
              </a:rPr>
              <a:t> </a:t>
            </a:r>
            <a:r>
              <a:rPr lang="en-US" sz="2400" dirty="0" err="1">
                <a:latin typeface="+mj-lt"/>
                <a:sym typeface="Wingdings"/>
              </a:rPr>
              <a:t>relatif</a:t>
            </a:r>
            <a:endParaRPr lang="en-US" sz="2400" dirty="0">
              <a:latin typeface="+mj-lt"/>
            </a:endParaRPr>
          </a:p>
        </p:txBody>
      </p:sp>
      <p:sp>
        <p:nvSpPr>
          <p:cNvPr id="13" name="TextBox 12"/>
          <p:cNvSpPr txBox="1"/>
          <p:nvPr/>
        </p:nvSpPr>
        <p:spPr>
          <a:xfrm>
            <a:off x="214313" y="5229225"/>
            <a:ext cx="8715375" cy="1200150"/>
          </a:xfrm>
          <a:prstGeom prst="rect">
            <a:avLst/>
          </a:prstGeom>
          <a:solidFill>
            <a:schemeClr val="accent1"/>
          </a:solidFill>
        </p:spPr>
        <p:txBody>
          <a:bodyPr>
            <a:spAutoFit/>
          </a:bodyPr>
          <a:lstStyle/>
          <a:p>
            <a:pPr fontAlgn="auto">
              <a:spcBef>
                <a:spcPts val="0"/>
              </a:spcBef>
              <a:spcAft>
                <a:spcPts val="0"/>
              </a:spcAft>
              <a:defRPr/>
            </a:pPr>
            <a:r>
              <a:rPr lang="en-US" sz="2400" dirty="0" err="1">
                <a:latin typeface="+mj-lt"/>
              </a:rPr>
              <a:t>Nilai</a:t>
            </a:r>
            <a:r>
              <a:rPr lang="en-US" sz="2400" dirty="0">
                <a:latin typeface="+mj-lt"/>
              </a:rPr>
              <a:t> </a:t>
            </a:r>
            <a:r>
              <a:rPr lang="en-US" sz="2400" dirty="0" err="1">
                <a:latin typeface="+mj-lt"/>
              </a:rPr>
              <a:t>adalah</a:t>
            </a:r>
            <a:r>
              <a:rPr lang="en-US" sz="2400" dirty="0">
                <a:latin typeface="+mj-lt"/>
              </a:rPr>
              <a:t> </a:t>
            </a:r>
            <a:r>
              <a:rPr lang="en-US" sz="2400" dirty="0" err="1">
                <a:latin typeface="+mj-lt"/>
              </a:rPr>
              <a:t>milik</a:t>
            </a:r>
            <a:r>
              <a:rPr lang="en-US" sz="2400" dirty="0">
                <a:latin typeface="+mj-lt"/>
              </a:rPr>
              <a:t> </a:t>
            </a:r>
            <a:r>
              <a:rPr lang="en-US" sz="2400" dirty="0" err="1">
                <a:latin typeface="+mj-lt"/>
              </a:rPr>
              <a:t>semua</a:t>
            </a:r>
            <a:r>
              <a:rPr lang="en-US" sz="2400" dirty="0">
                <a:latin typeface="+mj-lt"/>
              </a:rPr>
              <a:t> </a:t>
            </a:r>
            <a:r>
              <a:rPr lang="en-US" sz="2400" dirty="0" err="1">
                <a:latin typeface="+mj-lt"/>
              </a:rPr>
              <a:t>obyek</a:t>
            </a:r>
            <a:r>
              <a:rPr lang="en-US" sz="2400" dirty="0">
                <a:latin typeface="+mj-lt"/>
              </a:rPr>
              <a:t> </a:t>
            </a:r>
            <a:r>
              <a:rPr lang="en-US" sz="2400" dirty="0" err="1">
                <a:latin typeface="+mj-lt"/>
              </a:rPr>
              <a:t>dan</a:t>
            </a:r>
            <a:r>
              <a:rPr lang="en-US" sz="2400" dirty="0">
                <a:latin typeface="+mj-lt"/>
              </a:rPr>
              <a:t> </a:t>
            </a:r>
            <a:r>
              <a:rPr lang="en-US" sz="2400" dirty="0" err="1">
                <a:latin typeface="+mj-lt"/>
              </a:rPr>
              <a:t>tidak</a:t>
            </a:r>
            <a:r>
              <a:rPr lang="en-US" sz="2400" dirty="0">
                <a:latin typeface="+mj-lt"/>
              </a:rPr>
              <a:t> </a:t>
            </a:r>
            <a:r>
              <a:rPr lang="en-US" sz="2400" dirty="0" err="1">
                <a:latin typeface="+mj-lt"/>
              </a:rPr>
              <a:t>memilki</a:t>
            </a:r>
            <a:r>
              <a:rPr lang="en-US" sz="2400" dirty="0">
                <a:latin typeface="+mj-lt"/>
              </a:rPr>
              <a:t> </a:t>
            </a:r>
            <a:r>
              <a:rPr lang="en-US" sz="2400" dirty="0" err="1">
                <a:latin typeface="+mj-lt"/>
              </a:rPr>
              <a:t>eksistensi</a:t>
            </a:r>
            <a:r>
              <a:rPr lang="en-US" sz="2400" dirty="0">
                <a:latin typeface="+mj-lt"/>
              </a:rPr>
              <a:t> yang </a:t>
            </a:r>
            <a:r>
              <a:rPr lang="en-US" sz="2400" dirty="0" err="1">
                <a:latin typeface="+mj-lt"/>
              </a:rPr>
              <a:t>riil</a:t>
            </a:r>
            <a:r>
              <a:rPr lang="en-US" sz="2400" dirty="0">
                <a:latin typeface="+mj-lt"/>
              </a:rPr>
              <a:t> </a:t>
            </a:r>
            <a:r>
              <a:rPr lang="en-US" sz="2400" dirty="0" err="1">
                <a:latin typeface="+mj-lt"/>
              </a:rPr>
              <a:t>karena</a:t>
            </a:r>
            <a:r>
              <a:rPr lang="en-US" sz="2400" dirty="0">
                <a:latin typeface="+mj-lt"/>
              </a:rPr>
              <a:t> </a:t>
            </a:r>
            <a:r>
              <a:rPr lang="en-US" sz="2400" dirty="0" err="1">
                <a:latin typeface="+mj-lt"/>
              </a:rPr>
              <a:t>nilai</a:t>
            </a:r>
            <a:r>
              <a:rPr lang="en-US" sz="2400" dirty="0">
                <a:latin typeface="+mj-lt"/>
              </a:rPr>
              <a:t> </a:t>
            </a:r>
            <a:r>
              <a:rPr lang="en-US" sz="2400" dirty="0" err="1">
                <a:latin typeface="+mj-lt"/>
              </a:rPr>
              <a:t>merupakan</a:t>
            </a:r>
            <a:r>
              <a:rPr lang="en-US" sz="2400" dirty="0">
                <a:latin typeface="+mj-lt"/>
              </a:rPr>
              <a:t> </a:t>
            </a:r>
            <a:r>
              <a:rPr lang="en-US" sz="2400" dirty="0" err="1">
                <a:latin typeface="+mj-lt"/>
              </a:rPr>
              <a:t>sifat</a:t>
            </a:r>
            <a:r>
              <a:rPr lang="en-US" sz="2400" dirty="0">
                <a:latin typeface="+mj-lt"/>
              </a:rPr>
              <a:t> </a:t>
            </a:r>
            <a:r>
              <a:rPr lang="en-US" sz="2400" dirty="0" err="1">
                <a:latin typeface="+mj-lt"/>
              </a:rPr>
              <a:t>dan</a:t>
            </a:r>
            <a:r>
              <a:rPr lang="en-US" sz="2400" dirty="0">
                <a:latin typeface="+mj-lt"/>
              </a:rPr>
              <a:t> </a:t>
            </a:r>
            <a:r>
              <a:rPr lang="en-US" sz="2400" dirty="0" err="1">
                <a:latin typeface="+mj-lt"/>
              </a:rPr>
              <a:t>kualitas</a:t>
            </a:r>
            <a:r>
              <a:rPr lang="en-US" sz="2400" dirty="0">
                <a:latin typeface="+mj-lt"/>
              </a:rPr>
              <a:t>, </a:t>
            </a:r>
            <a:r>
              <a:rPr lang="en-US" sz="2400" dirty="0" err="1">
                <a:latin typeface="+mj-lt"/>
              </a:rPr>
              <a:t>sebelum</a:t>
            </a:r>
            <a:r>
              <a:rPr lang="en-US" sz="2400" dirty="0">
                <a:latin typeface="+mj-lt"/>
              </a:rPr>
              <a:t> </a:t>
            </a:r>
            <a:r>
              <a:rPr lang="en-US" sz="2400" dirty="0" err="1">
                <a:latin typeface="+mj-lt"/>
              </a:rPr>
              <a:t>termanifestasikan</a:t>
            </a:r>
            <a:r>
              <a:rPr lang="en-US" sz="2400" dirty="0">
                <a:latin typeface="+mj-lt"/>
              </a:rPr>
              <a:t> </a:t>
            </a:r>
            <a:r>
              <a:rPr lang="en-US" sz="2400" dirty="0" err="1">
                <a:latin typeface="+mj-lt"/>
              </a:rPr>
              <a:t>nilai</a:t>
            </a:r>
            <a:r>
              <a:rPr lang="en-US" sz="2400" dirty="0">
                <a:latin typeface="+mj-lt"/>
              </a:rPr>
              <a:t> </a:t>
            </a:r>
            <a:r>
              <a:rPr lang="en-US" sz="2400" dirty="0" err="1">
                <a:latin typeface="+mj-lt"/>
              </a:rPr>
              <a:t>hanyalah</a:t>
            </a:r>
            <a:r>
              <a:rPr lang="en-US" sz="2400" dirty="0">
                <a:latin typeface="+mj-lt"/>
              </a:rPr>
              <a:t> </a:t>
            </a:r>
            <a:r>
              <a:rPr lang="en-US" sz="2400" dirty="0" err="1">
                <a:latin typeface="+mj-lt"/>
              </a:rPr>
              <a:t>kemungkinan</a:t>
            </a:r>
            <a:r>
              <a:rPr lang="en-US" sz="2400" dirty="0">
                <a:latin typeface="+mj-lt"/>
              </a:rPr>
              <a:t> </a:t>
            </a:r>
            <a:r>
              <a:rPr lang="en-US" sz="2400" dirty="0" err="1">
                <a:latin typeface="+mj-lt"/>
              </a:rPr>
              <a:t>belaka</a:t>
            </a:r>
            <a:r>
              <a:rPr lang="en-US" sz="24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1" grpId="0" animBg="1"/>
      <p:bldP spid="12" grpId="0" animBg="1"/>
      <p:bldP spid="1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0"/>
            <a:ext cx="8229600" cy="1143000"/>
          </a:xfrm>
        </p:spPr>
        <p:txBody>
          <a:bodyPr/>
          <a:lstStyle/>
          <a:p>
            <a:r>
              <a:rPr lang="en-US" smtClean="0"/>
              <a:t>Moralitas</a:t>
            </a:r>
          </a:p>
        </p:txBody>
      </p:sp>
      <p:sp>
        <p:nvSpPr>
          <p:cNvPr id="4" name="TextBox 3"/>
          <p:cNvSpPr txBox="1"/>
          <p:nvPr/>
        </p:nvSpPr>
        <p:spPr>
          <a:xfrm>
            <a:off x="357188" y="1143000"/>
            <a:ext cx="8358187" cy="523875"/>
          </a:xfrm>
          <a:prstGeom prst="rect">
            <a:avLst/>
          </a:prstGeom>
          <a:noFill/>
        </p:spPr>
        <p:txBody>
          <a:bodyPr>
            <a:spAutoFit/>
          </a:bodyPr>
          <a:lstStyle/>
          <a:p>
            <a:pPr fontAlgn="auto">
              <a:spcBef>
                <a:spcPts val="0"/>
              </a:spcBef>
              <a:spcAft>
                <a:spcPts val="0"/>
              </a:spcAft>
              <a:defRPr/>
            </a:pPr>
            <a:r>
              <a:rPr lang="en-US" sz="2800" dirty="0">
                <a:latin typeface="+mj-lt"/>
              </a:rPr>
              <a:t>Mores     </a:t>
            </a:r>
            <a:r>
              <a:rPr lang="en-US" sz="2800" dirty="0">
                <a:latin typeface="+mj-lt"/>
                <a:sym typeface="Wingdings"/>
              </a:rPr>
              <a:t>    </a:t>
            </a:r>
            <a:r>
              <a:rPr lang="en-US" sz="2800" dirty="0" err="1">
                <a:latin typeface="+mj-lt"/>
                <a:sym typeface="Wingdings"/>
              </a:rPr>
              <a:t>mos</a:t>
            </a:r>
            <a:r>
              <a:rPr lang="en-US" sz="2800" dirty="0">
                <a:latin typeface="+mj-lt"/>
                <a:sym typeface="Wingdings"/>
              </a:rPr>
              <a:t>, </a:t>
            </a:r>
            <a:r>
              <a:rPr lang="en-US" sz="2800" dirty="0" err="1">
                <a:latin typeface="+mj-lt"/>
                <a:sym typeface="Wingdings"/>
              </a:rPr>
              <a:t>moris</a:t>
            </a:r>
            <a:r>
              <a:rPr lang="en-US" sz="2800" dirty="0">
                <a:latin typeface="+mj-lt"/>
                <a:sym typeface="Wingdings"/>
              </a:rPr>
              <a:t>, manner       Morals</a:t>
            </a:r>
            <a:endParaRPr lang="en-US" sz="2800" dirty="0">
              <a:latin typeface="+mj-lt"/>
            </a:endParaRPr>
          </a:p>
        </p:txBody>
      </p:sp>
      <p:sp>
        <p:nvSpPr>
          <p:cNvPr id="5" name="TextBox 4"/>
          <p:cNvSpPr txBox="1"/>
          <p:nvPr/>
        </p:nvSpPr>
        <p:spPr>
          <a:xfrm>
            <a:off x="5786438" y="1571625"/>
            <a:ext cx="2428875" cy="2246313"/>
          </a:xfrm>
          <a:prstGeom prst="rect">
            <a:avLst/>
          </a:prstGeom>
          <a:noFill/>
        </p:spPr>
        <p:txBody>
          <a:bodyPr>
            <a:spAutoFit/>
          </a:bodyPr>
          <a:lstStyle/>
          <a:p>
            <a:pPr algn="ctr" fontAlgn="auto">
              <a:spcBef>
                <a:spcPts val="0"/>
              </a:spcBef>
              <a:spcAft>
                <a:spcPts val="0"/>
              </a:spcAft>
              <a:defRPr/>
            </a:pPr>
            <a:r>
              <a:rPr lang="en-US" sz="2800" dirty="0" err="1">
                <a:latin typeface="+mj-lt"/>
                <a:sym typeface="Wingdings"/>
              </a:rPr>
              <a:t>Akhlak</a:t>
            </a:r>
            <a:r>
              <a:rPr lang="en-US" sz="2800" dirty="0">
                <a:latin typeface="+mj-lt"/>
                <a:sym typeface="Wingdings"/>
              </a:rPr>
              <a:t>, </a:t>
            </a:r>
            <a:r>
              <a:rPr lang="en-US" sz="2800" dirty="0" err="1">
                <a:latin typeface="+mj-lt"/>
                <a:sym typeface="Wingdings"/>
              </a:rPr>
              <a:t>Kesusilaan</a:t>
            </a:r>
            <a:r>
              <a:rPr lang="en-US" sz="2800" dirty="0">
                <a:latin typeface="+mj-lt"/>
                <a:sym typeface="Wingdings"/>
              </a:rPr>
              <a:t>, Tata </a:t>
            </a:r>
            <a:r>
              <a:rPr lang="en-US" sz="2800" dirty="0" err="1">
                <a:latin typeface="+mj-lt"/>
                <a:sym typeface="Wingdings"/>
              </a:rPr>
              <a:t>Tertib</a:t>
            </a:r>
            <a:r>
              <a:rPr lang="en-US" sz="2800" dirty="0">
                <a:latin typeface="+mj-lt"/>
                <a:sym typeface="Wingdings"/>
              </a:rPr>
              <a:t> </a:t>
            </a:r>
            <a:r>
              <a:rPr lang="en-US" sz="2800" dirty="0" err="1">
                <a:latin typeface="+mj-lt"/>
                <a:sym typeface="Wingdings"/>
              </a:rPr>
              <a:t>Nurani</a:t>
            </a:r>
            <a:r>
              <a:rPr lang="en-US" sz="2800" dirty="0">
                <a:latin typeface="+mj-lt"/>
                <a:sym typeface="Wingdings"/>
              </a:rPr>
              <a:t>/</a:t>
            </a:r>
            <a:r>
              <a:rPr lang="en-US" sz="2800" dirty="0" err="1">
                <a:latin typeface="+mj-lt"/>
                <a:sym typeface="Wingdings"/>
              </a:rPr>
              <a:t>Batin</a:t>
            </a:r>
            <a:r>
              <a:rPr lang="en-US" sz="2800" dirty="0">
                <a:latin typeface="+mj-lt"/>
                <a:sym typeface="Wingdings"/>
              </a:rPr>
              <a:t>, Ethos/ </a:t>
            </a:r>
            <a:r>
              <a:rPr lang="en-US" sz="2800" dirty="0" err="1">
                <a:latin typeface="+mj-lt"/>
                <a:sym typeface="Wingdings"/>
              </a:rPr>
              <a:t>Etika</a:t>
            </a:r>
            <a:endParaRPr lang="en-US" sz="2800" dirty="0">
              <a:latin typeface="+mj-lt"/>
            </a:endParaRPr>
          </a:p>
        </p:txBody>
      </p:sp>
      <p:sp>
        <p:nvSpPr>
          <p:cNvPr id="6" name="TextBox 5"/>
          <p:cNvSpPr txBox="1"/>
          <p:nvPr/>
        </p:nvSpPr>
        <p:spPr>
          <a:xfrm>
            <a:off x="857250" y="1714500"/>
            <a:ext cx="4429125" cy="523875"/>
          </a:xfrm>
          <a:prstGeom prst="rect">
            <a:avLst/>
          </a:prstGeom>
          <a:noFill/>
        </p:spPr>
        <p:txBody>
          <a:bodyPr>
            <a:spAutoFit/>
          </a:bodyPr>
          <a:lstStyle/>
          <a:p>
            <a:pPr algn="ctr" fontAlgn="auto">
              <a:spcBef>
                <a:spcPts val="0"/>
              </a:spcBef>
              <a:spcAft>
                <a:spcPts val="0"/>
              </a:spcAft>
              <a:defRPr/>
            </a:pPr>
            <a:r>
              <a:rPr lang="en-US" sz="2800" dirty="0">
                <a:latin typeface="+mj-lt"/>
                <a:sym typeface="Wingdings"/>
              </a:rPr>
              <a:t>Moral </a:t>
            </a:r>
            <a:r>
              <a:rPr lang="en-US" sz="2800" dirty="0" err="1">
                <a:latin typeface="+mj-lt"/>
                <a:sym typeface="Wingdings"/>
              </a:rPr>
              <a:t>bagian</a:t>
            </a:r>
            <a:r>
              <a:rPr lang="en-US" sz="2800" dirty="0">
                <a:latin typeface="+mj-lt"/>
                <a:sym typeface="Wingdings"/>
              </a:rPr>
              <a:t> </a:t>
            </a:r>
            <a:r>
              <a:rPr lang="en-US" sz="2800" dirty="0" err="1">
                <a:latin typeface="+mj-lt"/>
                <a:sym typeface="Wingdings"/>
              </a:rPr>
              <a:t>dari</a:t>
            </a:r>
            <a:r>
              <a:rPr lang="en-US" sz="2800" dirty="0">
                <a:latin typeface="+mj-lt"/>
                <a:sym typeface="Wingdings"/>
              </a:rPr>
              <a:t> </a:t>
            </a:r>
            <a:r>
              <a:rPr lang="en-US" sz="2800" dirty="0" err="1">
                <a:latin typeface="+mj-lt"/>
                <a:sym typeface="Wingdings"/>
              </a:rPr>
              <a:t>Nilai</a:t>
            </a:r>
            <a:endParaRPr lang="en-US" sz="2800" dirty="0">
              <a:latin typeface="+mj-lt"/>
            </a:endParaRPr>
          </a:p>
        </p:txBody>
      </p:sp>
      <p:sp>
        <p:nvSpPr>
          <p:cNvPr id="7" name="TextBox 6"/>
          <p:cNvSpPr txBox="1"/>
          <p:nvPr/>
        </p:nvSpPr>
        <p:spPr>
          <a:xfrm>
            <a:off x="857250" y="2928938"/>
            <a:ext cx="4429125" cy="954087"/>
          </a:xfrm>
          <a:prstGeom prst="rect">
            <a:avLst/>
          </a:prstGeom>
          <a:solidFill>
            <a:schemeClr val="accent1"/>
          </a:solidFill>
        </p:spPr>
        <p:txBody>
          <a:bodyPr>
            <a:spAutoFit/>
          </a:bodyPr>
          <a:lstStyle/>
          <a:p>
            <a:pPr algn="ctr" fontAlgn="auto">
              <a:spcBef>
                <a:spcPts val="0"/>
              </a:spcBef>
              <a:spcAft>
                <a:spcPts val="0"/>
              </a:spcAft>
              <a:defRPr/>
            </a:pPr>
            <a:r>
              <a:rPr lang="en-US" sz="2800" dirty="0" err="1">
                <a:latin typeface="+mj-lt"/>
                <a:sym typeface="Wingdings"/>
              </a:rPr>
              <a:t>Nilai</a:t>
            </a:r>
            <a:r>
              <a:rPr lang="en-US" sz="2800" dirty="0">
                <a:latin typeface="+mj-lt"/>
                <a:sym typeface="Wingdings"/>
              </a:rPr>
              <a:t> Moral </a:t>
            </a:r>
            <a:r>
              <a:rPr lang="en-US" sz="2800" dirty="0" err="1">
                <a:latin typeface="+mj-lt"/>
                <a:sym typeface="Wingdings"/>
              </a:rPr>
              <a:t>adalah</a:t>
            </a:r>
            <a:r>
              <a:rPr lang="en-US" sz="2800" dirty="0">
                <a:latin typeface="+mj-lt"/>
                <a:sym typeface="Wingdings"/>
              </a:rPr>
              <a:t>  </a:t>
            </a:r>
            <a:r>
              <a:rPr lang="en-US" sz="2800" dirty="0" err="1">
                <a:latin typeface="+mj-lt"/>
                <a:sym typeface="Wingdings"/>
              </a:rPr>
              <a:t>Perilaku</a:t>
            </a:r>
            <a:r>
              <a:rPr lang="en-US" sz="2800" dirty="0">
                <a:latin typeface="+mj-lt"/>
                <a:sym typeface="Wingdings"/>
              </a:rPr>
              <a:t> </a:t>
            </a:r>
            <a:r>
              <a:rPr lang="en-US" sz="2800" dirty="0" err="1">
                <a:latin typeface="+mj-lt"/>
                <a:sym typeface="Wingdings"/>
              </a:rPr>
              <a:t>Baik</a:t>
            </a:r>
            <a:r>
              <a:rPr lang="en-US" sz="2800" dirty="0">
                <a:latin typeface="+mj-lt"/>
                <a:sym typeface="Wingdings"/>
              </a:rPr>
              <a:t> </a:t>
            </a:r>
            <a:r>
              <a:rPr lang="en-US" sz="2800" dirty="0" err="1">
                <a:latin typeface="+mj-lt"/>
                <a:sym typeface="Wingdings"/>
              </a:rPr>
              <a:t>dan</a:t>
            </a:r>
            <a:r>
              <a:rPr lang="en-US" sz="2800" dirty="0">
                <a:latin typeface="+mj-lt"/>
                <a:sym typeface="Wingdings"/>
              </a:rPr>
              <a:t> </a:t>
            </a:r>
            <a:r>
              <a:rPr lang="en-US" sz="2800" dirty="0" err="1">
                <a:latin typeface="+mj-lt"/>
                <a:sym typeface="Wingdings"/>
              </a:rPr>
              <a:t>Buruk</a:t>
            </a:r>
            <a:endParaRPr lang="en-US" sz="2800" dirty="0">
              <a:latin typeface="+mj-lt"/>
            </a:endParaRPr>
          </a:p>
        </p:txBody>
      </p:sp>
      <p:sp>
        <p:nvSpPr>
          <p:cNvPr id="9" name="Striped Right Arrow 8"/>
          <p:cNvSpPr/>
          <p:nvPr/>
        </p:nvSpPr>
        <p:spPr>
          <a:xfrm rot="5400000">
            <a:off x="2714625" y="2286000"/>
            <a:ext cx="571500" cy="5715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285750" y="4000500"/>
            <a:ext cx="4786313" cy="523875"/>
          </a:xfrm>
          <a:prstGeom prst="rect">
            <a:avLst/>
          </a:prstGeom>
          <a:noFill/>
        </p:spPr>
        <p:txBody>
          <a:bodyPr>
            <a:spAutoFit/>
          </a:bodyPr>
          <a:lstStyle/>
          <a:p>
            <a:pPr algn="ctr" fontAlgn="auto">
              <a:spcBef>
                <a:spcPts val="0"/>
              </a:spcBef>
              <a:spcAft>
                <a:spcPts val="0"/>
              </a:spcAft>
              <a:defRPr/>
            </a:pPr>
            <a:r>
              <a:rPr lang="en-US" sz="2800" dirty="0">
                <a:latin typeface="+mj-lt"/>
                <a:sym typeface="Wingdings"/>
              </a:rPr>
              <a:t>3 </a:t>
            </a:r>
            <a:r>
              <a:rPr lang="en-US" sz="2800" dirty="0" err="1">
                <a:latin typeface="+mj-lt"/>
                <a:sym typeface="Wingdings"/>
              </a:rPr>
              <a:t>jenis</a:t>
            </a:r>
            <a:r>
              <a:rPr lang="en-US" sz="2800" dirty="0">
                <a:latin typeface="+mj-lt"/>
                <a:sym typeface="Wingdings"/>
              </a:rPr>
              <a:t> </a:t>
            </a:r>
            <a:r>
              <a:rPr lang="en-US" sz="2800" dirty="0" err="1">
                <a:latin typeface="+mj-lt"/>
                <a:sym typeface="Wingdings"/>
              </a:rPr>
              <a:t>nilai</a:t>
            </a:r>
            <a:r>
              <a:rPr lang="en-US" sz="2800" dirty="0">
                <a:latin typeface="+mj-lt"/>
                <a:sym typeface="Wingdings"/>
              </a:rPr>
              <a:t> </a:t>
            </a:r>
            <a:r>
              <a:rPr lang="en-US" sz="2800" dirty="0" err="1">
                <a:latin typeface="+mj-lt"/>
                <a:sym typeface="Wingdings"/>
              </a:rPr>
              <a:t>dalam</a:t>
            </a:r>
            <a:r>
              <a:rPr lang="en-US" sz="2800" dirty="0">
                <a:latin typeface="+mj-lt"/>
                <a:sym typeface="Wingdings"/>
              </a:rPr>
              <a:t> </a:t>
            </a:r>
            <a:r>
              <a:rPr lang="en-US" sz="2800" dirty="0" err="1">
                <a:latin typeface="+mj-lt"/>
                <a:sym typeface="Wingdings"/>
              </a:rPr>
              <a:t>filsafat</a:t>
            </a:r>
            <a:r>
              <a:rPr lang="en-US" sz="2800" dirty="0">
                <a:latin typeface="+mj-lt"/>
                <a:sym typeface="Wingdings"/>
              </a:rPr>
              <a:t> </a:t>
            </a:r>
            <a:r>
              <a:rPr lang="en-US" sz="2800" dirty="0" err="1">
                <a:latin typeface="+mj-lt"/>
                <a:sym typeface="Wingdings"/>
              </a:rPr>
              <a:t>nilai</a:t>
            </a:r>
            <a:endParaRPr lang="en-US" sz="2800" dirty="0">
              <a:latin typeface="+mj-lt"/>
              <a:sym typeface="Wingdings"/>
            </a:endParaRPr>
          </a:p>
        </p:txBody>
      </p:sp>
      <p:sp>
        <p:nvSpPr>
          <p:cNvPr id="11" name="TextBox 10"/>
          <p:cNvSpPr txBox="1"/>
          <p:nvPr/>
        </p:nvSpPr>
        <p:spPr>
          <a:xfrm>
            <a:off x="785813" y="4572000"/>
            <a:ext cx="4786312" cy="523875"/>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err="1">
                <a:latin typeface="+mj-lt"/>
                <a:sym typeface="Wingdings"/>
              </a:rPr>
              <a:t>Nilai</a:t>
            </a:r>
            <a:r>
              <a:rPr lang="en-US" sz="2800" dirty="0">
                <a:latin typeface="+mj-lt"/>
                <a:sym typeface="Wingdings"/>
              </a:rPr>
              <a:t> </a:t>
            </a:r>
            <a:r>
              <a:rPr lang="en-US" sz="2800" dirty="0" err="1">
                <a:latin typeface="+mj-lt"/>
                <a:sym typeface="Wingdings"/>
              </a:rPr>
              <a:t>Logika</a:t>
            </a:r>
            <a:r>
              <a:rPr lang="en-US" sz="2800" dirty="0">
                <a:latin typeface="+mj-lt"/>
                <a:sym typeface="Wingdings"/>
              </a:rPr>
              <a:t>  </a:t>
            </a:r>
            <a:r>
              <a:rPr lang="en-US" sz="2800" dirty="0" err="1">
                <a:latin typeface="+mj-lt"/>
                <a:sym typeface="Wingdings"/>
              </a:rPr>
              <a:t>Benar-Salah</a:t>
            </a:r>
            <a:endParaRPr lang="en-US" sz="2800" dirty="0">
              <a:latin typeface="+mj-lt"/>
              <a:sym typeface="Wingdings"/>
            </a:endParaRPr>
          </a:p>
        </p:txBody>
      </p:sp>
      <p:sp>
        <p:nvSpPr>
          <p:cNvPr id="12" name="TextBox 11"/>
          <p:cNvSpPr txBox="1"/>
          <p:nvPr/>
        </p:nvSpPr>
        <p:spPr>
          <a:xfrm>
            <a:off x="2357438" y="5357813"/>
            <a:ext cx="4786312" cy="523875"/>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err="1">
                <a:latin typeface="+mj-lt"/>
                <a:sym typeface="Wingdings"/>
              </a:rPr>
              <a:t>Nilai</a:t>
            </a:r>
            <a:r>
              <a:rPr lang="en-US" sz="2800" dirty="0">
                <a:latin typeface="+mj-lt"/>
                <a:sym typeface="Wingdings"/>
              </a:rPr>
              <a:t> </a:t>
            </a:r>
            <a:r>
              <a:rPr lang="en-US" sz="2800" dirty="0" err="1">
                <a:latin typeface="+mj-lt"/>
                <a:sym typeface="Wingdings"/>
              </a:rPr>
              <a:t>Etika</a:t>
            </a:r>
            <a:r>
              <a:rPr lang="en-US" sz="2800" dirty="0">
                <a:latin typeface="+mj-lt"/>
                <a:sym typeface="Wingdings"/>
              </a:rPr>
              <a:t>  </a:t>
            </a:r>
            <a:r>
              <a:rPr lang="en-US" sz="2800" dirty="0" err="1">
                <a:latin typeface="+mj-lt"/>
                <a:sym typeface="Wingdings"/>
              </a:rPr>
              <a:t>Baik-Buruk</a:t>
            </a:r>
            <a:endParaRPr lang="en-US" sz="2800" dirty="0">
              <a:latin typeface="+mj-lt"/>
              <a:sym typeface="Wingdings"/>
            </a:endParaRPr>
          </a:p>
        </p:txBody>
      </p:sp>
      <p:sp>
        <p:nvSpPr>
          <p:cNvPr id="13" name="TextBox 12"/>
          <p:cNvSpPr txBox="1"/>
          <p:nvPr/>
        </p:nvSpPr>
        <p:spPr>
          <a:xfrm>
            <a:off x="4071938" y="6143625"/>
            <a:ext cx="4786312" cy="523875"/>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err="1">
                <a:latin typeface="+mj-lt"/>
                <a:sym typeface="Wingdings"/>
              </a:rPr>
              <a:t>Nilai</a:t>
            </a:r>
            <a:r>
              <a:rPr lang="en-US" sz="2800" dirty="0">
                <a:latin typeface="+mj-lt"/>
                <a:sym typeface="Wingdings"/>
              </a:rPr>
              <a:t> </a:t>
            </a:r>
            <a:r>
              <a:rPr lang="en-US" sz="2800" dirty="0" err="1">
                <a:latin typeface="+mj-lt"/>
                <a:sym typeface="Wingdings"/>
              </a:rPr>
              <a:t>Estetika</a:t>
            </a:r>
            <a:r>
              <a:rPr lang="en-US" sz="2800" dirty="0">
                <a:latin typeface="+mj-lt"/>
                <a:sym typeface="Wingdings"/>
              </a:rPr>
              <a:t>  Indah-</a:t>
            </a:r>
            <a:r>
              <a:rPr lang="en-US" sz="2800" dirty="0" err="1">
                <a:latin typeface="+mj-lt"/>
                <a:sym typeface="Wingdings"/>
              </a:rPr>
              <a:t>Jelek</a:t>
            </a:r>
            <a:endParaRPr lang="en-US" sz="2800" dirty="0">
              <a:latin typeface="+mj-lt"/>
              <a:sym typeface="Wing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iterate type="lt">
                                    <p:tmPct val="5000"/>
                                  </p:iterate>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iterate type="lt">
                                    <p:tmPct val="5000"/>
                                  </p:iterate>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iterate type="lt">
                                    <p:tmPct val="5000"/>
                                  </p:iterate>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 calcmode="lin" valueType="num">
                                      <p:cBhvr>
                                        <p:cTn id="60" dur="1000" fill="hold"/>
                                        <p:tgtEl>
                                          <p:spTgt spid="13"/>
                                        </p:tgtEl>
                                        <p:attrNameLst>
                                          <p:attrName>style.rotation</p:attrName>
                                        </p:attrNameLst>
                                      </p:cBhvr>
                                      <p:tavLst>
                                        <p:tav tm="0">
                                          <p:val>
                                            <p:fltVal val="90"/>
                                          </p:val>
                                        </p:tav>
                                        <p:tav tm="100000">
                                          <p:val>
                                            <p:fltVal val="0"/>
                                          </p:val>
                                        </p:tav>
                                      </p:tavLst>
                                    </p:anim>
                                    <p:animEffect transition="in" filter="fade">
                                      <p:cBhvr>
                                        <p:cTn id="6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animBg="1"/>
      <p:bldP spid="9" grpId="0" animBg="1"/>
      <p:bldP spid="10" grpId="0"/>
      <p:bldP spid="11" grpId="0" animBg="1"/>
      <p:bldP spid="12" grpId="0" animBg="1"/>
      <p:bldP spid="1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14313"/>
            <a:ext cx="8229600" cy="1143000"/>
          </a:xfrm>
        </p:spPr>
        <p:txBody>
          <a:bodyPr>
            <a:normAutofit/>
          </a:bodyPr>
          <a:lstStyle/>
          <a:p>
            <a:pPr fontAlgn="auto">
              <a:spcAft>
                <a:spcPts val="0"/>
              </a:spcAft>
              <a:defRPr/>
            </a:pPr>
            <a:r>
              <a:rPr lang="en-US" dirty="0" smtClean="0"/>
              <a:t>Norma </a:t>
            </a:r>
            <a:r>
              <a:rPr lang="en-US" dirty="0" err="1" smtClean="0"/>
              <a:t>Sebagai</a:t>
            </a:r>
            <a:r>
              <a:rPr lang="en-US" dirty="0" smtClean="0"/>
              <a:t> </a:t>
            </a:r>
            <a:r>
              <a:rPr lang="en-US" dirty="0" err="1" smtClean="0"/>
              <a:t>Perwujudan</a:t>
            </a:r>
            <a:r>
              <a:rPr lang="en-US" dirty="0" smtClean="0"/>
              <a:t> </a:t>
            </a:r>
            <a:r>
              <a:rPr lang="en-US" dirty="0" err="1" smtClean="0"/>
              <a:t>Nilai</a:t>
            </a:r>
            <a:endParaRPr lang="en-US" dirty="0"/>
          </a:p>
        </p:txBody>
      </p:sp>
      <p:sp>
        <p:nvSpPr>
          <p:cNvPr id="5" name="TextBox 4"/>
          <p:cNvSpPr txBox="1"/>
          <p:nvPr/>
        </p:nvSpPr>
        <p:spPr>
          <a:xfrm>
            <a:off x="2000250" y="1428750"/>
            <a:ext cx="4786313" cy="523875"/>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err="1">
                <a:latin typeface="+mj-lt"/>
                <a:sym typeface="Wingdings"/>
              </a:rPr>
              <a:t>Nilai</a:t>
            </a:r>
            <a:r>
              <a:rPr lang="en-US" sz="2800" dirty="0">
                <a:latin typeface="+mj-lt"/>
                <a:sym typeface="Wingdings"/>
              </a:rPr>
              <a:t> </a:t>
            </a:r>
            <a:r>
              <a:rPr lang="en-US" sz="2800" dirty="0" err="1">
                <a:latin typeface="+mj-lt"/>
                <a:sym typeface="Wingdings"/>
              </a:rPr>
              <a:t>bersifat</a:t>
            </a:r>
            <a:r>
              <a:rPr lang="en-US" sz="2800" dirty="0">
                <a:latin typeface="+mj-lt"/>
                <a:sym typeface="Wingdings"/>
              </a:rPr>
              <a:t>  </a:t>
            </a:r>
            <a:r>
              <a:rPr lang="en-US" sz="2800" dirty="0" err="1">
                <a:latin typeface="+mj-lt"/>
                <a:sym typeface="Wingdings"/>
              </a:rPr>
              <a:t>Abstrak</a:t>
            </a:r>
            <a:endParaRPr lang="en-US" sz="2800" dirty="0">
              <a:latin typeface="+mj-lt"/>
              <a:sym typeface="Wingdings"/>
            </a:endParaRPr>
          </a:p>
        </p:txBody>
      </p:sp>
      <p:sp>
        <p:nvSpPr>
          <p:cNvPr id="6" name="TextBox 5"/>
          <p:cNvSpPr txBox="1"/>
          <p:nvPr/>
        </p:nvSpPr>
        <p:spPr>
          <a:xfrm>
            <a:off x="1785938" y="2643188"/>
            <a:ext cx="5357812" cy="954087"/>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a:latin typeface="+mj-lt"/>
                <a:sym typeface="Wingdings"/>
              </a:rPr>
              <a:t>Norma (</a:t>
            </a:r>
            <a:r>
              <a:rPr lang="en-US" sz="2800" dirty="0" err="1">
                <a:latin typeface="+mj-lt"/>
                <a:sym typeface="Wingdings"/>
              </a:rPr>
              <a:t>Manifestasi</a:t>
            </a:r>
            <a:r>
              <a:rPr lang="en-US" sz="2800" dirty="0">
                <a:latin typeface="+mj-lt"/>
                <a:sym typeface="Wingdings"/>
              </a:rPr>
              <a:t> </a:t>
            </a:r>
            <a:r>
              <a:rPr lang="en-US" sz="2800" dirty="0" err="1">
                <a:latin typeface="+mj-lt"/>
                <a:sym typeface="Wingdings"/>
              </a:rPr>
              <a:t>Nilai</a:t>
            </a:r>
            <a:r>
              <a:rPr lang="en-US" sz="2800" dirty="0">
                <a:latin typeface="+mj-lt"/>
                <a:sym typeface="Wingdings"/>
              </a:rPr>
              <a:t> agar </a:t>
            </a:r>
            <a:r>
              <a:rPr lang="en-US" sz="2800" dirty="0" err="1">
                <a:latin typeface="+mj-lt"/>
                <a:sym typeface="Wingdings"/>
              </a:rPr>
              <a:t>berfungsi</a:t>
            </a:r>
            <a:r>
              <a:rPr lang="en-US" sz="2800" dirty="0">
                <a:latin typeface="+mj-lt"/>
                <a:sym typeface="Wingdings"/>
              </a:rPr>
              <a:t> </a:t>
            </a:r>
            <a:r>
              <a:rPr lang="en-US" sz="2800" dirty="0" err="1">
                <a:latin typeface="+mj-lt"/>
                <a:sym typeface="Wingdings"/>
              </a:rPr>
              <a:t>praktis</a:t>
            </a:r>
            <a:r>
              <a:rPr lang="en-US" sz="2800" dirty="0">
                <a:latin typeface="+mj-lt"/>
                <a:sym typeface="Wingdings"/>
              </a:rPr>
              <a:t>)</a:t>
            </a:r>
          </a:p>
        </p:txBody>
      </p:sp>
      <p:sp>
        <p:nvSpPr>
          <p:cNvPr id="7" name="Striped Right Arrow 6"/>
          <p:cNvSpPr/>
          <p:nvPr/>
        </p:nvSpPr>
        <p:spPr>
          <a:xfrm rot="5400000">
            <a:off x="3964782" y="1678781"/>
            <a:ext cx="571500" cy="12144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3143250" y="4000500"/>
            <a:ext cx="2857500" cy="523875"/>
          </a:xfrm>
          <a:prstGeom prst="rect">
            <a:avLst/>
          </a:prstGeom>
          <a:noFill/>
        </p:spPr>
        <p:txBody>
          <a:bodyPr>
            <a:spAutoFit/>
          </a:bodyPr>
          <a:lstStyle/>
          <a:p>
            <a:pPr algn="ctr" fontAlgn="auto">
              <a:spcBef>
                <a:spcPts val="0"/>
              </a:spcBef>
              <a:spcAft>
                <a:spcPts val="0"/>
              </a:spcAft>
              <a:defRPr/>
            </a:pPr>
            <a:r>
              <a:rPr lang="en-US" sz="2800" dirty="0" err="1">
                <a:latin typeface="+mj-lt"/>
                <a:sym typeface="Wingdings"/>
              </a:rPr>
              <a:t>Nilai</a:t>
            </a:r>
            <a:r>
              <a:rPr lang="en-US" sz="2800" dirty="0">
                <a:latin typeface="+mj-lt"/>
                <a:sym typeface="Wingdings"/>
              </a:rPr>
              <a:t> </a:t>
            </a:r>
            <a:r>
              <a:rPr lang="en-US" sz="2800" dirty="0" err="1">
                <a:latin typeface="+mj-lt"/>
                <a:sym typeface="Wingdings"/>
              </a:rPr>
              <a:t>Kebersiahan</a:t>
            </a:r>
            <a:endParaRPr lang="en-US" sz="2800" dirty="0">
              <a:latin typeface="+mj-lt"/>
              <a:sym typeface="Wingdings"/>
            </a:endParaRPr>
          </a:p>
        </p:txBody>
      </p:sp>
      <p:sp>
        <p:nvSpPr>
          <p:cNvPr id="9" name="TextBox 8"/>
          <p:cNvSpPr txBox="1"/>
          <p:nvPr/>
        </p:nvSpPr>
        <p:spPr>
          <a:xfrm>
            <a:off x="2714625" y="5357813"/>
            <a:ext cx="3286125" cy="523875"/>
          </a:xfrm>
          <a:prstGeom prst="rect">
            <a:avLst/>
          </a:prstGeom>
          <a:noFill/>
        </p:spPr>
        <p:txBody>
          <a:bodyPr>
            <a:spAutoFit/>
          </a:bodyPr>
          <a:lstStyle/>
          <a:p>
            <a:pPr algn="ctr" fontAlgn="auto">
              <a:spcBef>
                <a:spcPts val="0"/>
              </a:spcBef>
              <a:spcAft>
                <a:spcPts val="0"/>
              </a:spcAft>
              <a:defRPr/>
            </a:pPr>
            <a:r>
              <a:rPr lang="en-US" sz="2800" dirty="0" err="1">
                <a:latin typeface="+mj-lt"/>
                <a:sym typeface="Wingdings"/>
              </a:rPr>
              <a:t>Wujud</a:t>
            </a:r>
            <a:r>
              <a:rPr lang="en-US" sz="2800" dirty="0">
                <a:latin typeface="+mj-lt"/>
                <a:sym typeface="Wingdings"/>
              </a:rPr>
              <a:t> </a:t>
            </a:r>
            <a:r>
              <a:rPr lang="en-US" sz="2800" dirty="0" err="1">
                <a:latin typeface="+mj-lt"/>
                <a:sym typeface="Wingdings"/>
              </a:rPr>
              <a:t>Riil</a:t>
            </a:r>
            <a:r>
              <a:rPr lang="en-US" sz="2800" dirty="0">
                <a:latin typeface="+mj-lt"/>
                <a:sym typeface="Wingdings"/>
              </a:rPr>
              <a:t> Norma</a:t>
            </a:r>
          </a:p>
        </p:txBody>
      </p:sp>
      <p:sp>
        <p:nvSpPr>
          <p:cNvPr id="11" name="Rectangle 10"/>
          <p:cNvSpPr>
            <a:spLocks noChangeArrowheads="1"/>
          </p:cNvSpPr>
          <p:nvPr/>
        </p:nvSpPr>
        <p:spPr bwMode="auto">
          <a:xfrm>
            <a:off x="1500188" y="3916363"/>
            <a:ext cx="6215062" cy="584200"/>
          </a:xfrm>
          <a:prstGeom prst="rect">
            <a:avLst/>
          </a:prstGeom>
          <a:solidFill>
            <a:schemeClr val="accent1"/>
          </a:solidFill>
          <a:ln w="9525">
            <a:noFill/>
            <a:miter lim="800000"/>
            <a:headEnd/>
            <a:tailEnd/>
          </a:ln>
        </p:spPr>
        <p:txBody>
          <a:bodyPr>
            <a:spAutoFit/>
          </a:bodyPr>
          <a:lstStyle/>
          <a:p>
            <a:pPr algn="ctr"/>
            <a:r>
              <a:rPr lang="en-US" sz="3200">
                <a:solidFill>
                  <a:srgbClr val="000000"/>
                </a:solidFill>
                <a:latin typeface="Calibri" pitchFamily="34" charset="0"/>
                <a:sym typeface="Wingdings" pitchFamily="2" charset="2"/>
              </a:rPr>
              <a:t>Buanglah Sampah pada Tempatnya! </a:t>
            </a:r>
            <a:endParaRPr lang="en-US" sz="3200">
              <a:latin typeface="Constantia" pitchFamily="18" charset="0"/>
            </a:endParaRPr>
          </a:p>
        </p:txBody>
      </p:sp>
      <p:sp>
        <p:nvSpPr>
          <p:cNvPr id="12" name="Up Arrow 11"/>
          <p:cNvSpPr/>
          <p:nvPr/>
        </p:nvSpPr>
        <p:spPr>
          <a:xfrm>
            <a:off x="3714750" y="4786313"/>
            <a:ext cx="1000125" cy="571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p:bldP spid="9" grpId="0"/>
      <p:bldP spid="11" grpId="0" animBg="1"/>
      <p:bldP spid="11" grpId="1" animBg="1"/>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14313"/>
            <a:ext cx="8229600" cy="1143000"/>
          </a:xfrm>
        </p:spPr>
        <p:txBody>
          <a:bodyPr/>
          <a:lstStyle/>
          <a:p>
            <a:r>
              <a:rPr lang="en-US" smtClean="0"/>
              <a:t>Norma dan Sanksi</a:t>
            </a:r>
          </a:p>
        </p:txBody>
      </p:sp>
      <p:sp>
        <p:nvSpPr>
          <p:cNvPr id="5" name="TextBox 4"/>
          <p:cNvSpPr txBox="1"/>
          <p:nvPr/>
        </p:nvSpPr>
        <p:spPr>
          <a:xfrm>
            <a:off x="500063" y="1571625"/>
            <a:ext cx="8286750" cy="954088"/>
          </a:xfrm>
          <a:prstGeom prst="rect">
            <a:avLst/>
          </a:prstGeom>
          <a:noFill/>
        </p:spPr>
        <p:txBody>
          <a:bodyPr>
            <a:spAutoFit/>
          </a:bodyPr>
          <a:lstStyle/>
          <a:p>
            <a:pPr fontAlgn="auto">
              <a:spcBef>
                <a:spcPts val="0"/>
              </a:spcBef>
              <a:spcAft>
                <a:spcPts val="0"/>
              </a:spcAft>
              <a:defRPr/>
            </a:pPr>
            <a:r>
              <a:rPr lang="en-US" sz="2800" dirty="0">
                <a:latin typeface="+mj-lt"/>
                <a:sym typeface="Wingdings"/>
              </a:rPr>
              <a:t>Norma  </a:t>
            </a:r>
            <a:r>
              <a:rPr lang="en-US" sz="2800" dirty="0" err="1">
                <a:latin typeface="+mj-lt"/>
                <a:sym typeface="Wingdings"/>
              </a:rPr>
              <a:t>panduan</a:t>
            </a:r>
            <a:r>
              <a:rPr lang="en-US" sz="2800" dirty="0">
                <a:latin typeface="+mj-lt"/>
                <a:sym typeface="Wingdings"/>
              </a:rPr>
              <a:t>. </a:t>
            </a:r>
            <a:r>
              <a:rPr lang="en-US" sz="2800" dirty="0" err="1">
                <a:latin typeface="+mj-lt"/>
                <a:sym typeface="Wingdings"/>
              </a:rPr>
              <a:t>tolak</a:t>
            </a:r>
            <a:r>
              <a:rPr lang="en-US" sz="2800" dirty="0">
                <a:latin typeface="+mj-lt"/>
                <a:sym typeface="Wingdings"/>
              </a:rPr>
              <a:t> </a:t>
            </a:r>
            <a:r>
              <a:rPr lang="en-US" sz="2800" dirty="0" err="1">
                <a:latin typeface="+mj-lt"/>
                <a:sym typeface="Wingdings"/>
              </a:rPr>
              <a:t>ukur</a:t>
            </a:r>
            <a:r>
              <a:rPr lang="en-US" sz="2800" dirty="0">
                <a:latin typeface="+mj-lt"/>
                <a:sym typeface="Wingdings"/>
              </a:rPr>
              <a:t> </a:t>
            </a:r>
            <a:r>
              <a:rPr lang="en-US" sz="2800" dirty="0" err="1">
                <a:latin typeface="+mj-lt"/>
                <a:sym typeface="Wingdings"/>
              </a:rPr>
              <a:t>atau</a:t>
            </a:r>
            <a:r>
              <a:rPr lang="en-US" sz="2800" dirty="0">
                <a:latin typeface="+mj-lt"/>
                <a:sym typeface="Wingdings"/>
              </a:rPr>
              <a:t> </a:t>
            </a:r>
            <a:r>
              <a:rPr lang="en-US" sz="2800" dirty="0" err="1">
                <a:latin typeface="+mj-lt"/>
                <a:sym typeface="Wingdings"/>
              </a:rPr>
              <a:t>pedoman</a:t>
            </a:r>
            <a:r>
              <a:rPr lang="en-US" sz="2800" dirty="0">
                <a:latin typeface="+mj-lt"/>
                <a:sym typeface="Wingdings"/>
              </a:rPr>
              <a:t> </a:t>
            </a:r>
            <a:r>
              <a:rPr lang="en-US" sz="2800" dirty="0" err="1">
                <a:latin typeface="+mj-lt"/>
                <a:sym typeface="Wingdings"/>
              </a:rPr>
              <a:t>dalam</a:t>
            </a:r>
            <a:r>
              <a:rPr lang="en-US" sz="2800" dirty="0">
                <a:latin typeface="+mj-lt"/>
                <a:sym typeface="Wingdings"/>
              </a:rPr>
              <a:t> 	        </a:t>
            </a:r>
            <a:r>
              <a:rPr lang="en-US" sz="2800" dirty="0" err="1">
                <a:latin typeface="+mj-lt"/>
                <a:sym typeface="Wingdings"/>
              </a:rPr>
              <a:t>bertingkah</a:t>
            </a:r>
            <a:r>
              <a:rPr lang="en-US" sz="2800" dirty="0">
                <a:latin typeface="+mj-lt"/>
                <a:sym typeface="Wingdings"/>
              </a:rPr>
              <a:t> </a:t>
            </a:r>
            <a:r>
              <a:rPr lang="en-US" sz="2800" dirty="0" err="1">
                <a:latin typeface="+mj-lt"/>
                <a:sym typeface="Wingdings"/>
              </a:rPr>
              <a:t>laku</a:t>
            </a:r>
            <a:r>
              <a:rPr lang="en-US" sz="2800" dirty="0">
                <a:latin typeface="+mj-lt"/>
                <a:sym typeface="Wingdings"/>
              </a:rPr>
              <a:t> </a:t>
            </a:r>
            <a:r>
              <a:rPr lang="en-US" sz="2800" dirty="0" err="1">
                <a:latin typeface="+mj-lt"/>
                <a:sym typeface="Wingdings"/>
              </a:rPr>
              <a:t>pada</a:t>
            </a:r>
            <a:r>
              <a:rPr lang="en-US" sz="2800" dirty="0">
                <a:latin typeface="+mj-lt"/>
                <a:sym typeface="Wingdings"/>
              </a:rPr>
              <a:t> </a:t>
            </a:r>
            <a:r>
              <a:rPr lang="en-US" sz="2800" dirty="0" err="1">
                <a:latin typeface="+mj-lt"/>
                <a:sym typeface="Wingdings"/>
              </a:rPr>
              <a:t>masyarakat</a:t>
            </a:r>
            <a:endParaRPr lang="en-US" sz="2800" dirty="0">
              <a:latin typeface="+mj-lt"/>
              <a:sym typeface="Wingdings"/>
            </a:endParaRPr>
          </a:p>
        </p:txBody>
      </p:sp>
      <p:sp>
        <p:nvSpPr>
          <p:cNvPr id="6" name="TextBox 5"/>
          <p:cNvSpPr txBox="1"/>
          <p:nvPr/>
        </p:nvSpPr>
        <p:spPr>
          <a:xfrm>
            <a:off x="500063" y="2689225"/>
            <a:ext cx="8286750" cy="954088"/>
          </a:xfrm>
          <a:prstGeom prst="rect">
            <a:avLst/>
          </a:prstGeom>
          <a:noFill/>
        </p:spPr>
        <p:txBody>
          <a:bodyPr>
            <a:spAutoFit/>
          </a:bodyPr>
          <a:lstStyle/>
          <a:p>
            <a:pPr fontAlgn="auto">
              <a:spcBef>
                <a:spcPts val="0"/>
              </a:spcBef>
              <a:spcAft>
                <a:spcPts val="0"/>
              </a:spcAft>
              <a:defRPr/>
            </a:pPr>
            <a:r>
              <a:rPr lang="en-US" sz="2800" dirty="0" err="1">
                <a:latin typeface="+mj-lt"/>
                <a:sym typeface="Wingdings"/>
              </a:rPr>
              <a:t>Sanksi</a:t>
            </a:r>
            <a:r>
              <a:rPr lang="en-US" sz="2800" dirty="0">
                <a:latin typeface="+mj-lt"/>
                <a:sym typeface="Wingdings"/>
              </a:rPr>
              <a:t>   </a:t>
            </a:r>
            <a:r>
              <a:rPr lang="en-US" sz="2800" dirty="0" err="1">
                <a:latin typeface="+mj-lt"/>
                <a:sym typeface="Wingdings"/>
              </a:rPr>
              <a:t>Keadaan</a:t>
            </a:r>
            <a:r>
              <a:rPr lang="en-US" sz="2800" dirty="0">
                <a:latin typeface="+mj-lt"/>
                <a:sym typeface="Wingdings"/>
              </a:rPr>
              <a:t> yang </a:t>
            </a:r>
            <a:r>
              <a:rPr lang="en-US" sz="2800" dirty="0" err="1">
                <a:latin typeface="+mj-lt"/>
                <a:sym typeface="Wingdings"/>
              </a:rPr>
              <a:t>dikenakan</a:t>
            </a:r>
            <a:r>
              <a:rPr lang="en-US" sz="2800" dirty="0">
                <a:latin typeface="+mj-lt"/>
                <a:sym typeface="Wingdings"/>
              </a:rPr>
              <a:t> </a:t>
            </a:r>
            <a:r>
              <a:rPr lang="en-US" sz="2800" dirty="0" err="1">
                <a:latin typeface="+mj-lt"/>
                <a:sym typeface="Wingdings"/>
              </a:rPr>
              <a:t>pada</a:t>
            </a:r>
            <a:r>
              <a:rPr lang="en-US" sz="2800" dirty="0">
                <a:latin typeface="+mj-lt"/>
                <a:sym typeface="Wingdings"/>
              </a:rPr>
              <a:t> </a:t>
            </a:r>
            <a:r>
              <a:rPr lang="en-US" sz="2800" dirty="0" err="1">
                <a:latin typeface="+mj-lt"/>
                <a:sym typeface="Wingdings"/>
              </a:rPr>
              <a:t>pelanggar</a:t>
            </a:r>
            <a:r>
              <a:rPr lang="en-US" sz="2800" dirty="0">
                <a:latin typeface="+mj-lt"/>
                <a:sym typeface="Wingdings"/>
              </a:rPr>
              <a:t> 	        </a:t>
            </a:r>
            <a:r>
              <a:rPr lang="en-US" sz="2800" dirty="0" err="1">
                <a:latin typeface="+mj-lt"/>
                <a:sym typeface="Wingdings"/>
              </a:rPr>
              <a:t>norma</a:t>
            </a:r>
            <a:r>
              <a:rPr lang="en-US" sz="2800" dirty="0">
                <a:latin typeface="+mj-lt"/>
                <a:sym typeface="Wingdings"/>
              </a:rPr>
              <a:t> </a:t>
            </a:r>
            <a:r>
              <a:rPr lang="en-US" sz="2800" dirty="0" err="1">
                <a:latin typeface="+mj-lt"/>
                <a:sym typeface="Wingdings"/>
              </a:rPr>
              <a:t>baik</a:t>
            </a:r>
            <a:r>
              <a:rPr lang="en-US" sz="2800" dirty="0">
                <a:latin typeface="+mj-lt"/>
                <a:sym typeface="Wingdings"/>
              </a:rPr>
              <a:t> </a:t>
            </a:r>
            <a:r>
              <a:rPr lang="en-US" sz="2800" dirty="0" err="1">
                <a:latin typeface="+mj-lt"/>
                <a:sym typeface="Wingdings"/>
              </a:rPr>
              <a:t>fisik</a:t>
            </a:r>
            <a:r>
              <a:rPr lang="en-US" sz="2800" dirty="0">
                <a:latin typeface="+mj-lt"/>
                <a:sym typeface="Wingdings"/>
              </a:rPr>
              <a:t> </a:t>
            </a:r>
            <a:r>
              <a:rPr lang="en-US" sz="2800" dirty="0" err="1">
                <a:latin typeface="+mj-lt"/>
                <a:sym typeface="Wingdings"/>
              </a:rPr>
              <a:t>maupun</a:t>
            </a:r>
            <a:r>
              <a:rPr lang="en-US" sz="2800" dirty="0">
                <a:latin typeface="+mj-lt"/>
                <a:sym typeface="Wingdings"/>
              </a:rPr>
              <a:t> </a:t>
            </a:r>
            <a:r>
              <a:rPr lang="en-US" sz="2800" dirty="0" err="1">
                <a:latin typeface="+mj-lt"/>
                <a:sym typeface="Wingdings"/>
              </a:rPr>
              <a:t>pshikis</a:t>
            </a:r>
            <a:endParaRPr lang="en-US" sz="2800" dirty="0">
              <a:latin typeface="+mj-lt"/>
              <a:sym typeface="Wingdings"/>
            </a:endParaRPr>
          </a:p>
        </p:txBody>
      </p:sp>
      <p:sp>
        <p:nvSpPr>
          <p:cNvPr id="7" name="TextBox 6"/>
          <p:cNvSpPr txBox="1"/>
          <p:nvPr/>
        </p:nvSpPr>
        <p:spPr>
          <a:xfrm>
            <a:off x="571500" y="3857625"/>
            <a:ext cx="4929188" cy="2246313"/>
          </a:xfrm>
          <a:prstGeom prst="rect">
            <a:avLst/>
          </a:prstGeom>
          <a:noFill/>
        </p:spPr>
        <p:txBody>
          <a:bodyPr>
            <a:spAutoFit/>
          </a:bodyPr>
          <a:lstStyle/>
          <a:p>
            <a:pPr fontAlgn="auto">
              <a:spcBef>
                <a:spcPts val="0"/>
              </a:spcBef>
              <a:spcAft>
                <a:spcPts val="0"/>
              </a:spcAft>
              <a:defRPr/>
            </a:pPr>
            <a:r>
              <a:rPr lang="en-US" sz="2800" dirty="0" err="1">
                <a:latin typeface="+mj-lt"/>
                <a:sym typeface="Wingdings"/>
              </a:rPr>
              <a:t>Macam</a:t>
            </a:r>
            <a:r>
              <a:rPr lang="en-US" sz="2800" dirty="0">
                <a:latin typeface="+mj-lt"/>
                <a:sym typeface="Wingdings"/>
              </a:rPr>
              <a:t> Norma </a:t>
            </a:r>
            <a:r>
              <a:rPr lang="en-US" sz="2800" dirty="0" err="1">
                <a:latin typeface="+mj-lt"/>
                <a:sym typeface="Wingdings"/>
              </a:rPr>
              <a:t>di</a:t>
            </a:r>
            <a:r>
              <a:rPr lang="en-US" sz="2800" dirty="0">
                <a:latin typeface="+mj-lt"/>
                <a:sym typeface="Wingdings"/>
              </a:rPr>
              <a:t> </a:t>
            </a:r>
            <a:r>
              <a:rPr lang="en-US" sz="2800" dirty="0" err="1">
                <a:latin typeface="+mj-lt"/>
                <a:sym typeface="Wingdings"/>
              </a:rPr>
              <a:t>Masyarakat</a:t>
            </a:r>
            <a:r>
              <a:rPr lang="en-US" sz="2800" dirty="0">
                <a:latin typeface="+mj-lt"/>
                <a:sym typeface="Wingdings"/>
              </a:rPr>
              <a:t>:</a:t>
            </a:r>
          </a:p>
          <a:p>
            <a:pPr marL="514350" indent="-514350" fontAlgn="auto">
              <a:spcBef>
                <a:spcPts val="0"/>
              </a:spcBef>
              <a:spcAft>
                <a:spcPts val="0"/>
              </a:spcAft>
              <a:buFontTx/>
              <a:buAutoNum type="arabicPeriod"/>
              <a:defRPr/>
            </a:pPr>
            <a:r>
              <a:rPr lang="en-US" sz="2800" dirty="0">
                <a:latin typeface="+mj-lt"/>
                <a:sym typeface="Wingdings"/>
              </a:rPr>
              <a:t>Norma Agama</a:t>
            </a:r>
          </a:p>
          <a:p>
            <a:pPr marL="514350" indent="-514350" fontAlgn="auto">
              <a:spcBef>
                <a:spcPts val="0"/>
              </a:spcBef>
              <a:spcAft>
                <a:spcPts val="0"/>
              </a:spcAft>
              <a:buFontTx/>
              <a:buAutoNum type="arabicPeriod"/>
              <a:defRPr/>
            </a:pPr>
            <a:r>
              <a:rPr lang="en-US" sz="2800" dirty="0">
                <a:latin typeface="+mj-lt"/>
                <a:sym typeface="Wingdings"/>
              </a:rPr>
              <a:t>Norma Moral/</a:t>
            </a:r>
            <a:r>
              <a:rPr lang="en-US" sz="2800" dirty="0" err="1">
                <a:latin typeface="+mj-lt"/>
                <a:sym typeface="Wingdings"/>
              </a:rPr>
              <a:t>Kesusilaan</a:t>
            </a:r>
            <a:endParaRPr lang="en-US" sz="2800" dirty="0">
              <a:latin typeface="+mj-lt"/>
              <a:sym typeface="Wingdings"/>
            </a:endParaRPr>
          </a:p>
          <a:p>
            <a:pPr marL="514350" indent="-514350" fontAlgn="auto">
              <a:spcBef>
                <a:spcPts val="0"/>
              </a:spcBef>
              <a:spcAft>
                <a:spcPts val="0"/>
              </a:spcAft>
              <a:buFontTx/>
              <a:buAutoNum type="arabicPeriod"/>
              <a:defRPr/>
            </a:pPr>
            <a:r>
              <a:rPr lang="en-US" sz="2800" dirty="0">
                <a:latin typeface="+mj-lt"/>
                <a:sym typeface="Wingdings"/>
              </a:rPr>
              <a:t>Norma </a:t>
            </a:r>
            <a:r>
              <a:rPr lang="en-US" sz="2800" dirty="0" err="1">
                <a:latin typeface="+mj-lt"/>
                <a:sym typeface="Wingdings"/>
              </a:rPr>
              <a:t>Kesopanan</a:t>
            </a:r>
            <a:endParaRPr lang="en-US" sz="2800" dirty="0">
              <a:latin typeface="+mj-lt"/>
              <a:sym typeface="Wingdings"/>
            </a:endParaRPr>
          </a:p>
          <a:p>
            <a:pPr marL="514350" indent="-514350" fontAlgn="auto">
              <a:spcBef>
                <a:spcPts val="0"/>
              </a:spcBef>
              <a:spcAft>
                <a:spcPts val="0"/>
              </a:spcAft>
              <a:buFontTx/>
              <a:buAutoNum type="arabicPeriod"/>
              <a:defRPr/>
            </a:pPr>
            <a:r>
              <a:rPr lang="en-US" sz="2800" dirty="0">
                <a:latin typeface="+mj-lt"/>
                <a:sym typeface="Wingdings"/>
              </a:rPr>
              <a:t>Norma </a:t>
            </a:r>
            <a:r>
              <a:rPr lang="en-US" sz="2800" dirty="0" err="1">
                <a:latin typeface="+mj-lt"/>
                <a:sym typeface="Wingdings"/>
              </a:rPr>
              <a:t>Hukum</a:t>
            </a:r>
            <a:endParaRPr lang="en-US" sz="2800" dirty="0">
              <a:latin typeface="+mj-lt"/>
              <a:sym typeface="Wingdings"/>
            </a:endParaRPr>
          </a:p>
        </p:txBody>
      </p:sp>
      <p:sp>
        <p:nvSpPr>
          <p:cNvPr id="9" name="TextBox 8"/>
          <p:cNvSpPr txBox="1"/>
          <p:nvPr/>
        </p:nvSpPr>
        <p:spPr>
          <a:xfrm>
            <a:off x="500063" y="4357688"/>
            <a:ext cx="8358187" cy="769937"/>
          </a:xfrm>
          <a:prstGeom prst="rect">
            <a:avLst/>
          </a:prstGeom>
          <a:solidFill>
            <a:schemeClr val="accent1">
              <a:alpha val="43000"/>
            </a:schemeClr>
          </a:solidFill>
        </p:spPr>
        <p:txBody>
          <a:bodyPr>
            <a:spAutoFit/>
          </a:bodyPr>
          <a:lstStyle/>
          <a:p>
            <a:pPr algn="r" fontAlgn="auto">
              <a:spcBef>
                <a:spcPts val="0"/>
              </a:spcBef>
              <a:spcAft>
                <a:spcPts val="0"/>
              </a:spcAft>
              <a:defRPr/>
            </a:pPr>
            <a:r>
              <a:rPr lang="en-US" sz="4400" dirty="0" err="1">
                <a:latin typeface="+mj-lt"/>
                <a:sym typeface="Wingdings"/>
              </a:rPr>
              <a:t>Individu</a:t>
            </a:r>
            <a:r>
              <a:rPr lang="en-US" sz="4400" dirty="0">
                <a:latin typeface="+mj-lt"/>
                <a:sym typeface="Wingdings"/>
              </a:rPr>
              <a:t>/</a:t>
            </a:r>
            <a:r>
              <a:rPr lang="en-US" sz="4400" dirty="0" err="1">
                <a:latin typeface="+mj-lt"/>
                <a:sym typeface="Wingdings"/>
              </a:rPr>
              <a:t>Pribadi</a:t>
            </a:r>
            <a:endParaRPr lang="en-US" sz="4400" dirty="0">
              <a:latin typeface="+mj-lt"/>
              <a:sym typeface="Wingdings"/>
            </a:endParaRPr>
          </a:p>
        </p:txBody>
      </p:sp>
      <p:sp>
        <p:nvSpPr>
          <p:cNvPr id="10" name="TextBox 9"/>
          <p:cNvSpPr txBox="1"/>
          <p:nvPr/>
        </p:nvSpPr>
        <p:spPr>
          <a:xfrm>
            <a:off x="500063" y="5214938"/>
            <a:ext cx="8358187" cy="769937"/>
          </a:xfrm>
          <a:prstGeom prst="rect">
            <a:avLst/>
          </a:prstGeom>
          <a:solidFill>
            <a:schemeClr val="accent1">
              <a:lumMod val="50000"/>
              <a:alpha val="43000"/>
            </a:schemeClr>
          </a:solidFill>
        </p:spPr>
        <p:txBody>
          <a:bodyPr>
            <a:spAutoFit/>
          </a:bodyPr>
          <a:lstStyle/>
          <a:p>
            <a:pPr algn="r" fontAlgn="auto">
              <a:spcBef>
                <a:spcPts val="0"/>
              </a:spcBef>
              <a:spcAft>
                <a:spcPts val="0"/>
              </a:spcAft>
              <a:defRPr/>
            </a:pPr>
            <a:r>
              <a:rPr lang="en-US" sz="4400" dirty="0" err="1">
                <a:latin typeface="+mj-lt"/>
                <a:sym typeface="Wingdings"/>
              </a:rPr>
              <a:t>Antar</a:t>
            </a:r>
            <a:r>
              <a:rPr lang="en-US" sz="4400" dirty="0">
                <a:latin typeface="+mj-lt"/>
                <a:sym typeface="Wingdings"/>
              </a:rPr>
              <a:t> </a:t>
            </a:r>
            <a:r>
              <a:rPr lang="en-US" sz="4400" dirty="0" err="1">
                <a:latin typeface="+mj-lt"/>
                <a:sym typeface="Wingdings"/>
              </a:rPr>
              <a:t>Pribadi</a:t>
            </a:r>
            <a:endParaRPr lang="en-US" sz="4400" dirty="0">
              <a:latin typeface="+mj-lt"/>
              <a:sym typeface="Wing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04800" y="1066800"/>
            <a:ext cx="8382000" cy="5562600"/>
          </a:xfrm>
        </p:spPr>
        <p:txBody>
          <a:bodyPr/>
          <a:lstStyle/>
          <a:p>
            <a:pPr eaLnBrk="1" hangingPunct="1">
              <a:buClr>
                <a:schemeClr val="tx1"/>
              </a:buClr>
              <a:buSzPct val="80000"/>
              <a:buFont typeface="Wingdings" pitchFamily="2" charset="2"/>
              <a:buChar char="q"/>
            </a:pPr>
            <a:r>
              <a:rPr lang="en-US" sz="2800" smtClean="0"/>
              <a:t>Deskriptif </a:t>
            </a:r>
            <a:r>
              <a:rPr lang="en-US" sz="2800" smtClean="0">
                <a:sym typeface="Wingdings" pitchFamily="2" charset="2"/>
              </a:rPr>
              <a:t> “Bagaimana”</a:t>
            </a:r>
          </a:p>
          <a:p>
            <a:pPr lvl="1" eaLnBrk="1" hangingPunct="1">
              <a:buClr>
                <a:schemeClr val="tx1"/>
              </a:buClr>
              <a:buFont typeface="Wingdings" pitchFamily="2" charset="2"/>
              <a:buNone/>
            </a:pPr>
            <a:r>
              <a:rPr lang="en-US" sz="2400" smtClean="0"/>
              <a:t>	mis. Ilmu sejarah memberikan keterangan tentang hal-hal yang pernah terjadi, bagaimana peristiwa berlangsung, bagaimana gambaran kenyataannya. Melalui pendekatan ini, IBD dapat menemukan suatu gejala budaya dan kemanusiaan secara benar dan jujur.  </a:t>
            </a:r>
          </a:p>
          <a:p>
            <a:pPr eaLnBrk="1" hangingPunct="1">
              <a:buClr>
                <a:schemeClr val="tx1"/>
              </a:buClr>
              <a:buSzPct val="80000"/>
              <a:buFont typeface="Wingdings" pitchFamily="2" charset="2"/>
              <a:buChar char="q"/>
            </a:pPr>
            <a:r>
              <a:rPr lang="en-US" sz="2800" smtClean="0"/>
              <a:t>Esensial </a:t>
            </a:r>
            <a:r>
              <a:rPr lang="en-US" sz="2800" smtClean="0">
                <a:sym typeface="Wingdings" pitchFamily="2" charset="2"/>
              </a:rPr>
              <a:t> “Apa”</a:t>
            </a:r>
          </a:p>
          <a:p>
            <a:pPr lvl="1" eaLnBrk="1" hangingPunct="1">
              <a:buFont typeface="Wingdings" pitchFamily="2" charset="2"/>
              <a:buNone/>
            </a:pPr>
            <a:r>
              <a:rPr lang="en-US" sz="2400" smtClean="0"/>
              <a:t> 	mis: filsafat di mana manusia berusaha mencari jawaban dari pertanyaan yang esensial tentang kemanusiaan. Melalui pendekatan ini IBD mengarahkan wawasan terhadap ciri-ciri khas dari manusia yang berbeda dari makhluk lain.  </a:t>
            </a:r>
          </a:p>
        </p:txBody>
      </p:sp>
      <p:sp>
        <p:nvSpPr>
          <p:cNvPr id="14338" name="Rectangle 2"/>
          <p:cNvSpPr>
            <a:spLocks noGrp="1" noChangeArrowheads="1"/>
          </p:cNvSpPr>
          <p:nvPr>
            <p:ph type="title"/>
          </p:nvPr>
        </p:nvSpPr>
        <p:spPr>
          <a:xfrm>
            <a:off x="457200" y="457200"/>
            <a:ext cx="8229600" cy="676275"/>
          </a:xfrm>
        </p:spPr>
        <p:txBody>
          <a:bodyPr>
            <a:normAutofit fontScale="90000"/>
          </a:bodyPr>
          <a:lstStyle/>
          <a:p>
            <a:pPr eaLnBrk="1" fontAlgn="auto" hangingPunct="1">
              <a:spcAft>
                <a:spcPts val="0"/>
              </a:spcAft>
              <a:defRPr/>
            </a:pPr>
            <a:r>
              <a:rPr lang="en-US" sz="4000" smtClean="0"/>
              <a:t>Metode Pendekatan IBD</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Hukum Sebagai norma</a:t>
            </a:r>
          </a:p>
        </p:txBody>
      </p:sp>
      <p:sp>
        <p:nvSpPr>
          <p:cNvPr id="3" name="Content Placeholder 2"/>
          <p:cNvSpPr>
            <a:spLocks noGrp="1"/>
          </p:cNvSpPr>
          <p:nvPr>
            <p:ph idx="1"/>
          </p:nvPr>
        </p:nvSpPr>
        <p:spPr/>
        <p:txBody>
          <a:bodyPr>
            <a:normAutofit fontScale="92500" lnSpcReduction="20000"/>
          </a:bodyPr>
          <a:lstStyle/>
          <a:p>
            <a:r>
              <a:rPr lang="en-US" smtClean="0"/>
              <a:t>Norma Hukum</a:t>
            </a:r>
          </a:p>
          <a:p>
            <a:pPr>
              <a:buFont typeface="Wingdings 2" pitchFamily="18" charset="2"/>
              <a:buNone/>
            </a:pPr>
            <a:r>
              <a:rPr lang="en-US" smtClean="0"/>
              <a:t>	     1. Datang dari Luar Diri Individu (Heteronom) yaitu       	dari kekuasaan/lembaga  yang berwenang</a:t>
            </a:r>
          </a:p>
          <a:p>
            <a:pPr>
              <a:buFont typeface="Wingdings 2" pitchFamily="18" charset="2"/>
              <a:buNone/>
            </a:pPr>
            <a:r>
              <a:rPr lang="en-US" smtClean="0"/>
              <a:t>	    2. Dilekati Sanksi yang Memaksa seperti sanksi 	pidana</a:t>
            </a:r>
          </a:p>
          <a:p>
            <a:pPr>
              <a:buFont typeface="Wingdings 2" pitchFamily="18" charset="2"/>
              <a:buNone/>
            </a:pPr>
            <a:r>
              <a:rPr lang="en-US" smtClean="0"/>
              <a:t>	     3. Dilaksanakan oleh Negara dengan  Aparaturnya</a:t>
            </a:r>
          </a:p>
          <a:p>
            <a:pPr>
              <a:buFont typeface="Wingdings 2" pitchFamily="18" charset="2"/>
              <a:buNone/>
            </a:pPr>
            <a:r>
              <a:rPr lang="en-US" smtClean="0"/>
              <a:t> </a:t>
            </a:r>
          </a:p>
          <a:p>
            <a:pPr>
              <a:buFont typeface="Wingdings 2" pitchFamily="18" charset="2"/>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28625"/>
            <a:ext cx="8229600" cy="1143000"/>
          </a:xfrm>
        </p:spPr>
        <p:txBody>
          <a:bodyPr>
            <a:normAutofit fontScale="90000"/>
          </a:bodyPr>
          <a:lstStyle/>
          <a:p>
            <a:pPr fontAlgn="auto">
              <a:spcAft>
                <a:spcPts val="0"/>
              </a:spcAft>
              <a:defRPr/>
            </a:pPr>
            <a:r>
              <a:rPr lang="en-US" dirty="0" err="1" smtClean="0"/>
              <a:t>Hukum</a:t>
            </a:r>
            <a:r>
              <a:rPr lang="en-US" dirty="0" smtClean="0"/>
              <a:t> </a:t>
            </a:r>
            <a:r>
              <a:rPr lang="en-US" dirty="0" err="1" smtClean="0"/>
              <a:t>menurut</a:t>
            </a:r>
            <a:r>
              <a:rPr lang="en-US" dirty="0" smtClean="0"/>
              <a:t> </a:t>
            </a:r>
            <a:r>
              <a:rPr lang="en-US" dirty="0" err="1" smtClean="0"/>
              <a:t>Sumbernya</a:t>
            </a:r>
            <a:r>
              <a:rPr lang="en-US" dirty="0" smtClean="0"/>
              <a:t> (Thomas Aquinas)</a:t>
            </a:r>
            <a:endParaRPr lang="en-US" dirty="0"/>
          </a:p>
        </p:txBody>
      </p:sp>
      <p:sp>
        <p:nvSpPr>
          <p:cNvPr id="4" name="TextBox 3"/>
          <p:cNvSpPr txBox="1"/>
          <p:nvPr/>
        </p:nvSpPr>
        <p:spPr>
          <a:xfrm>
            <a:off x="357188" y="1643063"/>
            <a:ext cx="8286750" cy="523875"/>
          </a:xfrm>
          <a:prstGeom prst="rect">
            <a:avLst/>
          </a:prstGeom>
          <a:solidFill>
            <a:schemeClr val="bg2">
              <a:lumMod val="75000"/>
            </a:schemeClr>
          </a:solidFill>
        </p:spPr>
        <p:txBody>
          <a:bodyPr>
            <a:spAutoFit/>
          </a:bodyPr>
          <a:lstStyle/>
          <a:p>
            <a:pPr fontAlgn="auto">
              <a:spcBef>
                <a:spcPts val="0"/>
              </a:spcBef>
              <a:spcAft>
                <a:spcPts val="0"/>
              </a:spcAft>
              <a:defRPr/>
            </a:pPr>
            <a:r>
              <a:rPr lang="en-US" sz="2800" dirty="0">
                <a:latin typeface="+mj-lt"/>
                <a:sym typeface="Wingdings"/>
              </a:rPr>
              <a:t>1. </a:t>
            </a:r>
            <a:r>
              <a:rPr lang="en-US" sz="2800" dirty="0" err="1">
                <a:latin typeface="+mj-lt"/>
                <a:sym typeface="Wingdings"/>
              </a:rPr>
              <a:t>Hukum</a:t>
            </a:r>
            <a:r>
              <a:rPr lang="en-US" sz="2800" dirty="0">
                <a:latin typeface="+mj-lt"/>
                <a:sym typeface="Wingdings"/>
              </a:rPr>
              <a:t> </a:t>
            </a:r>
            <a:r>
              <a:rPr lang="en-US" sz="2800" dirty="0" err="1">
                <a:latin typeface="+mj-lt"/>
                <a:sym typeface="Wingdings"/>
              </a:rPr>
              <a:t>Abadi</a:t>
            </a:r>
            <a:r>
              <a:rPr lang="en-US" sz="2800" dirty="0">
                <a:latin typeface="+mj-lt"/>
                <a:sym typeface="Wingdings"/>
              </a:rPr>
              <a:t> (</a:t>
            </a:r>
            <a:r>
              <a:rPr lang="en-US" sz="2800" dirty="0" err="1">
                <a:latin typeface="+mj-lt"/>
                <a:sym typeface="Wingdings"/>
              </a:rPr>
              <a:t>Lex</a:t>
            </a:r>
            <a:r>
              <a:rPr lang="en-US" sz="2800" dirty="0">
                <a:latin typeface="+mj-lt"/>
                <a:sym typeface="Wingdings"/>
              </a:rPr>
              <a:t> </a:t>
            </a:r>
            <a:r>
              <a:rPr lang="en-US" sz="2800" dirty="0" err="1">
                <a:latin typeface="+mj-lt"/>
                <a:sym typeface="Wingdings"/>
              </a:rPr>
              <a:t>Ecterna</a:t>
            </a:r>
            <a:r>
              <a:rPr lang="en-US" sz="2800" dirty="0">
                <a:latin typeface="+mj-lt"/>
                <a:sym typeface="Wingdings"/>
              </a:rPr>
              <a:t>)</a:t>
            </a:r>
            <a:r>
              <a:rPr lang="en-US" sz="2800" dirty="0" err="1">
                <a:latin typeface="+mj-lt"/>
                <a:sym typeface="Wingdings"/>
              </a:rPr>
              <a:t>Berakar</a:t>
            </a:r>
            <a:r>
              <a:rPr lang="en-US" sz="2800" dirty="0">
                <a:latin typeface="+mj-lt"/>
                <a:sym typeface="Wingdings"/>
              </a:rPr>
              <a:t> </a:t>
            </a:r>
            <a:r>
              <a:rPr lang="en-US" sz="2800" dirty="0" err="1">
                <a:latin typeface="+mj-lt"/>
                <a:sym typeface="Wingdings"/>
              </a:rPr>
              <a:t>dari</a:t>
            </a:r>
            <a:r>
              <a:rPr lang="en-US" sz="2800" dirty="0">
                <a:latin typeface="+mj-lt"/>
                <a:sym typeface="Wingdings"/>
              </a:rPr>
              <a:t> </a:t>
            </a:r>
            <a:r>
              <a:rPr lang="en-US" sz="2800" dirty="0" err="1">
                <a:latin typeface="+mj-lt"/>
                <a:sym typeface="Wingdings"/>
              </a:rPr>
              <a:t>JiwaTuhan</a:t>
            </a:r>
            <a:endParaRPr lang="en-US" sz="2800" dirty="0">
              <a:latin typeface="+mj-lt"/>
              <a:sym typeface="Wingdings"/>
            </a:endParaRPr>
          </a:p>
        </p:txBody>
      </p:sp>
      <p:sp>
        <p:nvSpPr>
          <p:cNvPr id="5" name="TextBox 4"/>
          <p:cNvSpPr txBox="1"/>
          <p:nvPr/>
        </p:nvSpPr>
        <p:spPr>
          <a:xfrm>
            <a:off x="357188" y="2428875"/>
            <a:ext cx="8286750" cy="1200150"/>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a:latin typeface="+mj-lt"/>
                <a:sym typeface="Wingdings"/>
              </a:rPr>
              <a:t>2. </a:t>
            </a:r>
            <a:r>
              <a:rPr lang="en-US" sz="2400" dirty="0" err="1">
                <a:latin typeface="+mj-lt"/>
                <a:sym typeface="Wingdings"/>
              </a:rPr>
              <a:t>Hukum</a:t>
            </a:r>
            <a:r>
              <a:rPr lang="en-US" sz="2400" dirty="0">
                <a:latin typeface="+mj-lt"/>
                <a:sym typeface="Wingdings"/>
              </a:rPr>
              <a:t> </a:t>
            </a:r>
            <a:r>
              <a:rPr lang="en-US" sz="2400" dirty="0" err="1">
                <a:latin typeface="+mj-lt"/>
                <a:sym typeface="Wingdings"/>
              </a:rPr>
              <a:t>Alam</a:t>
            </a:r>
            <a:r>
              <a:rPr lang="en-US" sz="2400" dirty="0">
                <a:latin typeface="+mj-lt"/>
                <a:sym typeface="Wingdings"/>
              </a:rPr>
              <a:t>  </a:t>
            </a:r>
            <a:r>
              <a:rPr lang="en-US" sz="2400" dirty="0" err="1">
                <a:latin typeface="+mj-lt"/>
                <a:sym typeface="Wingdings"/>
              </a:rPr>
              <a:t>Ditafsir</a:t>
            </a:r>
            <a:r>
              <a:rPr lang="en-US" sz="2400" dirty="0">
                <a:latin typeface="+mj-lt"/>
                <a:sym typeface="Wingdings"/>
              </a:rPr>
              <a:t> </a:t>
            </a:r>
            <a:r>
              <a:rPr lang="en-US" sz="2400" dirty="0" err="1">
                <a:latin typeface="+mj-lt"/>
                <a:sym typeface="Wingdings"/>
              </a:rPr>
              <a:t>secara</a:t>
            </a:r>
            <a:r>
              <a:rPr lang="en-US" sz="2400" dirty="0">
                <a:latin typeface="+mj-lt"/>
                <a:sym typeface="Wingdings"/>
              </a:rPr>
              <a:t> </a:t>
            </a:r>
            <a:r>
              <a:rPr lang="en-US" sz="2400" dirty="0" err="1">
                <a:latin typeface="+mj-lt"/>
                <a:sym typeface="Wingdings"/>
              </a:rPr>
              <a:t>subyektif</a:t>
            </a:r>
            <a:r>
              <a:rPr lang="en-US" sz="2400" dirty="0">
                <a:latin typeface="+mj-lt"/>
                <a:sym typeface="Wingdings"/>
              </a:rPr>
              <a:t> </a:t>
            </a:r>
            <a:r>
              <a:rPr lang="en-US" sz="2400" dirty="0" err="1">
                <a:latin typeface="+mj-lt"/>
                <a:sym typeface="Wingdings"/>
              </a:rPr>
              <a:t>oleh</a:t>
            </a:r>
            <a:r>
              <a:rPr lang="en-US" sz="2400" dirty="0">
                <a:latin typeface="+mj-lt"/>
                <a:sym typeface="Wingdings"/>
              </a:rPr>
              <a:t> </a:t>
            </a:r>
            <a:r>
              <a:rPr lang="en-US" sz="2400" dirty="0" err="1">
                <a:latin typeface="+mj-lt"/>
                <a:sym typeface="Wingdings"/>
              </a:rPr>
              <a:t>manusia</a:t>
            </a:r>
            <a:r>
              <a:rPr lang="en-US" sz="2400" dirty="0">
                <a:latin typeface="+mj-lt"/>
                <a:sym typeface="Wingdings"/>
              </a:rPr>
              <a:t> </a:t>
            </a:r>
            <a:r>
              <a:rPr lang="en-US" sz="2400" dirty="0" err="1">
                <a:latin typeface="+mj-lt"/>
                <a:sym typeface="Wingdings"/>
              </a:rPr>
              <a:t>dari</a:t>
            </a:r>
            <a:r>
              <a:rPr lang="en-US" sz="2400" dirty="0">
                <a:latin typeface="+mj-lt"/>
                <a:sym typeface="Wingdings"/>
              </a:rPr>
              <a:t> 	                     </a:t>
            </a:r>
            <a:r>
              <a:rPr lang="en-US" sz="2400" dirty="0" err="1">
                <a:latin typeface="+mj-lt"/>
                <a:sym typeface="Wingdings"/>
              </a:rPr>
              <a:t>alam</a:t>
            </a:r>
            <a:r>
              <a:rPr lang="en-US" sz="2400" dirty="0">
                <a:latin typeface="+mj-lt"/>
                <a:sym typeface="Wingdings"/>
              </a:rPr>
              <a:t> (</a:t>
            </a:r>
            <a:r>
              <a:rPr lang="en-US" sz="2400" dirty="0" err="1">
                <a:latin typeface="+mj-lt"/>
                <a:sym typeface="Wingdings"/>
              </a:rPr>
              <a:t>Hukum-hukum</a:t>
            </a:r>
            <a:r>
              <a:rPr lang="en-US" sz="2400" dirty="0">
                <a:latin typeface="+mj-lt"/>
                <a:sym typeface="Wingdings"/>
              </a:rPr>
              <a:t> </a:t>
            </a:r>
            <a:r>
              <a:rPr lang="en-US" sz="2400" dirty="0" err="1">
                <a:latin typeface="+mj-lt"/>
                <a:sym typeface="Wingdings"/>
              </a:rPr>
              <a:t>Fisika</a:t>
            </a:r>
            <a:r>
              <a:rPr lang="en-US" sz="2400" dirty="0">
                <a:latin typeface="+mj-lt"/>
                <a:sym typeface="Wingdings"/>
              </a:rPr>
              <a:t>, </a:t>
            </a:r>
            <a:r>
              <a:rPr lang="en-US" sz="2400" dirty="0" err="1">
                <a:latin typeface="+mj-lt"/>
                <a:sym typeface="Wingdings"/>
              </a:rPr>
              <a:t>Matematika</a:t>
            </a:r>
            <a:r>
              <a:rPr lang="en-US" sz="2400" dirty="0">
                <a:latin typeface="+mj-lt"/>
                <a:sym typeface="Wingdings"/>
              </a:rPr>
              <a:t> </a:t>
            </a:r>
            <a:r>
              <a:rPr lang="en-US" sz="2400" dirty="0" err="1">
                <a:latin typeface="+mj-lt"/>
                <a:sym typeface="Wingdings"/>
              </a:rPr>
              <a:t>dan</a:t>
            </a:r>
            <a:r>
              <a:rPr lang="en-US" sz="2400" dirty="0">
                <a:latin typeface="+mj-lt"/>
                <a:sym typeface="Wingdings"/>
              </a:rPr>
              <a:t> 		        </a:t>
            </a:r>
            <a:r>
              <a:rPr lang="en-US" sz="2400" dirty="0" err="1">
                <a:latin typeface="+mj-lt"/>
                <a:sym typeface="Wingdings"/>
              </a:rPr>
              <a:t>Ilmu</a:t>
            </a:r>
            <a:r>
              <a:rPr lang="en-US" sz="2400" dirty="0">
                <a:latin typeface="+mj-lt"/>
                <a:sym typeface="Wingdings"/>
              </a:rPr>
              <a:t> </a:t>
            </a:r>
            <a:r>
              <a:rPr lang="en-US" sz="2400" dirty="0" err="1">
                <a:latin typeface="+mj-lt"/>
                <a:sym typeface="Wingdings"/>
              </a:rPr>
              <a:t>Alam</a:t>
            </a:r>
            <a:r>
              <a:rPr lang="en-US" sz="2400" dirty="0">
                <a:latin typeface="+mj-lt"/>
                <a:sym typeface="Wingdings"/>
              </a:rPr>
              <a:t> </a:t>
            </a:r>
            <a:r>
              <a:rPr lang="en-US" sz="2400" dirty="0" err="1">
                <a:latin typeface="+mj-lt"/>
                <a:sym typeface="Wingdings"/>
              </a:rPr>
              <a:t>lainnya</a:t>
            </a:r>
            <a:r>
              <a:rPr lang="en-US" sz="2400" dirty="0">
                <a:latin typeface="+mj-lt"/>
                <a:sym typeface="Wingdings"/>
              </a:rPr>
              <a:t>  </a:t>
            </a:r>
            <a:r>
              <a:rPr lang="en-US" sz="2400" dirty="0" err="1">
                <a:latin typeface="+mj-lt"/>
                <a:sym typeface="Wingdings"/>
              </a:rPr>
              <a:t>berdasar</a:t>
            </a:r>
            <a:r>
              <a:rPr lang="en-US" sz="2400" dirty="0">
                <a:latin typeface="+mj-lt"/>
                <a:sym typeface="Wingdings"/>
              </a:rPr>
              <a:t> </a:t>
            </a:r>
            <a:r>
              <a:rPr lang="en-US" sz="2400" dirty="0" err="1">
                <a:latin typeface="+mj-lt"/>
                <a:sym typeface="Wingdings"/>
              </a:rPr>
              <a:t>keteraturan</a:t>
            </a:r>
            <a:r>
              <a:rPr lang="en-US" sz="2400" dirty="0">
                <a:latin typeface="+mj-lt"/>
                <a:sym typeface="Wingdings"/>
              </a:rPr>
              <a:t> </a:t>
            </a:r>
            <a:r>
              <a:rPr lang="en-US" sz="2400" dirty="0" err="1">
                <a:latin typeface="+mj-lt"/>
                <a:sym typeface="Wingdings"/>
              </a:rPr>
              <a:t>Alam</a:t>
            </a:r>
            <a:r>
              <a:rPr lang="en-US" sz="2400" dirty="0">
                <a:latin typeface="+mj-lt"/>
                <a:sym typeface="Wingdings"/>
              </a:rPr>
              <a:t> </a:t>
            </a:r>
          </a:p>
        </p:txBody>
      </p:sp>
      <p:sp>
        <p:nvSpPr>
          <p:cNvPr id="6" name="TextBox 5"/>
          <p:cNvSpPr txBox="1"/>
          <p:nvPr/>
        </p:nvSpPr>
        <p:spPr>
          <a:xfrm>
            <a:off x="357188" y="6000750"/>
            <a:ext cx="8286750" cy="523875"/>
          </a:xfrm>
          <a:prstGeom prst="rect">
            <a:avLst/>
          </a:prstGeom>
          <a:solidFill>
            <a:schemeClr val="bg2">
              <a:lumMod val="75000"/>
            </a:schemeClr>
          </a:solidFill>
        </p:spPr>
        <p:txBody>
          <a:bodyPr>
            <a:spAutoFit/>
          </a:bodyPr>
          <a:lstStyle/>
          <a:p>
            <a:pPr fontAlgn="auto">
              <a:spcBef>
                <a:spcPts val="0"/>
              </a:spcBef>
              <a:spcAft>
                <a:spcPts val="0"/>
              </a:spcAft>
              <a:defRPr/>
            </a:pPr>
            <a:r>
              <a:rPr lang="en-US" sz="2800" dirty="0">
                <a:latin typeface="+mj-lt"/>
                <a:sym typeface="Wingdings"/>
              </a:rPr>
              <a:t>4. </a:t>
            </a:r>
            <a:r>
              <a:rPr lang="en-US" sz="2800" dirty="0" err="1">
                <a:latin typeface="+mj-lt"/>
                <a:sym typeface="Wingdings"/>
              </a:rPr>
              <a:t>Hukum</a:t>
            </a:r>
            <a:r>
              <a:rPr lang="en-US" sz="2800" dirty="0">
                <a:latin typeface="+mj-lt"/>
                <a:sym typeface="Wingdings"/>
              </a:rPr>
              <a:t> </a:t>
            </a:r>
            <a:r>
              <a:rPr lang="en-US" sz="2800" dirty="0" err="1">
                <a:latin typeface="+mj-lt"/>
                <a:sym typeface="Wingdings"/>
              </a:rPr>
              <a:t>TuhanBersumber</a:t>
            </a:r>
            <a:r>
              <a:rPr lang="en-US" sz="2800" dirty="0">
                <a:latin typeface="+mj-lt"/>
                <a:sym typeface="Wingdings"/>
              </a:rPr>
              <a:t> </a:t>
            </a:r>
            <a:r>
              <a:rPr lang="en-US" sz="2800" dirty="0" err="1">
                <a:latin typeface="+mj-lt"/>
                <a:sym typeface="Wingdings"/>
              </a:rPr>
              <a:t>dari</a:t>
            </a:r>
            <a:r>
              <a:rPr lang="en-US" sz="2800" dirty="0">
                <a:latin typeface="+mj-lt"/>
                <a:sym typeface="Wingdings"/>
              </a:rPr>
              <a:t> </a:t>
            </a:r>
            <a:r>
              <a:rPr lang="en-US" sz="2800" dirty="0" err="1">
                <a:latin typeface="+mj-lt"/>
                <a:sym typeface="Wingdings"/>
              </a:rPr>
              <a:t>wahyu</a:t>
            </a:r>
            <a:r>
              <a:rPr lang="en-US" sz="2800" dirty="0">
                <a:latin typeface="+mj-lt"/>
                <a:sym typeface="Wingdings"/>
              </a:rPr>
              <a:t>/</a:t>
            </a:r>
            <a:r>
              <a:rPr lang="en-US" sz="2800" dirty="0" err="1">
                <a:latin typeface="+mj-lt"/>
                <a:sym typeface="Wingdings"/>
              </a:rPr>
              <a:t>kitab</a:t>
            </a:r>
            <a:r>
              <a:rPr lang="en-US" sz="2800" dirty="0">
                <a:latin typeface="+mj-lt"/>
                <a:sym typeface="Wingdings"/>
              </a:rPr>
              <a:t> </a:t>
            </a:r>
            <a:r>
              <a:rPr lang="en-US" sz="2800" dirty="0" err="1">
                <a:latin typeface="+mj-lt"/>
                <a:sym typeface="Wingdings"/>
              </a:rPr>
              <a:t>suci</a:t>
            </a:r>
            <a:endParaRPr lang="en-US" sz="2800" dirty="0">
              <a:latin typeface="+mj-lt"/>
              <a:sym typeface="Wingdings"/>
            </a:endParaRPr>
          </a:p>
        </p:txBody>
      </p:sp>
      <p:sp>
        <p:nvSpPr>
          <p:cNvPr id="7" name="TextBox 6"/>
          <p:cNvSpPr txBox="1"/>
          <p:nvPr/>
        </p:nvSpPr>
        <p:spPr>
          <a:xfrm>
            <a:off x="357188" y="3714750"/>
            <a:ext cx="8286750" cy="1200150"/>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a:latin typeface="+mj-lt"/>
                <a:sym typeface="Wingdings"/>
              </a:rPr>
              <a:t>3. </a:t>
            </a:r>
            <a:r>
              <a:rPr lang="en-US" sz="2400" dirty="0" err="1">
                <a:latin typeface="+mj-lt"/>
                <a:sym typeface="Wingdings"/>
              </a:rPr>
              <a:t>Hukum</a:t>
            </a:r>
            <a:r>
              <a:rPr lang="en-US" sz="2400" dirty="0">
                <a:latin typeface="+mj-lt"/>
                <a:sym typeface="Wingdings"/>
              </a:rPr>
              <a:t> </a:t>
            </a:r>
            <a:r>
              <a:rPr lang="en-US" sz="2400" dirty="0" err="1">
                <a:latin typeface="+mj-lt"/>
                <a:sym typeface="Wingdings"/>
              </a:rPr>
              <a:t>Positif</a:t>
            </a:r>
            <a:r>
              <a:rPr lang="en-US" sz="2400" dirty="0">
                <a:latin typeface="+mj-lt"/>
                <a:sym typeface="Wingdings"/>
              </a:rPr>
              <a:t> </a:t>
            </a:r>
            <a:r>
              <a:rPr lang="en-US" sz="2400" dirty="0" err="1">
                <a:latin typeface="+mj-lt"/>
                <a:sym typeface="Wingdings"/>
              </a:rPr>
              <a:t>Pelaksanaan</a:t>
            </a:r>
            <a:r>
              <a:rPr lang="en-US" sz="2400" dirty="0">
                <a:latin typeface="+mj-lt"/>
                <a:sym typeface="Wingdings"/>
              </a:rPr>
              <a:t> </a:t>
            </a:r>
            <a:r>
              <a:rPr lang="en-US" sz="2400" dirty="0" err="1">
                <a:latin typeface="+mj-lt"/>
                <a:sym typeface="Wingdings"/>
              </a:rPr>
              <a:t>atas</a:t>
            </a:r>
            <a:r>
              <a:rPr lang="en-US" sz="2400" dirty="0">
                <a:latin typeface="+mj-lt"/>
                <a:sym typeface="Wingdings"/>
              </a:rPr>
              <a:t> </a:t>
            </a:r>
            <a:r>
              <a:rPr lang="en-US" sz="2400" dirty="0" err="1">
                <a:latin typeface="+mj-lt"/>
                <a:sym typeface="Wingdings"/>
              </a:rPr>
              <a:t>tafsir</a:t>
            </a:r>
            <a:r>
              <a:rPr lang="en-US" sz="2400" dirty="0">
                <a:latin typeface="+mj-lt"/>
                <a:sym typeface="Wingdings"/>
              </a:rPr>
              <a:t> </a:t>
            </a:r>
            <a:r>
              <a:rPr lang="en-US" sz="2400" dirty="0" err="1">
                <a:latin typeface="+mj-lt"/>
                <a:sym typeface="Wingdings"/>
              </a:rPr>
              <a:t>hukum</a:t>
            </a:r>
            <a:r>
              <a:rPr lang="en-US" sz="2400" dirty="0">
                <a:latin typeface="+mj-lt"/>
                <a:sym typeface="Wingdings"/>
              </a:rPr>
              <a:t> </a:t>
            </a:r>
            <a:r>
              <a:rPr lang="en-US" sz="2400" dirty="0" err="1">
                <a:latin typeface="+mj-lt"/>
                <a:sym typeface="Wingdings"/>
              </a:rPr>
              <a:t>alam</a:t>
            </a:r>
            <a:r>
              <a:rPr lang="en-US" sz="2400" dirty="0">
                <a:latin typeface="+mj-lt"/>
                <a:sym typeface="Wingdings"/>
              </a:rPr>
              <a:t> </a:t>
            </a:r>
            <a:r>
              <a:rPr lang="en-US" sz="2400" dirty="0" err="1">
                <a:latin typeface="+mj-lt"/>
                <a:sym typeface="Wingdings"/>
              </a:rPr>
              <a:t>oleh</a:t>
            </a:r>
            <a:r>
              <a:rPr lang="en-US" sz="2400" dirty="0">
                <a:latin typeface="+mj-lt"/>
                <a:sym typeface="Wingdings"/>
              </a:rPr>
              <a:t> 	                      </a:t>
            </a:r>
            <a:r>
              <a:rPr lang="en-US" sz="2400" dirty="0" err="1">
                <a:latin typeface="+mj-lt"/>
                <a:sym typeface="Wingdings"/>
              </a:rPr>
              <a:t>manusia</a:t>
            </a:r>
            <a:r>
              <a:rPr lang="en-US" sz="2400" dirty="0">
                <a:latin typeface="+mj-lt"/>
                <a:sym typeface="Wingdings"/>
              </a:rPr>
              <a:t>, </a:t>
            </a:r>
            <a:r>
              <a:rPr lang="en-US" sz="2400" dirty="0" err="1">
                <a:latin typeface="+mj-lt"/>
                <a:sym typeface="Wingdings"/>
              </a:rPr>
              <a:t>mengatur</a:t>
            </a:r>
            <a:r>
              <a:rPr lang="en-US" sz="2400" dirty="0">
                <a:latin typeface="+mj-lt"/>
                <a:sym typeface="Wingdings"/>
              </a:rPr>
              <a:t> </a:t>
            </a:r>
            <a:r>
              <a:rPr lang="en-US" sz="2400" dirty="0" err="1">
                <a:latin typeface="+mj-lt"/>
                <a:sym typeface="Wingdings"/>
              </a:rPr>
              <a:t>soal</a:t>
            </a:r>
            <a:r>
              <a:rPr lang="en-US" sz="2400" dirty="0">
                <a:latin typeface="+mj-lt"/>
                <a:sym typeface="Wingdings"/>
              </a:rPr>
              <a:t> </a:t>
            </a:r>
            <a:r>
              <a:rPr lang="en-US" sz="2400" dirty="0" err="1">
                <a:latin typeface="+mj-lt"/>
                <a:sym typeface="Wingdings"/>
              </a:rPr>
              <a:t>duniawi</a:t>
            </a:r>
            <a:r>
              <a:rPr lang="en-US" sz="2400" dirty="0">
                <a:latin typeface="+mj-lt"/>
                <a:sym typeface="Wingdings"/>
              </a:rPr>
              <a:t> </a:t>
            </a:r>
            <a:r>
              <a:rPr lang="en-US" sz="2400" dirty="0" err="1">
                <a:latin typeface="+mj-lt"/>
                <a:sym typeface="Wingdings"/>
              </a:rPr>
              <a:t>dalam</a:t>
            </a:r>
            <a:r>
              <a:rPr lang="en-US" sz="2400" dirty="0">
                <a:latin typeface="+mj-lt"/>
                <a:sym typeface="Wingdings"/>
              </a:rPr>
              <a:t> 		        </a:t>
            </a:r>
            <a:r>
              <a:rPr lang="en-US" sz="2400" dirty="0" err="1">
                <a:latin typeface="+mj-lt"/>
                <a:sym typeface="Wingdings"/>
              </a:rPr>
              <a:t>negara</a:t>
            </a:r>
            <a:endParaRPr lang="en-US" sz="2400" dirty="0">
              <a:latin typeface="+mj-lt"/>
              <a:sym typeface="Wingdings"/>
            </a:endParaRPr>
          </a:p>
        </p:txBody>
      </p:sp>
      <p:sp>
        <p:nvSpPr>
          <p:cNvPr id="8" name="TextBox 7"/>
          <p:cNvSpPr txBox="1"/>
          <p:nvPr/>
        </p:nvSpPr>
        <p:spPr>
          <a:xfrm>
            <a:off x="357188" y="4857750"/>
            <a:ext cx="8286750" cy="830263"/>
          </a:xfrm>
          <a:prstGeom prst="rect">
            <a:avLst/>
          </a:prstGeom>
          <a:solidFill>
            <a:schemeClr val="bg2">
              <a:lumMod val="75000"/>
            </a:schemeClr>
          </a:solidFill>
        </p:spPr>
        <p:txBody>
          <a:bodyPr>
            <a:spAutoFit/>
          </a:bodyPr>
          <a:lstStyle/>
          <a:p>
            <a:pPr fontAlgn="auto">
              <a:spcBef>
                <a:spcPts val="0"/>
              </a:spcBef>
              <a:spcAft>
                <a:spcPts val="0"/>
              </a:spcAft>
              <a:defRPr/>
            </a:pPr>
            <a:r>
              <a:rPr lang="en-US" sz="2400" dirty="0" err="1">
                <a:latin typeface="+mj-lt"/>
                <a:sym typeface="Wingdings"/>
              </a:rPr>
              <a:t>Subyek</a:t>
            </a:r>
            <a:r>
              <a:rPr lang="en-US" sz="2400" dirty="0">
                <a:latin typeface="+mj-lt"/>
                <a:sym typeface="Wingdings"/>
              </a:rPr>
              <a:t>  </a:t>
            </a:r>
            <a:r>
              <a:rPr lang="en-US" sz="2400" dirty="0" err="1">
                <a:latin typeface="+mj-lt"/>
                <a:sym typeface="Wingdings"/>
              </a:rPr>
              <a:t>Hukum</a:t>
            </a:r>
            <a:r>
              <a:rPr lang="en-US" sz="2400" dirty="0">
                <a:latin typeface="+mj-lt"/>
                <a:sym typeface="Wingdings"/>
              </a:rPr>
              <a:t>, </a:t>
            </a:r>
            <a:r>
              <a:rPr lang="en-US" sz="2400" dirty="0" err="1">
                <a:latin typeface="+mj-lt"/>
                <a:sym typeface="Wingdings"/>
              </a:rPr>
              <a:t>Obyek</a:t>
            </a:r>
            <a:r>
              <a:rPr lang="en-US" sz="2400" dirty="0">
                <a:latin typeface="+mj-lt"/>
                <a:sym typeface="Wingdings"/>
              </a:rPr>
              <a:t> </a:t>
            </a:r>
            <a:r>
              <a:rPr lang="en-US" sz="2400" dirty="0" err="1">
                <a:latin typeface="+mj-lt"/>
                <a:sym typeface="Wingdings"/>
              </a:rPr>
              <a:t>Hukum,Badan</a:t>
            </a:r>
            <a:r>
              <a:rPr lang="en-US" sz="2400" dirty="0">
                <a:latin typeface="+mj-lt"/>
                <a:sym typeface="Wingdings"/>
              </a:rPr>
              <a:t> </a:t>
            </a:r>
            <a:r>
              <a:rPr lang="en-US" sz="2400" dirty="0" err="1">
                <a:latin typeface="+mj-lt"/>
                <a:sym typeface="Wingdings"/>
              </a:rPr>
              <a:t>Hukum</a:t>
            </a:r>
            <a:r>
              <a:rPr lang="en-US" sz="2400" dirty="0">
                <a:latin typeface="+mj-lt"/>
                <a:sym typeface="Wingdings"/>
              </a:rPr>
              <a:t>, </a:t>
            </a:r>
            <a:r>
              <a:rPr lang="en-US" sz="2400" dirty="0" err="1">
                <a:latin typeface="+mj-lt"/>
                <a:sym typeface="Wingdings"/>
              </a:rPr>
              <a:t>Hukum</a:t>
            </a:r>
            <a:r>
              <a:rPr lang="en-US" sz="2400" dirty="0">
                <a:latin typeface="+mj-lt"/>
                <a:sym typeface="Wingdings"/>
              </a:rPr>
              <a:t> </a:t>
            </a:r>
            <a:r>
              <a:rPr lang="en-US" sz="2400" dirty="0" err="1">
                <a:latin typeface="+mj-lt"/>
                <a:sym typeface="Wingdings"/>
              </a:rPr>
              <a:t>Meteriil</a:t>
            </a:r>
            <a:r>
              <a:rPr lang="en-US" sz="2400" dirty="0">
                <a:latin typeface="+mj-lt"/>
                <a:sym typeface="Wingdings"/>
              </a:rPr>
              <a:t>, </a:t>
            </a:r>
            <a:r>
              <a:rPr lang="en-US" sz="2400" dirty="0" err="1">
                <a:latin typeface="+mj-lt"/>
                <a:sym typeface="Wingdings"/>
              </a:rPr>
              <a:t>Hukum</a:t>
            </a:r>
            <a:r>
              <a:rPr lang="en-US" sz="2400" dirty="0">
                <a:latin typeface="+mj-lt"/>
                <a:sym typeface="Wingdings"/>
              </a:rPr>
              <a:t> Formal (UU, </a:t>
            </a:r>
            <a:r>
              <a:rPr lang="en-US" sz="2400" dirty="0" err="1">
                <a:latin typeface="+mj-lt"/>
                <a:sym typeface="Wingdings"/>
              </a:rPr>
              <a:t>Yurisprudensi</a:t>
            </a:r>
            <a:r>
              <a:rPr lang="en-US" sz="2400" dirty="0">
                <a:latin typeface="+mj-lt"/>
                <a:sym typeface="Wingdings"/>
              </a:rPr>
              <a:t>, </a:t>
            </a:r>
            <a:r>
              <a:rPr lang="en-US" sz="2400" dirty="0" err="1">
                <a:latin typeface="+mj-lt"/>
                <a:sym typeface="Wingdings"/>
              </a:rPr>
              <a:t>Traktat</a:t>
            </a:r>
            <a:r>
              <a:rPr lang="en-US" sz="2400" dirty="0">
                <a:latin typeface="+mj-lt"/>
                <a:sym typeface="Wingding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Perkembangan</a:t>
            </a:r>
            <a:r>
              <a:rPr lang="en-US" dirty="0" smtClean="0"/>
              <a:t> </a:t>
            </a:r>
            <a:r>
              <a:rPr lang="en-US" dirty="0" err="1" smtClean="0"/>
              <a:t>Hukum</a:t>
            </a:r>
            <a:r>
              <a:rPr lang="en-US" dirty="0" smtClean="0"/>
              <a:t> </a:t>
            </a:r>
            <a:r>
              <a:rPr lang="en-US" dirty="0" err="1" smtClean="0"/>
              <a:t>Seiring</a:t>
            </a:r>
            <a:r>
              <a:rPr lang="en-US" dirty="0" smtClean="0"/>
              <a:t> </a:t>
            </a:r>
            <a:r>
              <a:rPr lang="en-US" dirty="0" err="1" smtClean="0"/>
              <a:t>Perkembangan</a:t>
            </a:r>
            <a:r>
              <a:rPr lang="en-US" dirty="0" smtClean="0"/>
              <a:t> </a:t>
            </a:r>
            <a:r>
              <a:rPr lang="en-US" dirty="0" err="1" smtClean="0"/>
              <a:t>Masyarakat</a:t>
            </a:r>
            <a:endParaRPr lang="en-US" dirty="0"/>
          </a:p>
        </p:txBody>
      </p:sp>
      <p:sp>
        <p:nvSpPr>
          <p:cNvPr id="4" name="TextBox 3"/>
          <p:cNvSpPr txBox="1"/>
          <p:nvPr/>
        </p:nvSpPr>
        <p:spPr>
          <a:xfrm>
            <a:off x="357188" y="1785938"/>
            <a:ext cx="2000250" cy="523875"/>
          </a:xfrm>
          <a:prstGeom prst="rect">
            <a:avLst/>
          </a:prstGeom>
          <a:noFill/>
        </p:spPr>
        <p:txBody>
          <a:bodyPr>
            <a:spAutoFit/>
          </a:bodyPr>
          <a:lstStyle/>
          <a:p>
            <a:pPr fontAlgn="auto">
              <a:spcBef>
                <a:spcPts val="0"/>
              </a:spcBef>
              <a:spcAft>
                <a:spcPts val="0"/>
              </a:spcAft>
              <a:defRPr/>
            </a:pPr>
            <a:r>
              <a:rPr lang="en-US" sz="2800" dirty="0">
                <a:latin typeface="+mj-lt"/>
                <a:sym typeface="Wingdings"/>
              </a:rPr>
              <a:t>Max Weber </a:t>
            </a:r>
          </a:p>
        </p:txBody>
      </p:sp>
      <p:sp>
        <p:nvSpPr>
          <p:cNvPr id="5" name="TextBox 4"/>
          <p:cNvSpPr txBox="1"/>
          <p:nvPr/>
        </p:nvSpPr>
        <p:spPr>
          <a:xfrm>
            <a:off x="357188" y="2786063"/>
            <a:ext cx="1928812" cy="523875"/>
          </a:xfrm>
          <a:prstGeom prst="rect">
            <a:avLst/>
          </a:prstGeom>
          <a:noFill/>
        </p:spPr>
        <p:txBody>
          <a:bodyPr>
            <a:spAutoFit/>
          </a:bodyPr>
          <a:lstStyle/>
          <a:p>
            <a:pPr fontAlgn="auto">
              <a:spcBef>
                <a:spcPts val="0"/>
              </a:spcBef>
              <a:spcAft>
                <a:spcPts val="0"/>
              </a:spcAft>
              <a:defRPr/>
            </a:pPr>
            <a:r>
              <a:rPr lang="en-US" sz="2800" dirty="0" err="1">
                <a:latin typeface="+mj-lt"/>
                <a:sym typeface="Wingdings"/>
              </a:rPr>
              <a:t>Tradisional</a:t>
            </a:r>
            <a:r>
              <a:rPr lang="en-US" sz="2800" dirty="0">
                <a:latin typeface="+mj-lt"/>
                <a:sym typeface="Wingdings"/>
              </a:rPr>
              <a:t> </a:t>
            </a:r>
          </a:p>
        </p:txBody>
      </p:sp>
      <p:sp>
        <p:nvSpPr>
          <p:cNvPr id="6" name="TextBox 5"/>
          <p:cNvSpPr txBox="1"/>
          <p:nvPr/>
        </p:nvSpPr>
        <p:spPr>
          <a:xfrm>
            <a:off x="5786438" y="2833688"/>
            <a:ext cx="2357437" cy="523875"/>
          </a:xfrm>
          <a:prstGeom prst="rect">
            <a:avLst/>
          </a:prstGeom>
          <a:noFill/>
        </p:spPr>
        <p:txBody>
          <a:bodyPr>
            <a:spAutoFit/>
          </a:bodyPr>
          <a:lstStyle/>
          <a:p>
            <a:pPr fontAlgn="auto">
              <a:spcBef>
                <a:spcPts val="0"/>
              </a:spcBef>
              <a:spcAft>
                <a:spcPts val="0"/>
              </a:spcAft>
              <a:defRPr/>
            </a:pPr>
            <a:r>
              <a:rPr lang="en-US" sz="2800" dirty="0">
                <a:latin typeface="+mj-lt"/>
                <a:sym typeface="Wingdings"/>
              </a:rPr>
              <a:t>Legal </a:t>
            </a:r>
            <a:r>
              <a:rPr lang="en-US" sz="2800" dirty="0" err="1">
                <a:latin typeface="+mj-lt"/>
                <a:sym typeface="Wingdings"/>
              </a:rPr>
              <a:t>Rasional</a:t>
            </a:r>
            <a:r>
              <a:rPr lang="en-US" sz="2800" dirty="0">
                <a:latin typeface="+mj-lt"/>
                <a:sym typeface="Wingdings"/>
              </a:rPr>
              <a:t> </a:t>
            </a:r>
          </a:p>
        </p:txBody>
      </p:sp>
      <p:sp>
        <p:nvSpPr>
          <p:cNvPr id="7" name="Striped Right Arrow 6"/>
          <p:cNvSpPr/>
          <p:nvPr/>
        </p:nvSpPr>
        <p:spPr>
          <a:xfrm>
            <a:off x="2286000" y="2714625"/>
            <a:ext cx="3286125" cy="714375"/>
          </a:xfrm>
          <a:prstGeom prst="stripedRightArrow">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428625" y="5715000"/>
            <a:ext cx="2000250" cy="523875"/>
          </a:xfrm>
          <a:prstGeom prst="rect">
            <a:avLst/>
          </a:prstGeom>
          <a:noFill/>
        </p:spPr>
        <p:txBody>
          <a:bodyPr>
            <a:spAutoFit/>
          </a:bodyPr>
          <a:lstStyle/>
          <a:p>
            <a:pPr fontAlgn="auto">
              <a:spcBef>
                <a:spcPts val="0"/>
              </a:spcBef>
              <a:spcAft>
                <a:spcPts val="0"/>
              </a:spcAft>
              <a:defRPr/>
            </a:pPr>
            <a:r>
              <a:rPr lang="en-US" sz="2800" dirty="0">
                <a:latin typeface="+mj-lt"/>
                <a:sym typeface="Wingdings"/>
              </a:rPr>
              <a:t>E. </a:t>
            </a:r>
            <a:r>
              <a:rPr lang="en-US" sz="2800" dirty="0" err="1">
                <a:latin typeface="+mj-lt"/>
                <a:sym typeface="Wingdings"/>
              </a:rPr>
              <a:t>durkheim</a:t>
            </a:r>
            <a:endParaRPr lang="en-US" sz="2800" dirty="0">
              <a:latin typeface="+mj-lt"/>
              <a:sym typeface="Wingdings"/>
            </a:endParaRPr>
          </a:p>
        </p:txBody>
      </p:sp>
      <p:sp>
        <p:nvSpPr>
          <p:cNvPr id="9" name="TextBox 8"/>
          <p:cNvSpPr txBox="1"/>
          <p:nvPr/>
        </p:nvSpPr>
        <p:spPr>
          <a:xfrm>
            <a:off x="357188" y="4643438"/>
            <a:ext cx="3071812" cy="523875"/>
          </a:xfrm>
          <a:prstGeom prst="rect">
            <a:avLst/>
          </a:prstGeom>
          <a:noFill/>
        </p:spPr>
        <p:txBody>
          <a:bodyPr>
            <a:spAutoFit/>
          </a:bodyPr>
          <a:lstStyle/>
          <a:p>
            <a:pPr fontAlgn="auto">
              <a:spcBef>
                <a:spcPts val="0"/>
              </a:spcBef>
              <a:spcAft>
                <a:spcPts val="0"/>
              </a:spcAft>
              <a:defRPr/>
            </a:pPr>
            <a:r>
              <a:rPr lang="en-US" sz="2800" dirty="0" err="1">
                <a:latin typeface="+mj-lt"/>
                <a:sym typeface="Wingdings"/>
              </a:rPr>
              <a:t>Solidaritas</a:t>
            </a:r>
            <a:r>
              <a:rPr lang="en-US" sz="2800" dirty="0">
                <a:latin typeface="+mj-lt"/>
                <a:sym typeface="Wingdings"/>
              </a:rPr>
              <a:t> </a:t>
            </a:r>
            <a:r>
              <a:rPr lang="en-US" sz="2800" dirty="0" err="1">
                <a:latin typeface="+mj-lt"/>
                <a:sym typeface="Wingdings"/>
              </a:rPr>
              <a:t>Mekanik</a:t>
            </a:r>
            <a:r>
              <a:rPr lang="en-US" sz="2800" dirty="0">
                <a:latin typeface="+mj-lt"/>
                <a:sym typeface="Wingdings"/>
              </a:rPr>
              <a:t> </a:t>
            </a:r>
          </a:p>
        </p:txBody>
      </p:sp>
      <p:sp>
        <p:nvSpPr>
          <p:cNvPr id="10" name="Striped Right Arrow 9"/>
          <p:cNvSpPr/>
          <p:nvPr/>
        </p:nvSpPr>
        <p:spPr>
          <a:xfrm>
            <a:off x="3429000" y="4572000"/>
            <a:ext cx="2071688" cy="714375"/>
          </a:xfrm>
          <a:prstGeom prst="stripedRightArrow">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5643563" y="4643438"/>
            <a:ext cx="3286125" cy="523875"/>
          </a:xfrm>
          <a:prstGeom prst="rect">
            <a:avLst/>
          </a:prstGeom>
          <a:noFill/>
        </p:spPr>
        <p:txBody>
          <a:bodyPr>
            <a:spAutoFit/>
          </a:bodyPr>
          <a:lstStyle/>
          <a:p>
            <a:pPr fontAlgn="auto">
              <a:spcBef>
                <a:spcPts val="0"/>
              </a:spcBef>
              <a:spcAft>
                <a:spcPts val="0"/>
              </a:spcAft>
              <a:defRPr/>
            </a:pPr>
            <a:r>
              <a:rPr lang="en-US" sz="2800" dirty="0" err="1">
                <a:latin typeface="+mj-lt"/>
                <a:sym typeface="Wingdings"/>
              </a:rPr>
              <a:t>Solidaritas</a:t>
            </a:r>
            <a:r>
              <a:rPr lang="en-US" sz="2800" dirty="0">
                <a:latin typeface="+mj-lt"/>
                <a:sym typeface="Wingdings"/>
              </a:rPr>
              <a:t>  </a:t>
            </a:r>
            <a:r>
              <a:rPr lang="en-US" sz="2800" dirty="0" err="1">
                <a:latin typeface="+mj-lt"/>
                <a:sym typeface="Wingdings"/>
              </a:rPr>
              <a:t>Organik</a:t>
            </a:r>
            <a:r>
              <a:rPr lang="en-US" sz="2800" dirty="0">
                <a:latin typeface="+mj-lt"/>
                <a:sym typeface="Wingdings"/>
              </a:rPr>
              <a:t> </a:t>
            </a:r>
          </a:p>
        </p:txBody>
      </p:sp>
      <p:sp>
        <p:nvSpPr>
          <p:cNvPr id="13" name="TextBox 12"/>
          <p:cNvSpPr txBox="1"/>
          <p:nvPr/>
        </p:nvSpPr>
        <p:spPr>
          <a:xfrm>
            <a:off x="500063" y="3629025"/>
            <a:ext cx="2143125" cy="800100"/>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300" dirty="0" err="1">
                <a:latin typeface="+mj-lt"/>
                <a:sym typeface="Wingdings"/>
              </a:rPr>
              <a:t>Hukum</a:t>
            </a:r>
            <a:r>
              <a:rPr lang="en-US" sz="2300" dirty="0">
                <a:latin typeface="+mj-lt"/>
                <a:sym typeface="Wingdings"/>
              </a:rPr>
              <a:t> </a:t>
            </a:r>
            <a:r>
              <a:rPr lang="en-US" sz="2300" dirty="0" err="1">
                <a:latin typeface="+mj-lt"/>
                <a:sym typeface="Wingdings"/>
              </a:rPr>
              <a:t>bersifat</a:t>
            </a:r>
            <a:r>
              <a:rPr lang="en-US" sz="2300" dirty="0">
                <a:latin typeface="+mj-lt"/>
                <a:sym typeface="Wingdings"/>
              </a:rPr>
              <a:t>  </a:t>
            </a:r>
            <a:r>
              <a:rPr lang="en-US" sz="2300" dirty="0" err="1">
                <a:latin typeface="+mj-lt"/>
                <a:sym typeface="Wingdings"/>
              </a:rPr>
              <a:t>Represif</a:t>
            </a:r>
            <a:r>
              <a:rPr lang="en-US" sz="2300" dirty="0">
                <a:latin typeface="+mj-lt"/>
                <a:sym typeface="Wingdings"/>
              </a:rPr>
              <a:t>(</a:t>
            </a:r>
            <a:r>
              <a:rPr lang="en-US" sz="2300" dirty="0" err="1">
                <a:latin typeface="+mj-lt"/>
                <a:sym typeface="Wingdings"/>
              </a:rPr>
              <a:t>Pidana</a:t>
            </a:r>
            <a:r>
              <a:rPr lang="en-US" sz="2300" dirty="0">
                <a:latin typeface="+mj-lt"/>
                <a:sym typeface="Wingdings"/>
              </a:rPr>
              <a:t>) </a:t>
            </a:r>
          </a:p>
        </p:txBody>
      </p:sp>
      <p:sp>
        <p:nvSpPr>
          <p:cNvPr id="14" name="TextBox 13"/>
          <p:cNvSpPr txBox="1"/>
          <p:nvPr/>
        </p:nvSpPr>
        <p:spPr>
          <a:xfrm>
            <a:off x="5929313" y="3571875"/>
            <a:ext cx="2428875" cy="800100"/>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300" dirty="0" err="1">
                <a:latin typeface="+mj-lt"/>
                <a:sym typeface="Wingdings"/>
              </a:rPr>
              <a:t>Hukum</a:t>
            </a:r>
            <a:r>
              <a:rPr lang="en-US" sz="2300" dirty="0">
                <a:latin typeface="+mj-lt"/>
                <a:sym typeface="Wingdings"/>
              </a:rPr>
              <a:t> </a:t>
            </a:r>
            <a:r>
              <a:rPr lang="en-US" sz="2300" dirty="0" err="1">
                <a:latin typeface="+mj-lt"/>
                <a:sym typeface="Wingdings"/>
              </a:rPr>
              <a:t>bersifat</a:t>
            </a:r>
            <a:r>
              <a:rPr lang="en-US" sz="2300" dirty="0">
                <a:latin typeface="+mj-lt"/>
                <a:sym typeface="Wingdings"/>
              </a:rPr>
              <a:t>  </a:t>
            </a:r>
            <a:r>
              <a:rPr lang="en-US" sz="2300" dirty="0" err="1">
                <a:latin typeface="+mj-lt"/>
                <a:sym typeface="Wingdings"/>
              </a:rPr>
              <a:t>Restitutif</a:t>
            </a:r>
            <a:r>
              <a:rPr lang="en-US" sz="2300" dirty="0">
                <a:latin typeface="+mj-lt"/>
                <a:sym typeface="Wingdings"/>
              </a:rPr>
              <a:t>(</a:t>
            </a:r>
            <a:r>
              <a:rPr lang="en-US" sz="2300" dirty="0" err="1">
                <a:latin typeface="+mj-lt"/>
                <a:sym typeface="Wingdings"/>
              </a:rPr>
              <a:t>Perdata</a:t>
            </a:r>
            <a:r>
              <a:rPr lang="en-US" sz="2300" dirty="0">
                <a:latin typeface="+mj-lt"/>
                <a:sym typeface="Wingdings"/>
              </a:rPr>
              <a:t>) </a:t>
            </a:r>
          </a:p>
        </p:txBody>
      </p:sp>
      <p:sp>
        <p:nvSpPr>
          <p:cNvPr id="15" name="Striped Right Arrow 14"/>
          <p:cNvSpPr/>
          <p:nvPr/>
        </p:nvSpPr>
        <p:spPr>
          <a:xfrm rot="16200000">
            <a:off x="1017588" y="5126037"/>
            <a:ext cx="679450" cy="714375"/>
          </a:xfrm>
          <a:prstGeom prst="stripedRightArrow">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Striped Right Arrow 15"/>
          <p:cNvSpPr/>
          <p:nvPr/>
        </p:nvSpPr>
        <p:spPr>
          <a:xfrm rot="5400000">
            <a:off x="875507" y="2196306"/>
            <a:ext cx="677862" cy="714375"/>
          </a:xfrm>
          <a:prstGeom prst="stripedRightArrow">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linds(horizont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ox(in)">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ox(in)">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animBg="1"/>
      <p:bldP spid="8" grpId="0"/>
      <p:bldP spid="9" grpId="0"/>
      <p:bldP spid="10" grpId="0" animBg="1"/>
      <p:bldP spid="12" grpId="0"/>
      <p:bldP spid="13" grpId="0" animBg="1"/>
      <p:bldP spid="14" grpId="0" animBg="1"/>
      <p:bldP spid="15" grpId="0" animBg="1"/>
      <p:bldP spid="1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Fungsi dan Tujuan Hukum</a:t>
            </a:r>
          </a:p>
        </p:txBody>
      </p:sp>
      <p:sp>
        <p:nvSpPr>
          <p:cNvPr id="4" name="TextBox 3"/>
          <p:cNvSpPr txBox="1"/>
          <p:nvPr/>
        </p:nvSpPr>
        <p:spPr>
          <a:xfrm>
            <a:off x="285750" y="1928813"/>
            <a:ext cx="8286750" cy="523875"/>
          </a:xfrm>
          <a:prstGeom prst="rect">
            <a:avLst/>
          </a:prstGeom>
          <a:solidFill>
            <a:schemeClr val="bg2">
              <a:lumMod val="75000"/>
            </a:schemeClr>
          </a:solidFill>
        </p:spPr>
        <p:txBody>
          <a:bodyPr>
            <a:spAutoFit/>
          </a:bodyPr>
          <a:lstStyle/>
          <a:p>
            <a:pPr fontAlgn="auto">
              <a:spcBef>
                <a:spcPts val="0"/>
              </a:spcBef>
              <a:spcAft>
                <a:spcPts val="0"/>
              </a:spcAft>
              <a:defRPr/>
            </a:pPr>
            <a:r>
              <a:rPr lang="en-US" sz="2800" dirty="0" err="1">
                <a:latin typeface="+mj-lt"/>
                <a:sym typeface="Wingdings"/>
              </a:rPr>
              <a:t>Aristoteles</a:t>
            </a:r>
            <a:r>
              <a:rPr lang="en-US" sz="2800" dirty="0">
                <a:latin typeface="+mj-lt"/>
                <a:sym typeface="Wingdings"/>
              </a:rPr>
              <a:t>  </a:t>
            </a:r>
            <a:r>
              <a:rPr lang="en-US" sz="2800" dirty="0" err="1">
                <a:latin typeface="+mj-lt"/>
                <a:sym typeface="Wingdings"/>
              </a:rPr>
              <a:t>Mewujudkan</a:t>
            </a:r>
            <a:r>
              <a:rPr lang="en-US" sz="2800" dirty="0">
                <a:latin typeface="+mj-lt"/>
                <a:sym typeface="Wingdings"/>
              </a:rPr>
              <a:t> </a:t>
            </a:r>
            <a:r>
              <a:rPr lang="en-US" sz="2800" dirty="0" err="1">
                <a:latin typeface="+mj-lt"/>
                <a:sym typeface="Wingdings"/>
              </a:rPr>
              <a:t>Keadilan</a:t>
            </a:r>
            <a:endParaRPr lang="en-US" sz="2800" dirty="0">
              <a:latin typeface="+mj-lt"/>
              <a:sym typeface="Wingdings"/>
            </a:endParaRPr>
          </a:p>
        </p:txBody>
      </p:sp>
      <p:sp>
        <p:nvSpPr>
          <p:cNvPr id="5" name="TextBox 4"/>
          <p:cNvSpPr txBox="1"/>
          <p:nvPr/>
        </p:nvSpPr>
        <p:spPr>
          <a:xfrm>
            <a:off x="285750" y="2571750"/>
            <a:ext cx="8286750" cy="954088"/>
          </a:xfrm>
          <a:prstGeom prst="rect">
            <a:avLst/>
          </a:prstGeom>
          <a:solidFill>
            <a:schemeClr val="bg2">
              <a:lumMod val="75000"/>
            </a:schemeClr>
          </a:solidFill>
        </p:spPr>
        <p:txBody>
          <a:bodyPr>
            <a:spAutoFit/>
          </a:bodyPr>
          <a:lstStyle/>
          <a:p>
            <a:pPr fontAlgn="auto">
              <a:spcBef>
                <a:spcPts val="0"/>
              </a:spcBef>
              <a:spcAft>
                <a:spcPts val="0"/>
              </a:spcAft>
              <a:defRPr/>
            </a:pPr>
            <a:r>
              <a:rPr lang="en-US" sz="2800" dirty="0">
                <a:latin typeface="+mj-lt"/>
                <a:sym typeface="Wingdings"/>
              </a:rPr>
              <a:t>Van </a:t>
            </a:r>
            <a:r>
              <a:rPr lang="en-US" sz="2800" dirty="0" err="1">
                <a:latin typeface="+mj-lt"/>
                <a:sym typeface="Wingdings"/>
              </a:rPr>
              <a:t>Apeldorm</a:t>
            </a:r>
            <a:r>
              <a:rPr lang="en-US" sz="2800" dirty="0">
                <a:latin typeface="+mj-lt"/>
                <a:sym typeface="Wingdings"/>
              </a:rPr>
              <a:t>  </a:t>
            </a:r>
            <a:r>
              <a:rPr lang="en-US" sz="2800" dirty="0" err="1">
                <a:latin typeface="+mj-lt"/>
                <a:sym typeface="Wingdings"/>
              </a:rPr>
              <a:t>Mengatur</a:t>
            </a:r>
            <a:r>
              <a:rPr lang="en-US" sz="2800" dirty="0">
                <a:latin typeface="+mj-lt"/>
                <a:sym typeface="Wingdings"/>
              </a:rPr>
              <a:t> </a:t>
            </a:r>
            <a:r>
              <a:rPr lang="en-US" sz="2800" dirty="0" err="1">
                <a:latin typeface="+mj-lt"/>
                <a:sym typeface="Wingdings"/>
              </a:rPr>
              <a:t>tata</a:t>
            </a:r>
            <a:r>
              <a:rPr lang="en-US" sz="2800" dirty="0">
                <a:latin typeface="+mj-lt"/>
                <a:sym typeface="Wingdings"/>
              </a:rPr>
              <a:t> </a:t>
            </a:r>
            <a:r>
              <a:rPr lang="en-US" sz="2800" dirty="0" err="1">
                <a:latin typeface="+mj-lt"/>
                <a:sym typeface="Wingdings"/>
              </a:rPr>
              <a:t>tertib</a:t>
            </a:r>
            <a:r>
              <a:rPr lang="en-US" sz="2800" dirty="0">
                <a:latin typeface="+mj-lt"/>
                <a:sym typeface="Wingdings"/>
              </a:rPr>
              <a:t> </a:t>
            </a:r>
            <a:r>
              <a:rPr lang="en-US" sz="2800" dirty="0" err="1">
                <a:latin typeface="+mj-lt"/>
                <a:sym typeface="Wingdings"/>
              </a:rPr>
              <a:t>secara</a:t>
            </a:r>
            <a:r>
              <a:rPr lang="en-US" sz="2800" dirty="0">
                <a:latin typeface="+mj-lt"/>
                <a:sym typeface="Wingdings"/>
              </a:rPr>
              <a:t> </a:t>
            </a:r>
            <a:r>
              <a:rPr lang="en-US" sz="2800" dirty="0" err="1">
                <a:latin typeface="+mj-lt"/>
                <a:sym typeface="Wingdings"/>
              </a:rPr>
              <a:t>adil</a:t>
            </a:r>
            <a:r>
              <a:rPr lang="en-US" sz="2800" dirty="0">
                <a:latin typeface="+mj-lt"/>
                <a:sym typeface="Wingdings"/>
              </a:rPr>
              <a:t> 		                     </a:t>
            </a:r>
            <a:r>
              <a:rPr lang="en-US" sz="2800" dirty="0" err="1">
                <a:latin typeface="+mj-lt"/>
                <a:sym typeface="Wingdings"/>
              </a:rPr>
              <a:t>untukmembangun</a:t>
            </a:r>
            <a:r>
              <a:rPr lang="en-US" sz="2800" dirty="0">
                <a:latin typeface="+mj-lt"/>
                <a:sym typeface="Wingdings"/>
              </a:rPr>
              <a:t> </a:t>
            </a:r>
            <a:r>
              <a:rPr lang="en-US" sz="2800" dirty="0" err="1">
                <a:latin typeface="+mj-lt"/>
                <a:sym typeface="Wingdings"/>
              </a:rPr>
              <a:t>masyarakat</a:t>
            </a:r>
            <a:r>
              <a:rPr lang="en-US" sz="2800" dirty="0">
                <a:latin typeface="+mj-lt"/>
                <a:sym typeface="Wingdings"/>
              </a:rPr>
              <a:t>.</a:t>
            </a:r>
          </a:p>
        </p:txBody>
      </p:sp>
      <p:sp>
        <p:nvSpPr>
          <p:cNvPr id="6" name="Content Placeholder 2"/>
          <p:cNvSpPr>
            <a:spLocks noGrp="1"/>
          </p:cNvSpPr>
          <p:nvPr>
            <p:ph idx="1"/>
          </p:nvPr>
        </p:nvSpPr>
        <p:spPr>
          <a:xfrm>
            <a:off x="142875" y="3962400"/>
            <a:ext cx="8929688" cy="2681288"/>
          </a:xfrm>
        </p:spPr>
        <p:txBody>
          <a:bodyPr>
            <a:normAutofit fontScale="70000" lnSpcReduction="20000"/>
          </a:bodyPr>
          <a:lstStyle/>
          <a:p>
            <a:pPr marL="274320" indent="-274320" fontAlgn="auto">
              <a:spcAft>
                <a:spcPts val="0"/>
              </a:spcAft>
              <a:buClr>
                <a:schemeClr val="accent3"/>
              </a:buClr>
              <a:buFont typeface="Wingdings 2"/>
              <a:buChar char=""/>
              <a:defRPr/>
            </a:pPr>
            <a:r>
              <a:rPr lang="en-US" dirty="0" err="1" smtClean="0"/>
              <a:t>Fungsi</a:t>
            </a:r>
            <a:r>
              <a:rPr lang="en-US" dirty="0" smtClean="0"/>
              <a:t> </a:t>
            </a:r>
            <a:r>
              <a:rPr lang="en-US" dirty="0" err="1" smtClean="0"/>
              <a:t>dan</a:t>
            </a:r>
            <a:r>
              <a:rPr lang="en-US" dirty="0" smtClean="0"/>
              <a:t> </a:t>
            </a:r>
            <a:r>
              <a:rPr lang="en-US" dirty="0" err="1" smtClean="0"/>
              <a:t>Tujuan</a:t>
            </a:r>
            <a:r>
              <a:rPr lang="en-US" dirty="0" smtClean="0"/>
              <a:t> </a:t>
            </a:r>
            <a:r>
              <a:rPr lang="en-US" dirty="0" err="1" smtClean="0"/>
              <a:t>Hukum</a:t>
            </a:r>
            <a:r>
              <a:rPr lang="en-US" dirty="0" smtClean="0"/>
              <a:t> </a:t>
            </a:r>
            <a:r>
              <a:rPr lang="en-US" dirty="0" err="1" smtClean="0"/>
              <a:t>dalam</a:t>
            </a:r>
            <a:r>
              <a:rPr lang="en-US" dirty="0" smtClean="0"/>
              <a:t> </a:t>
            </a:r>
            <a:r>
              <a:rPr lang="en-US" dirty="0" err="1" smtClean="0"/>
              <a:t>Masyarakat</a:t>
            </a:r>
            <a:endParaRPr lang="en-US" dirty="0" smtClean="0"/>
          </a:p>
          <a:p>
            <a:pPr marL="274320" indent="-274320" fontAlgn="auto">
              <a:spcAft>
                <a:spcPts val="0"/>
              </a:spcAft>
              <a:buClr>
                <a:schemeClr val="accent3"/>
              </a:buClr>
              <a:buFont typeface="Wingdings 2"/>
              <a:buNone/>
              <a:defRPr/>
            </a:pPr>
            <a:r>
              <a:rPr lang="en-US" dirty="0" smtClean="0"/>
              <a:t>	 1. </a:t>
            </a:r>
            <a:r>
              <a:rPr lang="en-US" dirty="0" err="1" smtClean="0"/>
              <a:t>Sebagai</a:t>
            </a:r>
            <a:r>
              <a:rPr lang="en-US" dirty="0" smtClean="0"/>
              <a:t> </a:t>
            </a:r>
            <a:r>
              <a:rPr lang="en-US" dirty="0" err="1" smtClean="0"/>
              <a:t>alat</a:t>
            </a:r>
            <a:r>
              <a:rPr lang="en-US" dirty="0" smtClean="0"/>
              <a:t> </a:t>
            </a:r>
            <a:r>
              <a:rPr lang="en-US" dirty="0" err="1" smtClean="0"/>
              <a:t>pengatur</a:t>
            </a:r>
            <a:r>
              <a:rPr lang="en-US" dirty="0" smtClean="0"/>
              <a:t> </a:t>
            </a:r>
            <a:r>
              <a:rPr lang="en-US" dirty="0" err="1" smtClean="0"/>
              <a:t>tata</a:t>
            </a:r>
            <a:r>
              <a:rPr lang="en-US" dirty="0" smtClean="0"/>
              <a:t> </a:t>
            </a:r>
            <a:r>
              <a:rPr lang="en-US" dirty="0" err="1" smtClean="0"/>
              <a:t>tertib</a:t>
            </a:r>
            <a:r>
              <a:rPr lang="en-US" dirty="0" smtClean="0"/>
              <a:t> </a:t>
            </a:r>
            <a:r>
              <a:rPr lang="en-US" dirty="0" err="1" smtClean="0"/>
              <a:t>hubungan</a:t>
            </a:r>
            <a:r>
              <a:rPr lang="en-US" dirty="0" smtClean="0"/>
              <a:t> </a:t>
            </a:r>
            <a:r>
              <a:rPr lang="en-US" dirty="0" err="1" smtClean="0"/>
              <a:t>bermasyarakat</a:t>
            </a:r>
            <a:endParaRPr lang="en-US" dirty="0" smtClean="0"/>
          </a:p>
          <a:p>
            <a:pPr marL="274320" indent="-274320" fontAlgn="auto">
              <a:spcAft>
                <a:spcPts val="0"/>
              </a:spcAft>
              <a:buClr>
                <a:schemeClr val="accent3"/>
              </a:buClr>
              <a:buFont typeface="Wingdings 2"/>
              <a:buNone/>
              <a:defRPr/>
            </a:pPr>
            <a:r>
              <a:rPr lang="en-US" dirty="0" smtClean="0"/>
              <a:t>	 2.Sebagai </a:t>
            </a:r>
            <a:r>
              <a:rPr lang="en-US" dirty="0" err="1" smtClean="0"/>
              <a:t>sarana</a:t>
            </a:r>
            <a:r>
              <a:rPr lang="en-US" dirty="0" smtClean="0"/>
              <a:t> </a:t>
            </a:r>
            <a:r>
              <a:rPr lang="en-US" dirty="0" err="1" smtClean="0"/>
              <a:t>mewujudkan</a:t>
            </a:r>
            <a:r>
              <a:rPr lang="en-US" dirty="0" smtClean="0"/>
              <a:t> </a:t>
            </a:r>
            <a:r>
              <a:rPr lang="en-US" dirty="0" err="1" smtClean="0"/>
              <a:t>keadilan</a:t>
            </a:r>
            <a:r>
              <a:rPr lang="en-US" dirty="0" smtClean="0"/>
              <a:t> </a:t>
            </a:r>
            <a:r>
              <a:rPr lang="en-US" dirty="0" err="1" smtClean="0"/>
              <a:t>sosial</a:t>
            </a:r>
            <a:endParaRPr lang="en-US" dirty="0" smtClean="0"/>
          </a:p>
          <a:p>
            <a:pPr marL="274320" indent="-274320" fontAlgn="auto">
              <a:spcAft>
                <a:spcPts val="0"/>
              </a:spcAft>
              <a:buClr>
                <a:schemeClr val="accent3"/>
              </a:buClr>
              <a:buFont typeface="Wingdings 2"/>
              <a:buNone/>
              <a:defRPr/>
            </a:pPr>
            <a:r>
              <a:rPr lang="en-US" dirty="0" smtClean="0"/>
              <a:t>	 3. </a:t>
            </a:r>
            <a:r>
              <a:rPr lang="en-US" dirty="0" err="1" smtClean="0"/>
              <a:t>Sebagai</a:t>
            </a:r>
            <a:r>
              <a:rPr lang="en-US" dirty="0" smtClean="0"/>
              <a:t>  </a:t>
            </a:r>
            <a:r>
              <a:rPr lang="en-US" dirty="0" err="1" smtClean="0"/>
              <a:t>penggerak</a:t>
            </a:r>
            <a:r>
              <a:rPr lang="en-US" dirty="0" smtClean="0"/>
              <a:t> </a:t>
            </a:r>
            <a:r>
              <a:rPr lang="en-US" dirty="0" err="1" smtClean="0"/>
              <a:t>pembangunan</a:t>
            </a:r>
            <a:r>
              <a:rPr lang="en-US" dirty="0" smtClean="0"/>
              <a:t> </a:t>
            </a:r>
          </a:p>
          <a:p>
            <a:pPr marL="274320" indent="-274320" fontAlgn="auto">
              <a:spcAft>
                <a:spcPts val="0"/>
              </a:spcAft>
              <a:buClr>
                <a:schemeClr val="accent3"/>
              </a:buClr>
              <a:buFont typeface="Wingdings 2"/>
              <a:buNone/>
              <a:defRPr/>
            </a:pPr>
            <a:r>
              <a:rPr lang="en-US" dirty="0" smtClean="0"/>
              <a:t>	 4. </a:t>
            </a:r>
            <a:r>
              <a:rPr lang="en-US" dirty="0" err="1" smtClean="0"/>
              <a:t>Fungsi</a:t>
            </a:r>
            <a:r>
              <a:rPr lang="en-US" dirty="0" smtClean="0"/>
              <a:t> </a:t>
            </a:r>
            <a:r>
              <a:rPr lang="en-US" dirty="0" err="1" smtClean="0"/>
              <a:t>kritis</a:t>
            </a:r>
            <a:r>
              <a:rPr lang="en-US" dirty="0" smtClean="0"/>
              <a:t> </a:t>
            </a:r>
            <a:r>
              <a:rPr lang="en-US" dirty="0" err="1" smtClean="0"/>
              <a:t>hukum</a:t>
            </a:r>
            <a:endParaRPr lang="en-US" dirty="0" smtClean="0"/>
          </a:p>
          <a:p>
            <a:pPr marL="274320" indent="-274320" fontAlgn="auto">
              <a:spcAft>
                <a:spcPts val="0"/>
              </a:spcAft>
              <a:buClr>
                <a:schemeClr val="accent3"/>
              </a:buClr>
              <a:buFont typeface="Wingdings 2"/>
              <a:buNone/>
              <a:defRPr/>
            </a:pPr>
            <a:r>
              <a:rPr lang="en-US" dirty="0" smtClean="0"/>
              <a:t> </a:t>
            </a:r>
          </a:p>
          <a:p>
            <a:pPr marL="274320" indent="-274320" fontAlgn="auto">
              <a:spcAft>
                <a:spcPts val="0"/>
              </a:spcAft>
              <a:buClr>
                <a:schemeClr val="accent3"/>
              </a:buClr>
              <a:buFont typeface="Wingdings 2"/>
              <a:buNone/>
              <a:defRPr/>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heckerboard(across)">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heckerboard(across)">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checkerboard(across)">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checkerboard(across)">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checkerboard(across)">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checkerboard(across)">
                                      <p:cBhvr>
                                        <p:cTn id="5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normAutofit fontScale="90000"/>
          </a:bodyPr>
          <a:lstStyle/>
          <a:p>
            <a:pPr algn="ctr" fontAlgn="auto">
              <a:spcAft>
                <a:spcPts val="0"/>
              </a:spcAft>
              <a:defRPr/>
            </a:pPr>
            <a:r>
              <a:rPr lang="en-US" dirty="0" err="1" smtClean="0">
                <a:solidFill>
                  <a:srgbClr val="FF0000"/>
                </a:solidFill>
              </a:rPr>
              <a:t>Hukum</a:t>
            </a:r>
            <a:r>
              <a:rPr lang="en-US" dirty="0" smtClean="0">
                <a:solidFill>
                  <a:srgbClr val="FF0000"/>
                </a:solidFill>
              </a:rPr>
              <a:t> </a:t>
            </a:r>
            <a:r>
              <a:rPr lang="en-US" dirty="0" err="1" smtClean="0">
                <a:solidFill>
                  <a:srgbClr val="FF0000"/>
                </a:solidFill>
              </a:rPr>
              <a:t>Tidak</a:t>
            </a:r>
            <a:r>
              <a:rPr lang="en-US" dirty="0" smtClean="0">
                <a:solidFill>
                  <a:srgbClr val="FF0000"/>
                </a:solidFill>
              </a:rPr>
              <a:t> </a:t>
            </a:r>
            <a:r>
              <a:rPr lang="en-US" dirty="0" err="1" smtClean="0">
                <a:solidFill>
                  <a:srgbClr val="FF0000"/>
                </a:solidFill>
              </a:rPr>
              <a:t>Identik</a:t>
            </a:r>
            <a:r>
              <a:rPr lang="en-US" dirty="0" smtClean="0">
                <a:solidFill>
                  <a:srgbClr val="FF0000"/>
                </a:solidFill>
              </a:rPr>
              <a:t> </a:t>
            </a:r>
            <a:br>
              <a:rPr lang="en-US" dirty="0" smtClean="0">
                <a:solidFill>
                  <a:srgbClr val="FF0000"/>
                </a:solidFill>
              </a:rPr>
            </a:br>
            <a:r>
              <a:rPr lang="en-US" dirty="0" err="1" smtClean="0">
                <a:solidFill>
                  <a:srgbClr val="FF0000"/>
                </a:solidFill>
              </a:rPr>
              <a:t>dengan</a:t>
            </a:r>
            <a:r>
              <a:rPr lang="en-US" dirty="0" smtClean="0">
                <a:solidFill>
                  <a:srgbClr val="FF0000"/>
                </a:solidFill>
              </a:rPr>
              <a:t> </a:t>
            </a:r>
            <a:r>
              <a:rPr lang="en-US" dirty="0" err="1" smtClean="0">
                <a:solidFill>
                  <a:srgbClr val="FF0000"/>
                </a:solidFill>
              </a:rPr>
              <a:t>Keadilan</a:t>
            </a:r>
            <a:endParaRPr lang="en-US" dirty="0">
              <a:solidFill>
                <a:srgbClr val="FF0000"/>
              </a:solidFill>
            </a:endParaRPr>
          </a:p>
        </p:txBody>
      </p:sp>
      <p:sp>
        <p:nvSpPr>
          <p:cNvPr id="4" name="TextBox 3"/>
          <p:cNvSpPr txBox="1"/>
          <p:nvPr/>
        </p:nvSpPr>
        <p:spPr>
          <a:xfrm>
            <a:off x="285750" y="1928813"/>
            <a:ext cx="8286750" cy="954087"/>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err="1">
                <a:latin typeface="+mj-lt"/>
                <a:sym typeface="Wingdings"/>
              </a:rPr>
              <a:t>Karena</a:t>
            </a:r>
            <a:r>
              <a:rPr lang="en-US" sz="2800" dirty="0">
                <a:latin typeface="+mj-lt"/>
                <a:sym typeface="Wingdings"/>
              </a:rPr>
              <a:t> </a:t>
            </a:r>
            <a:r>
              <a:rPr lang="en-US" sz="2800" dirty="0" err="1">
                <a:latin typeface="+mj-lt"/>
                <a:sym typeface="Wingdings"/>
              </a:rPr>
              <a:t>Peraturan</a:t>
            </a:r>
            <a:r>
              <a:rPr lang="en-US" sz="2800" dirty="0">
                <a:latin typeface="+mj-lt"/>
                <a:sym typeface="Wingdings"/>
              </a:rPr>
              <a:t> </a:t>
            </a:r>
            <a:r>
              <a:rPr lang="en-US" sz="2800" dirty="0" err="1">
                <a:latin typeface="+mj-lt"/>
                <a:sym typeface="Wingdings"/>
              </a:rPr>
              <a:t>Peraturan</a:t>
            </a:r>
            <a:r>
              <a:rPr lang="en-US" sz="2800" dirty="0">
                <a:latin typeface="+mj-lt"/>
                <a:sym typeface="Wingdings"/>
              </a:rPr>
              <a:t> </a:t>
            </a:r>
            <a:r>
              <a:rPr lang="en-US" sz="2800" dirty="0" err="1">
                <a:latin typeface="+mj-lt"/>
                <a:sym typeface="Wingdings"/>
              </a:rPr>
              <a:t>Hukum</a:t>
            </a:r>
            <a:r>
              <a:rPr lang="en-US" sz="2800" dirty="0">
                <a:latin typeface="+mj-lt"/>
                <a:sym typeface="Wingdings"/>
              </a:rPr>
              <a:t> </a:t>
            </a:r>
            <a:r>
              <a:rPr lang="en-US" sz="2800" dirty="0" err="1">
                <a:latin typeface="+mj-lt"/>
                <a:sym typeface="Wingdings"/>
              </a:rPr>
              <a:t>Tidak</a:t>
            </a:r>
            <a:r>
              <a:rPr lang="en-US" sz="2800" dirty="0">
                <a:latin typeface="+mj-lt"/>
                <a:sym typeface="Wingdings"/>
              </a:rPr>
              <a:t>  </a:t>
            </a:r>
            <a:r>
              <a:rPr lang="en-US" sz="2800" dirty="0" err="1">
                <a:latin typeface="+mj-lt"/>
                <a:sym typeface="Wingdings"/>
              </a:rPr>
              <a:t>Selalu</a:t>
            </a:r>
            <a:r>
              <a:rPr lang="en-US" sz="2800" dirty="0">
                <a:latin typeface="+mj-lt"/>
                <a:sym typeface="Wingdings"/>
              </a:rPr>
              <a:t> </a:t>
            </a:r>
            <a:r>
              <a:rPr lang="en-US" sz="2800" dirty="0" err="1">
                <a:latin typeface="+mj-lt"/>
                <a:sym typeface="Wingdings"/>
              </a:rPr>
              <a:t>untuk</a:t>
            </a:r>
            <a:r>
              <a:rPr lang="en-US" sz="2800" dirty="0">
                <a:latin typeface="+mj-lt"/>
                <a:sym typeface="Wingdings"/>
              </a:rPr>
              <a:t> </a:t>
            </a:r>
            <a:r>
              <a:rPr lang="en-US" sz="2800" dirty="0" err="1">
                <a:latin typeface="+mj-lt"/>
                <a:sym typeface="Wingdings"/>
              </a:rPr>
              <a:t>mewujudkan</a:t>
            </a:r>
            <a:r>
              <a:rPr lang="en-US" sz="2800" dirty="0">
                <a:latin typeface="+mj-lt"/>
                <a:sym typeface="Wingdings"/>
              </a:rPr>
              <a:t> </a:t>
            </a:r>
            <a:r>
              <a:rPr lang="en-US" sz="2800" dirty="0" err="1">
                <a:latin typeface="+mj-lt"/>
                <a:sym typeface="Wingdings"/>
              </a:rPr>
              <a:t>Keadilan</a:t>
            </a:r>
            <a:endParaRPr lang="en-US" sz="2800" dirty="0">
              <a:latin typeface="+mj-lt"/>
              <a:sym typeface="Wingdings"/>
            </a:endParaRPr>
          </a:p>
        </p:txBody>
      </p:sp>
      <p:sp>
        <p:nvSpPr>
          <p:cNvPr id="6" name="Content Placeholder 2"/>
          <p:cNvSpPr>
            <a:spLocks noGrp="1"/>
          </p:cNvSpPr>
          <p:nvPr>
            <p:ph idx="1"/>
          </p:nvPr>
        </p:nvSpPr>
        <p:spPr>
          <a:xfrm>
            <a:off x="142875" y="3000375"/>
            <a:ext cx="8929688" cy="1928813"/>
          </a:xfrm>
        </p:spPr>
        <p:txBody>
          <a:bodyPr>
            <a:normAutofit fontScale="92500" lnSpcReduction="10000"/>
          </a:bodyPr>
          <a:lstStyle/>
          <a:p>
            <a:r>
              <a:rPr lang="en-US" smtClean="0"/>
              <a:t>Teori Etis </a:t>
            </a:r>
            <a:r>
              <a:rPr lang="en-US" smtClean="0">
                <a:sym typeface="Wingdings" pitchFamily="2" charset="2"/>
              </a:rPr>
              <a:t> Tujuan Hukum semata mencari keadilan</a:t>
            </a:r>
            <a:endParaRPr lang="en-US" smtClean="0"/>
          </a:p>
          <a:p>
            <a:r>
              <a:rPr lang="en-US" smtClean="0"/>
              <a:t>Teori Utilities </a:t>
            </a:r>
            <a:r>
              <a:rPr lang="en-US" smtClean="0">
                <a:sym typeface="Wingdings" pitchFamily="2" charset="2"/>
              </a:rPr>
              <a:t> Tujuan Hukum untuk memberi manfaat 			bagi sebanyak-banyaknya orang dalam 			masyarakat</a:t>
            </a:r>
            <a:endParaRPr lang="en-US" smtClean="0"/>
          </a:p>
        </p:txBody>
      </p:sp>
      <p:sp>
        <p:nvSpPr>
          <p:cNvPr id="7" name="TextBox 6"/>
          <p:cNvSpPr txBox="1"/>
          <p:nvPr/>
        </p:nvSpPr>
        <p:spPr>
          <a:xfrm>
            <a:off x="285750" y="4760913"/>
            <a:ext cx="8286750" cy="523875"/>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err="1">
                <a:latin typeface="+mj-lt"/>
                <a:sym typeface="Wingdings"/>
              </a:rPr>
              <a:t>Kaidah</a:t>
            </a:r>
            <a:r>
              <a:rPr lang="en-US" sz="2800" dirty="0">
                <a:latin typeface="+mj-lt"/>
                <a:sym typeface="Wingdings"/>
              </a:rPr>
              <a:t> </a:t>
            </a:r>
            <a:r>
              <a:rPr lang="en-US" sz="2800" dirty="0" err="1">
                <a:latin typeface="+mj-lt"/>
                <a:sym typeface="Wingdings"/>
              </a:rPr>
              <a:t>Dasar</a:t>
            </a:r>
            <a:r>
              <a:rPr lang="en-US" sz="2800" dirty="0">
                <a:latin typeface="+mj-lt"/>
                <a:sym typeface="Wingdings"/>
              </a:rPr>
              <a:t> </a:t>
            </a:r>
            <a:r>
              <a:rPr lang="en-US" sz="2800" dirty="0" err="1">
                <a:latin typeface="+mj-lt"/>
                <a:sym typeface="Wingdings"/>
              </a:rPr>
              <a:t>Hukum</a:t>
            </a:r>
            <a:r>
              <a:rPr lang="en-US" sz="2800" dirty="0">
                <a:latin typeface="+mj-lt"/>
                <a:sym typeface="Wingdings"/>
              </a:rPr>
              <a:t> (Gustav </a:t>
            </a:r>
            <a:r>
              <a:rPr lang="en-US" sz="2800" dirty="0" err="1">
                <a:latin typeface="+mj-lt"/>
                <a:sym typeface="Wingdings"/>
              </a:rPr>
              <a:t>Radbuch</a:t>
            </a:r>
            <a:r>
              <a:rPr lang="en-US" sz="2800" dirty="0">
                <a:latin typeface="+mj-lt"/>
                <a:sym typeface="Wingdings"/>
              </a:rPr>
              <a:t>)</a:t>
            </a:r>
          </a:p>
        </p:txBody>
      </p:sp>
      <p:sp>
        <p:nvSpPr>
          <p:cNvPr id="8" name="TextBox 7"/>
          <p:cNvSpPr txBox="1"/>
          <p:nvPr/>
        </p:nvSpPr>
        <p:spPr>
          <a:xfrm>
            <a:off x="142875" y="6048375"/>
            <a:ext cx="2500313" cy="523875"/>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a:solidFill>
                  <a:srgbClr val="FF0000"/>
                </a:solidFill>
                <a:latin typeface="+mj-lt"/>
                <a:sym typeface="Wingdings"/>
              </a:rPr>
              <a:t>1.Azas </a:t>
            </a:r>
            <a:r>
              <a:rPr lang="en-US" sz="2800" dirty="0" err="1">
                <a:solidFill>
                  <a:srgbClr val="FF0000"/>
                </a:solidFill>
                <a:latin typeface="+mj-lt"/>
                <a:sym typeface="Wingdings"/>
              </a:rPr>
              <a:t>Keadilan</a:t>
            </a:r>
            <a:endParaRPr lang="en-US" sz="2800" dirty="0">
              <a:solidFill>
                <a:srgbClr val="FF0000"/>
              </a:solidFill>
              <a:latin typeface="+mj-lt"/>
              <a:sym typeface="Wingdings"/>
            </a:endParaRPr>
          </a:p>
        </p:txBody>
      </p:sp>
      <p:sp>
        <p:nvSpPr>
          <p:cNvPr id="9" name="TextBox 8"/>
          <p:cNvSpPr txBox="1"/>
          <p:nvPr/>
        </p:nvSpPr>
        <p:spPr>
          <a:xfrm>
            <a:off x="2786063" y="6048375"/>
            <a:ext cx="3286125" cy="523875"/>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a:solidFill>
                  <a:srgbClr val="FF0000"/>
                </a:solidFill>
                <a:latin typeface="+mj-lt"/>
                <a:sym typeface="Wingdings"/>
              </a:rPr>
              <a:t>2.Azas </a:t>
            </a:r>
            <a:r>
              <a:rPr lang="en-US" sz="2800" dirty="0" err="1">
                <a:solidFill>
                  <a:srgbClr val="FF0000"/>
                </a:solidFill>
                <a:latin typeface="+mj-lt"/>
                <a:sym typeface="Wingdings"/>
              </a:rPr>
              <a:t>Kemanfaatan</a:t>
            </a:r>
            <a:endParaRPr lang="en-US" sz="2800" dirty="0">
              <a:solidFill>
                <a:srgbClr val="FF0000"/>
              </a:solidFill>
              <a:latin typeface="+mj-lt"/>
              <a:sym typeface="Wingdings"/>
            </a:endParaRPr>
          </a:p>
        </p:txBody>
      </p:sp>
      <p:sp>
        <p:nvSpPr>
          <p:cNvPr id="10" name="TextBox 9"/>
          <p:cNvSpPr txBox="1"/>
          <p:nvPr/>
        </p:nvSpPr>
        <p:spPr>
          <a:xfrm>
            <a:off x="6286500" y="6048375"/>
            <a:ext cx="2714625" cy="523875"/>
          </a:xfrm>
          <a:prstGeom prst="rect">
            <a:avLst/>
          </a:prstGeom>
          <a:solidFill>
            <a:schemeClr val="bg2">
              <a:lumMod val="75000"/>
            </a:schemeClr>
          </a:solidFill>
        </p:spPr>
        <p:txBody>
          <a:bodyPr>
            <a:spAutoFit/>
          </a:bodyPr>
          <a:lstStyle/>
          <a:p>
            <a:pPr algn="ctr" fontAlgn="auto">
              <a:spcBef>
                <a:spcPts val="0"/>
              </a:spcBef>
              <a:spcAft>
                <a:spcPts val="0"/>
              </a:spcAft>
              <a:defRPr/>
            </a:pPr>
            <a:r>
              <a:rPr lang="en-US" sz="2800" dirty="0">
                <a:solidFill>
                  <a:srgbClr val="FF0000"/>
                </a:solidFill>
                <a:latin typeface="+mj-lt"/>
                <a:sym typeface="Wingdings"/>
              </a:rPr>
              <a:t>3.Azas </a:t>
            </a:r>
            <a:r>
              <a:rPr lang="en-US" sz="2800" dirty="0" err="1">
                <a:solidFill>
                  <a:srgbClr val="FF0000"/>
                </a:solidFill>
                <a:latin typeface="+mj-lt"/>
                <a:sym typeface="Wingdings"/>
              </a:rPr>
              <a:t>Kepastian</a:t>
            </a:r>
            <a:endParaRPr lang="en-US" sz="2800" dirty="0">
              <a:solidFill>
                <a:srgbClr val="FF0000"/>
              </a:solidFill>
              <a:latin typeface="+mj-lt"/>
              <a:sym typeface="Wingdings"/>
            </a:endParaRPr>
          </a:p>
        </p:txBody>
      </p:sp>
      <p:sp>
        <p:nvSpPr>
          <p:cNvPr id="11" name="Up Arrow Callout 10"/>
          <p:cNvSpPr/>
          <p:nvPr/>
        </p:nvSpPr>
        <p:spPr>
          <a:xfrm>
            <a:off x="71438" y="5357826"/>
            <a:ext cx="8929718" cy="1379858"/>
          </a:xfrm>
          <a:prstGeom prst="upArrowCallout">
            <a:avLst/>
          </a:prstGeom>
          <a:solidFill>
            <a:schemeClr val="bg2">
              <a:lumMod val="50000"/>
              <a:alpha val="44000"/>
            </a:schemeClr>
          </a:solidFill>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1" nodeType="clickEffect">
                                  <p:stCondLst>
                                    <p:cond delay="0"/>
                                  </p:stCondLst>
                                  <p:iterate type="lt">
                                    <p:tmPct val="0"/>
                                  </p:iterate>
                                  <p:childTnLst>
                                    <p:animRot by="21600000">
                                      <p:cBhvr>
                                        <p:cTn id="19" dur="2000" fill="hold"/>
                                        <p:tgtEl>
                                          <p:spTgt spid="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diamond(in)">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diamond(in)">
                                      <p:cBhvr>
                                        <p:cTn id="29" dur="20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iterate type="lt">
                                    <p:tmPct val="5000"/>
                                  </p:iterate>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6" grpId="0" build="p"/>
      <p:bldP spid="7" grpId="0" animBg="1"/>
      <p:bldP spid="8" grpId="0" animBg="1"/>
      <p:bldP spid="9" grpId="0" animBg="1"/>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3"/>
            <a:ext cx="8229600" cy="1143000"/>
          </a:xfrm>
        </p:spPr>
        <p:txBody>
          <a:bodyPr/>
          <a:lstStyle/>
          <a:p>
            <a:r>
              <a:rPr lang="en-US" smtClean="0"/>
              <a:t>Makna Keadilan</a:t>
            </a:r>
          </a:p>
        </p:txBody>
      </p:sp>
      <p:sp>
        <p:nvSpPr>
          <p:cNvPr id="4" name="TextBox 3"/>
          <p:cNvSpPr txBox="1"/>
          <p:nvPr/>
        </p:nvSpPr>
        <p:spPr>
          <a:xfrm>
            <a:off x="285750" y="1357313"/>
            <a:ext cx="8286750" cy="1384300"/>
          </a:xfrm>
          <a:prstGeom prst="rect">
            <a:avLst/>
          </a:prstGeom>
          <a:solidFill>
            <a:schemeClr val="bg2">
              <a:lumMod val="75000"/>
            </a:schemeClr>
          </a:solidFill>
        </p:spPr>
        <p:txBody>
          <a:bodyPr>
            <a:spAutoFit/>
          </a:bodyPr>
          <a:lstStyle/>
          <a:p>
            <a:pPr fontAlgn="auto">
              <a:spcBef>
                <a:spcPts val="0"/>
              </a:spcBef>
              <a:spcAft>
                <a:spcPts val="0"/>
              </a:spcAft>
              <a:defRPr/>
            </a:pPr>
            <a:r>
              <a:rPr lang="en-US" sz="2800" dirty="0" err="1">
                <a:latin typeface="+mj-lt"/>
                <a:sym typeface="Wingdings"/>
              </a:rPr>
              <a:t>Frans</a:t>
            </a:r>
            <a:r>
              <a:rPr lang="en-US" sz="2800" dirty="0">
                <a:latin typeface="+mj-lt"/>
                <a:sym typeface="Wingdings"/>
              </a:rPr>
              <a:t> </a:t>
            </a:r>
            <a:r>
              <a:rPr lang="en-US" sz="2800" dirty="0" err="1">
                <a:latin typeface="+mj-lt"/>
                <a:sym typeface="Wingdings"/>
              </a:rPr>
              <a:t>Magnis</a:t>
            </a:r>
            <a:r>
              <a:rPr lang="en-US" sz="2800" dirty="0">
                <a:latin typeface="+mj-lt"/>
                <a:sym typeface="Wingdings"/>
              </a:rPr>
              <a:t> </a:t>
            </a:r>
            <a:r>
              <a:rPr lang="en-US" sz="2800" dirty="0" err="1">
                <a:latin typeface="+mj-lt"/>
                <a:sym typeface="Wingdings"/>
              </a:rPr>
              <a:t>SusenoSuatu</a:t>
            </a:r>
            <a:r>
              <a:rPr lang="en-US" sz="2800" dirty="0">
                <a:latin typeface="+mj-lt"/>
                <a:sym typeface="Wingdings"/>
              </a:rPr>
              <a:t> </a:t>
            </a:r>
            <a:r>
              <a:rPr lang="en-US" sz="2800" dirty="0" err="1">
                <a:latin typeface="+mj-lt"/>
                <a:sym typeface="Wingdings"/>
              </a:rPr>
              <a:t>keadaan</a:t>
            </a:r>
            <a:r>
              <a:rPr lang="en-US" sz="2800" dirty="0">
                <a:latin typeface="+mj-lt"/>
                <a:sym typeface="Wingdings"/>
              </a:rPr>
              <a:t> </a:t>
            </a:r>
            <a:r>
              <a:rPr lang="en-US" sz="2800" dirty="0" err="1">
                <a:latin typeface="+mj-lt"/>
                <a:sym typeface="Wingdings"/>
              </a:rPr>
              <a:t>dimana</a:t>
            </a:r>
            <a:r>
              <a:rPr lang="en-US" sz="2800" dirty="0">
                <a:latin typeface="+mj-lt"/>
                <a:sym typeface="Wingdings"/>
              </a:rPr>
              <a:t> </a:t>
            </a:r>
            <a:r>
              <a:rPr lang="en-US" sz="2800" dirty="0" err="1">
                <a:latin typeface="+mj-lt"/>
                <a:sym typeface="Wingdings"/>
              </a:rPr>
              <a:t>semua</a:t>
            </a:r>
            <a:r>
              <a:rPr lang="en-US" sz="2800" dirty="0">
                <a:latin typeface="+mj-lt"/>
                <a:sym typeface="Wingdings"/>
              </a:rPr>
              <a:t> </a:t>
            </a:r>
            <a:r>
              <a:rPr lang="en-US" sz="2800" dirty="0" err="1">
                <a:latin typeface="+mj-lt"/>
                <a:sym typeface="Wingdings"/>
              </a:rPr>
              <a:t>orang</a:t>
            </a:r>
            <a:r>
              <a:rPr lang="en-US" sz="2800" dirty="0">
                <a:latin typeface="+mj-lt"/>
                <a:sym typeface="Wingdings"/>
              </a:rPr>
              <a:t>  </a:t>
            </a:r>
            <a:r>
              <a:rPr lang="en-US" sz="2800" dirty="0" err="1">
                <a:latin typeface="+mj-lt"/>
                <a:sym typeface="Wingdings"/>
              </a:rPr>
              <a:t>dalam</a:t>
            </a:r>
            <a:r>
              <a:rPr lang="en-US" sz="2800" dirty="0">
                <a:latin typeface="+mj-lt"/>
                <a:sym typeface="Wingdings"/>
              </a:rPr>
              <a:t> </a:t>
            </a:r>
            <a:r>
              <a:rPr lang="en-US" sz="2800" dirty="0" err="1">
                <a:latin typeface="+mj-lt"/>
                <a:sym typeface="Wingdings"/>
              </a:rPr>
              <a:t>situasi</a:t>
            </a:r>
            <a:r>
              <a:rPr lang="en-US" sz="2800" dirty="0">
                <a:latin typeface="+mj-lt"/>
                <a:sym typeface="Wingdings"/>
              </a:rPr>
              <a:t> yang </a:t>
            </a:r>
            <a:r>
              <a:rPr lang="en-US" sz="2800" dirty="0" err="1">
                <a:latin typeface="+mj-lt"/>
                <a:sym typeface="Wingdings"/>
              </a:rPr>
              <a:t>sama</a:t>
            </a:r>
            <a:r>
              <a:rPr lang="en-US" sz="2800" dirty="0">
                <a:latin typeface="+mj-lt"/>
                <a:sym typeface="Wingdings"/>
              </a:rPr>
              <a:t> </a:t>
            </a:r>
            <a:r>
              <a:rPr lang="en-US" sz="2800" dirty="0" err="1">
                <a:latin typeface="+mj-lt"/>
                <a:sym typeface="Wingdings"/>
              </a:rPr>
              <a:t>diperlakukan</a:t>
            </a:r>
            <a:r>
              <a:rPr lang="en-US" sz="2800" dirty="0">
                <a:latin typeface="+mj-lt"/>
                <a:sym typeface="Wingdings"/>
              </a:rPr>
              <a:t> </a:t>
            </a:r>
            <a:r>
              <a:rPr lang="en-US" sz="2800" dirty="0" err="1">
                <a:latin typeface="+mj-lt"/>
                <a:sym typeface="Wingdings"/>
              </a:rPr>
              <a:t>secara</a:t>
            </a:r>
            <a:r>
              <a:rPr lang="en-US" sz="2800" dirty="0">
                <a:latin typeface="+mj-lt"/>
                <a:sym typeface="Wingdings"/>
              </a:rPr>
              <a:t> </a:t>
            </a:r>
            <a:r>
              <a:rPr lang="en-US" sz="2800" dirty="0" err="1">
                <a:latin typeface="+mj-lt"/>
                <a:sym typeface="Wingdings"/>
              </a:rPr>
              <a:t>sama</a:t>
            </a:r>
            <a:r>
              <a:rPr lang="en-US" sz="2800" dirty="0">
                <a:latin typeface="+mj-lt"/>
                <a:sym typeface="Wingdings"/>
              </a:rPr>
              <a:t> </a:t>
            </a:r>
          </a:p>
        </p:txBody>
      </p:sp>
      <p:sp>
        <p:nvSpPr>
          <p:cNvPr id="6" name="Content Placeholder 2"/>
          <p:cNvSpPr>
            <a:spLocks noGrp="1"/>
          </p:cNvSpPr>
          <p:nvPr>
            <p:ph idx="1"/>
          </p:nvPr>
        </p:nvSpPr>
        <p:spPr>
          <a:xfrm>
            <a:off x="142875" y="2857500"/>
            <a:ext cx="8929688" cy="3786188"/>
          </a:xfrm>
        </p:spPr>
        <p:txBody>
          <a:bodyPr>
            <a:normAutofit fontScale="85000" lnSpcReduction="10000"/>
          </a:bodyPr>
          <a:lstStyle/>
          <a:p>
            <a:r>
              <a:rPr lang="en-US" smtClean="0"/>
              <a:t>Macam Keadilan (Plato)</a:t>
            </a:r>
          </a:p>
          <a:p>
            <a:pPr>
              <a:buFont typeface="Wingdings 2" pitchFamily="18" charset="2"/>
              <a:buNone/>
            </a:pPr>
            <a:r>
              <a:rPr lang="en-US" smtClean="0"/>
              <a:t>	 1. Keadilan Komutatif </a:t>
            </a:r>
            <a:r>
              <a:rPr lang="en-US" smtClean="0">
                <a:sym typeface="Wingdings" pitchFamily="2" charset="2"/>
              </a:rPr>
              <a:t>Sama Banyak</a:t>
            </a:r>
            <a:endParaRPr lang="en-US" smtClean="0"/>
          </a:p>
          <a:p>
            <a:pPr>
              <a:buFont typeface="Wingdings 2" pitchFamily="18" charset="2"/>
              <a:buNone/>
            </a:pPr>
            <a:r>
              <a:rPr lang="en-US" smtClean="0"/>
              <a:t>	 2.Keadilan Distributif </a:t>
            </a:r>
            <a:r>
              <a:rPr lang="en-US" smtClean="0">
                <a:sym typeface="Wingdings" pitchFamily="2" charset="2"/>
              </a:rPr>
              <a:t>Pembagian Menurut hak masing-				   masing, Berdasar  rasio, 					   perbadingan</a:t>
            </a:r>
            <a:endParaRPr lang="en-US" smtClean="0"/>
          </a:p>
          <a:p>
            <a:pPr>
              <a:buFont typeface="Wingdings 2" pitchFamily="18" charset="2"/>
              <a:buNone/>
            </a:pPr>
            <a:r>
              <a:rPr lang="en-US" smtClean="0"/>
              <a:t>	 3. Keadilan Legal         </a:t>
            </a:r>
            <a:r>
              <a:rPr lang="en-US" smtClean="0">
                <a:sym typeface="Wingdings" pitchFamily="2" charset="2"/>
              </a:rPr>
              <a:t>Hak sesuai dengan kemampuan</a:t>
            </a:r>
            <a:endParaRPr lang="en-US" smtClean="0"/>
          </a:p>
          <a:p>
            <a:pPr>
              <a:buFont typeface="Wingdings 2" pitchFamily="18" charset="2"/>
              <a:buNone/>
            </a:pPr>
            <a:r>
              <a:rPr lang="en-US" smtClean="0"/>
              <a:t> </a:t>
            </a:r>
          </a:p>
          <a:p>
            <a:pPr>
              <a:buFont typeface="Wingdings 2" pitchFamily="18" charset="2"/>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heckerboard(across)">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heckerboard(across)">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checkerboard(across)">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checkerboard(across)">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checkerboard(across)">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00063"/>
            <a:ext cx="8229600" cy="1143000"/>
          </a:xfrm>
        </p:spPr>
        <p:txBody>
          <a:bodyPr>
            <a:normAutofit fontScale="90000"/>
          </a:bodyPr>
          <a:lstStyle/>
          <a:p>
            <a:r>
              <a:rPr lang="en-US" sz="3600" smtClean="0"/>
              <a:t>Faktor-faktor Masyarakat Mematuhi Hukum (Sosiologi Hukum)Suryono Sukanto</a:t>
            </a:r>
          </a:p>
        </p:txBody>
      </p:sp>
      <p:sp>
        <p:nvSpPr>
          <p:cNvPr id="4" name="TextBox 3"/>
          <p:cNvSpPr txBox="1"/>
          <p:nvPr/>
        </p:nvSpPr>
        <p:spPr>
          <a:xfrm>
            <a:off x="285750" y="1928813"/>
            <a:ext cx="8286750" cy="523875"/>
          </a:xfrm>
          <a:prstGeom prst="rect">
            <a:avLst/>
          </a:prstGeom>
          <a:noFill/>
        </p:spPr>
        <p:txBody>
          <a:bodyPr>
            <a:spAutoFit/>
          </a:bodyPr>
          <a:lstStyle/>
          <a:p>
            <a:pPr fontAlgn="auto">
              <a:spcBef>
                <a:spcPts val="0"/>
              </a:spcBef>
              <a:spcAft>
                <a:spcPts val="0"/>
              </a:spcAft>
              <a:defRPr/>
            </a:pPr>
            <a:r>
              <a:rPr lang="en-US" sz="2800" dirty="0">
                <a:latin typeface="+mj-lt"/>
                <a:sym typeface="Wingdings"/>
              </a:rPr>
              <a:t>1. </a:t>
            </a:r>
            <a:r>
              <a:rPr lang="en-US" sz="2800" dirty="0" err="1">
                <a:latin typeface="+mj-lt"/>
                <a:sym typeface="Wingdings"/>
              </a:rPr>
              <a:t>Kepentingan</a:t>
            </a:r>
            <a:r>
              <a:rPr lang="en-US" sz="2800" dirty="0">
                <a:latin typeface="+mj-lt"/>
                <a:sym typeface="Wingdings"/>
              </a:rPr>
              <a:t> </a:t>
            </a:r>
            <a:r>
              <a:rPr lang="en-US" sz="2800" dirty="0" err="1">
                <a:latin typeface="+mj-lt"/>
                <a:sym typeface="Wingdings"/>
              </a:rPr>
              <a:t>masyarakat</a:t>
            </a:r>
            <a:r>
              <a:rPr lang="en-US" sz="2800" dirty="0">
                <a:latin typeface="+mj-lt"/>
                <a:sym typeface="Wingdings"/>
              </a:rPr>
              <a:t> </a:t>
            </a:r>
            <a:r>
              <a:rPr lang="en-US" sz="2800" dirty="0" err="1">
                <a:latin typeface="+mj-lt"/>
                <a:sym typeface="Wingdings"/>
              </a:rPr>
              <a:t>terjaga</a:t>
            </a:r>
            <a:r>
              <a:rPr lang="en-US" sz="2800" dirty="0">
                <a:latin typeface="+mj-lt"/>
                <a:sym typeface="Wingdings"/>
              </a:rPr>
              <a:t> </a:t>
            </a:r>
            <a:r>
              <a:rPr lang="en-US" sz="2800" dirty="0" err="1">
                <a:latin typeface="+mj-lt"/>
                <a:sym typeface="Wingdings"/>
              </a:rPr>
              <a:t>oleh</a:t>
            </a:r>
            <a:r>
              <a:rPr lang="en-US" sz="2800" dirty="0">
                <a:latin typeface="+mj-lt"/>
                <a:sym typeface="Wingdings"/>
              </a:rPr>
              <a:t> </a:t>
            </a:r>
            <a:r>
              <a:rPr lang="en-US" sz="2800" dirty="0" err="1">
                <a:latin typeface="+mj-lt"/>
                <a:sym typeface="Wingdings"/>
              </a:rPr>
              <a:t>hukum</a:t>
            </a:r>
            <a:endParaRPr lang="en-US" sz="2800" dirty="0">
              <a:latin typeface="+mj-lt"/>
              <a:sym typeface="Wingdings"/>
            </a:endParaRPr>
          </a:p>
        </p:txBody>
      </p:sp>
      <p:sp>
        <p:nvSpPr>
          <p:cNvPr id="8" name="TextBox 7"/>
          <p:cNvSpPr txBox="1"/>
          <p:nvPr/>
        </p:nvSpPr>
        <p:spPr>
          <a:xfrm>
            <a:off x="285750" y="2476500"/>
            <a:ext cx="8286750" cy="523875"/>
          </a:xfrm>
          <a:prstGeom prst="rect">
            <a:avLst/>
          </a:prstGeom>
          <a:noFill/>
        </p:spPr>
        <p:txBody>
          <a:bodyPr>
            <a:spAutoFit/>
          </a:bodyPr>
          <a:lstStyle/>
          <a:p>
            <a:pPr fontAlgn="auto">
              <a:spcBef>
                <a:spcPts val="0"/>
              </a:spcBef>
              <a:spcAft>
                <a:spcPts val="0"/>
              </a:spcAft>
              <a:defRPr/>
            </a:pPr>
            <a:r>
              <a:rPr lang="en-US" sz="2800" dirty="0">
                <a:latin typeface="+mj-lt"/>
                <a:sym typeface="Wingdings"/>
              </a:rPr>
              <a:t>2. </a:t>
            </a:r>
            <a:r>
              <a:rPr lang="en-US" sz="2800" dirty="0" err="1">
                <a:latin typeface="+mj-lt"/>
                <a:sym typeface="Wingdings"/>
              </a:rPr>
              <a:t>Pemenuhan</a:t>
            </a:r>
            <a:r>
              <a:rPr lang="en-US" sz="2800" dirty="0">
                <a:latin typeface="+mj-lt"/>
                <a:sym typeface="Wingdings"/>
              </a:rPr>
              <a:t> </a:t>
            </a:r>
            <a:r>
              <a:rPr lang="en-US" sz="2800" dirty="0" err="1">
                <a:latin typeface="+mj-lt"/>
                <a:sym typeface="Wingdings"/>
              </a:rPr>
              <a:t>Keinginan</a:t>
            </a:r>
            <a:r>
              <a:rPr lang="en-US" sz="2800" dirty="0">
                <a:latin typeface="+mj-lt"/>
                <a:sym typeface="Wingdings"/>
              </a:rPr>
              <a:t> (</a:t>
            </a:r>
            <a:r>
              <a:rPr lang="en-US" sz="2800" i="1" dirty="0" err="1">
                <a:latin typeface="+mj-lt"/>
                <a:sym typeface="Wingdings"/>
              </a:rPr>
              <a:t>Complience</a:t>
            </a:r>
            <a:r>
              <a:rPr lang="en-US" sz="2800" dirty="0">
                <a:latin typeface="+mj-lt"/>
                <a:sym typeface="Wingdings"/>
              </a:rPr>
              <a:t>)</a:t>
            </a:r>
          </a:p>
        </p:txBody>
      </p:sp>
      <p:sp>
        <p:nvSpPr>
          <p:cNvPr id="9" name="TextBox 8"/>
          <p:cNvSpPr txBox="1"/>
          <p:nvPr/>
        </p:nvSpPr>
        <p:spPr>
          <a:xfrm>
            <a:off x="642938" y="2928938"/>
            <a:ext cx="8286750" cy="461962"/>
          </a:xfrm>
          <a:prstGeom prst="rect">
            <a:avLst/>
          </a:prstGeom>
          <a:noFill/>
        </p:spPr>
        <p:txBody>
          <a:bodyPr>
            <a:spAutoFit/>
          </a:bodyPr>
          <a:lstStyle/>
          <a:p>
            <a:pPr fontAlgn="auto">
              <a:spcBef>
                <a:spcPts val="0"/>
              </a:spcBef>
              <a:spcAft>
                <a:spcPts val="0"/>
              </a:spcAft>
              <a:defRPr/>
            </a:pPr>
            <a:r>
              <a:rPr lang="en-US" sz="2400" dirty="0">
                <a:latin typeface="+mj-lt"/>
                <a:sym typeface="Wingdings"/>
              </a:rPr>
              <a:t></a:t>
            </a:r>
            <a:r>
              <a:rPr lang="en-US" sz="2400" dirty="0" err="1">
                <a:latin typeface="+mj-lt"/>
                <a:sym typeface="Wingdings"/>
              </a:rPr>
              <a:t>Ada</a:t>
            </a:r>
            <a:r>
              <a:rPr lang="en-US" sz="2400" dirty="0">
                <a:latin typeface="+mj-lt"/>
                <a:sym typeface="Wingdings"/>
              </a:rPr>
              <a:t> </a:t>
            </a:r>
            <a:r>
              <a:rPr lang="en-US" sz="2400" dirty="0" err="1">
                <a:latin typeface="+mj-lt"/>
                <a:sym typeface="Wingdings"/>
              </a:rPr>
              <a:t>Harapan</a:t>
            </a:r>
            <a:r>
              <a:rPr lang="en-US" sz="2400" dirty="0">
                <a:latin typeface="+mj-lt"/>
                <a:sym typeface="Wingdings"/>
              </a:rPr>
              <a:t> </a:t>
            </a:r>
            <a:r>
              <a:rPr lang="en-US" sz="2400" dirty="0" err="1">
                <a:latin typeface="+mj-lt"/>
                <a:sym typeface="Wingdings"/>
              </a:rPr>
              <a:t>akan</a:t>
            </a:r>
            <a:r>
              <a:rPr lang="en-US" sz="2400" dirty="0">
                <a:latin typeface="+mj-lt"/>
                <a:sym typeface="Wingdings"/>
              </a:rPr>
              <a:t> </a:t>
            </a:r>
            <a:r>
              <a:rPr lang="en-US" sz="2400" dirty="0" err="1">
                <a:latin typeface="+mj-lt"/>
                <a:sym typeface="Wingdings"/>
              </a:rPr>
              <a:t>suatu</a:t>
            </a:r>
            <a:r>
              <a:rPr lang="en-US" sz="2400" dirty="0">
                <a:latin typeface="+mj-lt"/>
                <a:sym typeface="Wingdings"/>
              </a:rPr>
              <a:t> </a:t>
            </a:r>
            <a:r>
              <a:rPr lang="en-US" sz="2400" dirty="0" err="1">
                <a:latin typeface="+mj-lt"/>
                <a:sym typeface="Wingdings"/>
              </a:rPr>
              <a:t>imbalan</a:t>
            </a:r>
            <a:r>
              <a:rPr lang="en-US" sz="2400" dirty="0">
                <a:latin typeface="+mj-lt"/>
                <a:sym typeface="Wingdings"/>
              </a:rPr>
              <a:t> </a:t>
            </a:r>
            <a:r>
              <a:rPr lang="en-US" sz="2400" dirty="0" err="1">
                <a:latin typeface="+mj-lt"/>
                <a:sym typeface="Wingdings"/>
              </a:rPr>
              <a:t>terhindar</a:t>
            </a:r>
            <a:r>
              <a:rPr lang="en-US" sz="2400" dirty="0">
                <a:latin typeface="+mj-lt"/>
                <a:sym typeface="Wingdings"/>
              </a:rPr>
              <a:t> </a:t>
            </a:r>
            <a:r>
              <a:rPr lang="en-US" sz="2400" dirty="0" err="1">
                <a:latin typeface="+mj-lt"/>
                <a:sym typeface="Wingdings"/>
              </a:rPr>
              <a:t>dari</a:t>
            </a:r>
            <a:r>
              <a:rPr lang="en-US" sz="2400" dirty="0">
                <a:latin typeface="+mj-lt"/>
                <a:sym typeface="Wingdings"/>
              </a:rPr>
              <a:t> </a:t>
            </a:r>
            <a:r>
              <a:rPr lang="en-US" sz="2400" dirty="0" err="1">
                <a:latin typeface="+mj-lt"/>
                <a:sym typeface="Wingdings"/>
              </a:rPr>
              <a:t>sanksi</a:t>
            </a:r>
            <a:r>
              <a:rPr lang="en-US" sz="2400" dirty="0">
                <a:latin typeface="+mj-lt"/>
                <a:sym typeface="Wingdings"/>
              </a:rPr>
              <a:t> </a:t>
            </a:r>
          </a:p>
        </p:txBody>
      </p:sp>
      <p:sp>
        <p:nvSpPr>
          <p:cNvPr id="10" name="TextBox 9"/>
          <p:cNvSpPr txBox="1"/>
          <p:nvPr/>
        </p:nvSpPr>
        <p:spPr>
          <a:xfrm>
            <a:off x="357188" y="3476625"/>
            <a:ext cx="8286750" cy="954088"/>
          </a:xfrm>
          <a:prstGeom prst="rect">
            <a:avLst/>
          </a:prstGeom>
          <a:noFill/>
        </p:spPr>
        <p:txBody>
          <a:bodyPr>
            <a:spAutoFit/>
          </a:bodyPr>
          <a:lstStyle/>
          <a:p>
            <a:pPr fontAlgn="auto">
              <a:spcBef>
                <a:spcPts val="0"/>
              </a:spcBef>
              <a:spcAft>
                <a:spcPts val="0"/>
              </a:spcAft>
              <a:defRPr/>
            </a:pPr>
            <a:r>
              <a:rPr lang="en-US" sz="2800" dirty="0">
                <a:latin typeface="+mj-lt"/>
                <a:sym typeface="Wingdings"/>
              </a:rPr>
              <a:t>3. </a:t>
            </a:r>
            <a:r>
              <a:rPr lang="en-US" sz="2800" dirty="0" err="1">
                <a:latin typeface="+mj-lt"/>
                <a:sym typeface="Wingdings"/>
              </a:rPr>
              <a:t>Identifikasi</a:t>
            </a:r>
            <a:r>
              <a:rPr lang="en-US" sz="2800" dirty="0">
                <a:latin typeface="+mj-lt"/>
                <a:sym typeface="Wingdings"/>
              </a:rPr>
              <a:t>, </a:t>
            </a:r>
            <a:r>
              <a:rPr lang="en-US" sz="2800" dirty="0" err="1">
                <a:latin typeface="+mj-lt"/>
                <a:sym typeface="Wingdings"/>
              </a:rPr>
              <a:t>Seseorang</a:t>
            </a:r>
            <a:r>
              <a:rPr lang="en-US" sz="2800" dirty="0">
                <a:latin typeface="+mj-lt"/>
                <a:sym typeface="Wingdings"/>
              </a:rPr>
              <a:t> </a:t>
            </a:r>
            <a:r>
              <a:rPr lang="en-US" sz="2800" dirty="0" err="1">
                <a:latin typeface="+mj-lt"/>
                <a:sym typeface="Wingdings"/>
              </a:rPr>
              <a:t>mematuhi</a:t>
            </a:r>
            <a:r>
              <a:rPr lang="en-US" sz="2800" dirty="0">
                <a:latin typeface="+mj-lt"/>
                <a:sym typeface="Wingdings"/>
              </a:rPr>
              <a:t> </a:t>
            </a:r>
            <a:r>
              <a:rPr lang="en-US" sz="2800" dirty="0" err="1">
                <a:latin typeface="+mj-lt"/>
                <a:sym typeface="Wingdings"/>
              </a:rPr>
              <a:t>hukum</a:t>
            </a:r>
            <a:r>
              <a:rPr lang="en-US" sz="2800" dirty="0">
                <a:latin typeface="+mj-lt"/>
                <a:sym typeface="Wingdings"/>
              </a:rPr>
              <a:t> </a:t>
            </a:r>
            <a:r>
              <a:rPr lang="en-US" sz="2800" dirty="0" err="1">
                <a:latin typeface="+mj-lt"/>
                <a:sym typeface="Wingdings"/>
              </a:rPr>
              <a:t>karena</a:t>
            </a:r>
            <a:r>
              <a:rPr lang="en-US" sz="2800" dirty="0">
                <a:latin typeface="+mj-lt"/>
                <a:sym typeface="Wingdings"/>
              </a:rPr>
              <a:t>      </a:t>
            </a:r>
          </a:p>
          <a:p>
            <a:pPr fontAlgn="auto">
              <a:spcBef>
                <a:spcPts val="0"/>
              </a:spcBef>
              <a:spcAft>
                <a:spcPts val="0"/>
              </a:spcAft>
              <a:defRPr/>
            </a:pPr>
            <a:r>
              <a:rPr lang="en-US" sz="2800" dirty="0">
                <a:latin typeface="+mj-lt"/>
                <a:sym typeface="Wingdings"/>
              </a:rPr>
              <a:t>    </a:t>
            </a:r>
            <a:r>
              <a:rPr lang="en-US" sz="2800" dirty="0" err="1">
                <a:latin typeface="+mj-lt"/>
                <a:sym typeface="Wingdings"/>
              </a:rPr>
              <a:t>identifikasi</a:t>
            </a:r>
            <a:endParaRPr lang="en-US" sz="2800" dirty="0">
              <a:latin typeface="+mj-lt"/>
              <a:sym typeface="Wingdings"/>
            </a:endParaRPr>
          </a:p>
        </p:txBody>
      </p:sp>
      <p:sp>
        <p:nvSpPr>
          <p:cNvPr id="11" name="TextBox 10"/>
          <p:cNvSpPr txBox="1"/>
          <p:nvPr/>
        </p:nvSpPr>
        <p:spPr>
          <a:xfrm>
            <a:off x="642938" y="4395788"/>
            <a:ext cx="8286750" cy="461962"/>
          </a:xfrm>
          <a:prstGeom prst="rect">
            <a:avLst/>
          </a:prstGeom>
          <a:noFill/>
        </p:spPr>
        <p:txBody>
          <a:bodyPr>
            <a:spAutoFit/>
          </a:bodyPr>
          <a:lstStyle/>
          <a:p>
            <a:pPr fontAlgn="auto">
              <a:spcBef>
                <a:spcPts val="0"/>
              </a:spcBef>
              <a:spcAft>
                <a:spcPts val="0"/>
              </a:spcAft>
              <a:defRPr/>
            </a:pPr>
            <a:r>
              <a:rPr lang="en-US" sz="2400" dirty="0">
                <a:latin typeface="+mj-lt"/>
                <a:sym typeface="Wingdings"/>
              </a:rPr>
              <a:t></a:t>
            </a:r>
            <a:r>
              <a:rPr lang="en-US" sz="2400" dirty="0" err="1">
                <a:latin typeface="+mj-lt"/>
                <a:sym typeface="Wingdings"/>
              </a:rPr>
              <a:t>Menjaga</a:t>
            </a:r>
            <a:r>
              <a:rPr lang="en-US" sz="2400" dirty="0">
                <a:latin typeface="+mj-lt"/>
                <a:sym typeface="Wingdings"/>
              </a:rPr>
              <a:t> </a:t>
            </a:r>
            <a:r>
              <a:rPr lang="en-US" sz="2400" dirty="0" err="1">
                <a:latin typeface="+mj-lt"/>
                <a:sym typeface="Wingdings"/>
              </a:rPr>
              <a:t>Hubungan</a:t>
            </a:r>
            <a:r>
              <a:rPr lang="en-US" sz="2400" dirty="0">
                <a:latin typeface="+mj-lt"/>
                <a:sym typeface="Wingdings"/>
              </a:rPr>
              <a:t> </a:t>
            </a:r>
            <a:r>
              <a:rPr lang="en-US" sz="2400" dirty="0" err="1">
                <a:latin typeface="+mj-lt"/>
                <a:sym typeface="Wingdings"/>
              </a:rPr>
              <a:t>dalam</a:t>
            </a:r>
            <a:r>
              <a:rPr lang="en-US" sz="2400" dirty="0">
                <a:latin typeface="+mj-lt"/>
                <a:sym typeface="Wingdings"/>
              </a:rPr>
              <a:t> </a:t>
            </a:r>
            <a:r>
              <a:rPr lang="en-US" sz="2400" dirty="0" err="1">
                <a:latin typeface="+mj-lt"/>
                <a:sym typeface="Wingdings"/>
              </a:rPr>
              <a:t>masyarakat</a:t>
            </a:r>
            <a:r>
              <a:rPr lang="en-US" sz="2400" dirty="0">
                <a:latin typeface="+mj-lt"/>
                <a:sym typeface="Wingdings"/>
              </a:rPr>
              <a:t> </a:t>
            </a:r>
          </a:p>
        </p:txBody>
      </p:sp>
      <p:sp>
        <p:nvSpPr>
          <p:cNvPr id="12" name="TextBox 11"/>
          <p:cNvSpPr txBox="1"/>
          <p:nvPr/>
        </p:nvSpPr>
        <p:spPr>
          <a:xfrm>
            <a:off x="357188" y="4832350"/>
            <a:ext cx="8286750" cy="523875"/>
          </a:xfrm>
          <a:prstGeom prst="rect">
            <a:avLst/>
          </a:prstGeom>
          <a:noFill/>
        </p:spPr>
        <p:txBody>
          <a:bodyPr>
            <a:spAutoFit/>
          </a:bodyPr>
          <a:lstStyle/>
          <a:p>
            <a:pPr fontAlgn="auto">
              <a:spcBef>
                <a:spcPts val="0"/>
              </a:spcBef>
              <a:spcAft>
                <a:spcPts val="0"/>
              </a:spcAft>
              <a:defRPr/>
            </a:pPr>
            <a:r>
              <a:rPr lang="en-US" sz="2800" dirty="0">
                <a:latin typeface="+mj-lt"/>
                <a:sym typeface="Wingdings"/>
              </a:rPr>
              <a:t>4. </a:t>
            </a:r>
            <a:r>
              <a:rPr lang="en-US" sz="2800" dirty="0" err="1">
                <a:latin typeface="+mj-lt"/>
                <a:sym typeface="Wingdings"/>
              </a:rPr>
              <a:t>Internalisasi,Nilai</a:t>
            </a:r>
            <a:r>
              <a:rPr lang="en-US" sz="2800" dirty="0">
                <a:latin typeface="+mj-lt"/>
                <a:sym typeface="Wingdings"/>
              </a:rPr>
              <a:t> </a:t>
            </a:r>
            <a:r>
              <a:rPr lang="en-US" sz="2800" dirty="0" err="1">
                <a:latin typeface="+mj-lt"/>
                <a:sym typeface="Wingdings"/>
              </a:rPr>
              <a:t>Hukum</a:t>
            </a:r>
            <a:r>
              <a:rPr lang="en-US" sz="2800" dirty="0">
                <a:latin typeface="+mj-lt"/>
                <a:sym typeface="Wingdings"/>
              </a:rPr>
              <a:t> </a:t>
            </a:r>
            <a:r>
              <a:rPr lang="en-US" sz="2800" dirty="0" err="1">
                <a:latin typeface="+mj-lt"/>
                <a:sym typeface="Wingdings"/>
              </a:rPr>
              <a:t>tertanam</a:t>
            </a:r>
            <a:r>
              <a:rPr lang="en-US" sz="2800" dirty="0">
                <a:latin typeface="+mj-lt"/>
                <a:sym typeface="Wingdings"/>
              </a:rPr>
              <a:t> </a:t>
            </a:r>
            <a:r>
              <a:rPr lang="en-US" sz="2800" dirty="0" err="1">
                <a:latin typeface="+mj-lt"/>
                <a:sym typeface="Wingdings"/>
              </a:rPr>
              <a:t>dalam</a:t>
            </a:r>
            <a:r>
              <a:rPr lang="en-US" sz="2800" dirty="0">
                <a:latin typeface="+mj-lt"/>
                <a:sym typeface="Wingdings"/>
              </a:rPr>
              <a:t> </a:t>
            </a:r>
            <a:r>
              <a:rPr lang="en-US" sz="2800" dirty="0" err="1">
                <a:latin typeface="+mj-lt"/>
                <a:sym typeface="Wingdings"/>
              </a:rPr>
              <a:t>hati</a:t>
            </a:r>
            <a:endParaRPr lang="en-US" sz="2800" dirty="0">
              <a:latin typeface="+mj-lt"/>
              <a:sym typeface="Wingdings"/>
            </a:endParaRPr>
          </a:p>
        </p:txBody>
      </p:sp>
      <p:sp>
        <p:nvSpPr>
          <p:cNvPr id="13" name="TextBox 12"/>
          <p:cNvSpPr txBox="1"/>
          <p:nvPr/>
        </p:nvSpPr>
        <p:spPr>
          <a:xfrm>
            <a:off x="642938" y="5324475"/>
            <a:ext cx="8286750" cy="1200150"/>
          </a:xfrm>
          <a:prstGeom prst="rect">
            <a:avLst/>
          </a:prstGeom>
          <a:noFill/>
        </p:spPr>
        <p:txBody>
          <a:bodyPr>
            <a:spAutoFit/>
          </a:bodyPr>
          <a:lstStyle/>
          <a:p>
            <a:pPr fontAlgn="auto">
              <a:spcBef>
                <a:spcPts val="0"/>
              </a:spcBef>
              <a:spcAft>
                <a:spcPts val="0"/>
              </a:spcAft>
              <a:defRPr/>
            </a:pPr>
            <a:r>
              <a:rPr lang="en-US" sz="2400" dirty="0">
                <a:latin typeface="+mj-lt"/>
                <a:sym typeface="Wingdings"/>
              </a:rPr>
              <a:t></a:t>
            </a:r>
            <a:r>
              <a:rPr lang="en-US" sz="2400" dirty="0" err="1">
                <a:latin typeface="+mj-lt"/>
                <a:sym typeface="Wingdings"/>
              </a:rPr>
              <a:t>Karena</a:t>
            </a:r>
            <a:r>
              <a:rPr lang="en-US" sz="2400" dirty="0">
                <a:latin typeface="+mj-lt"/>
                <a:sym typeface="Wingdings"/>
              </a:rPr>
              <a:t> </a:t>
            </a:r>
            <a:r>
              <a:rPr lang="en-US" sz="2400" dirty="0" err="1">
                <a:latin typeface="+mj-lt"/>
                <a:sym typeface="Wingdings"/>
              </a:rPr>
              <a:t>kaidah</a:t>
            </a:r>
            <a:r>
              <a:rPr lang="en-US" sz="2400" dirty="0">
                <a:latin typeface="+mj-lt"/>
                <a:sym typeface="Wingdings"/>
              </a:rPr>
              <a:t> </a:t>
            </a:r>
            <a:r>
              <a:rPr lang="en-US" sz="2400" dirty="0" err="1">
                <a:latin typeface="+mj-lt"/>
                <a:sym typeface="Wingdings"/>
              </a:rPr>
              <a:t>hukum</a:t>
            </a:r>
            <a:r>
              <a:rPr lang="en-US" sz="2400" dirty="0">
                <a:latin typeface="+mj-lt"/>
                <a:sym typeface="Wingdings"/>
              </a:rPr>
              <a:t> yang </a:t>
            </a:r>
            <a:r>
              <a:rPr lang="en-US" sz="2400" dirty="0" err="1">
                <a:latin typeface="+mj-lt"/>
                <a:sym typeface="Wingdings"/>
              </a:rPr>
              <a:t>ada</a:t>
            </a:r>
            <a:r>
              <a:rPr lang="en-US" sz="2400" dirty="0">
                <a:latin typeface="+mj-lt"/>
                <a:sym typeface="Wingdings"/>
              </a:rPr>
              <a:t> </a:t>
            </a:r>
            <a:r>
              <a:rPr lang="en-US" sz="2400" dirty="0" err="1">
                <a:latin typeface="+mj-lt"/>
                <a:sym typeface="Wingdings"/>
              </a:rPr>
              <a:t>sesuai</a:t>
            </a:r>
            <a:r>
              <a:rPr lang="en-US" sz="2400" dirty="0">
                <a:latin typeface="+mj-lt"/>
                <a:sym typeface="Wingdings"/>
              </a:rPr>
              <a:t> </a:t>
            </a:r>
            <a:r>
              <a:rPr lang="en-US" sz="2400" dirty="0" err="1">
                <a:latin typeface="+mj-lt"/>
                <a:sym typeface="Wingdings"/>
              </a:rPr>
              <a:t>dengan</a:t>
            </a:r>
            <a:r>
              <a:rPr lang="en-US" sz="2400" dirty="0">
                <a:latin typeface="+mj-lt"/>
                <a:sym typeface="Wingdings"/>
              </a:rPr>
              <a:t> </a:t>
            </a:r>
            <a:r>
              <a:rPr lang="en-US" sz="2400" dirty="0" err="1">
                <a:latin typeface="+mj-lt"/>
                <a:sym typeface="Wingdings"/>
              </a:rPr>
              <a:t>nilai-nilai</a:t>
            </a:r>
            <a:r>
              <a:rPr lang="en-US" sz="2400" dirty="0">
                <a:latin typeface="+mj-lt"/>
                <a:sym typeface="Wingdings"/>
              </a:rPr>
              <a:t> yang </a:t>
            </a:r>
            <a:r>
              <a:rPr lang="en-US" sz="2400" dirty="0" err="1">
                <a:latin typeface="+mj-lt"/>
                <a:sym typeface="Wingdings"/>
              </a:rPr>
              <a:t>dianut</a:t>
            </a:r>
            <a:r>
              <a:rPr lang="en-US" sz="2400" dirty="0">
                <a:latin typeface="+mj-lt"/>
                <a:sym typeface="Wingdings"/>
              </a:rPr>
              <a:t> </a:t>
            </a:r>
            <a:r>
              <a:rPr lang="en-US" sz="2400" dirty="0" err="1">
                <a:latin typeface="+mj-lt"/>
                <a:sym typeface="Wingdings"/>
              </a:rPr>
              <a:t>masyarakat</a:t>
            </a:r>
            <a:r>
              <a:rPr lang="en-US" sz="2400" dirty="0">
                <a:latin typeface="+mj-lt"/>
                <a:sym typeface="Wingdings"/>
              </a:rPr>
              <a:t> </a:t>
            </a:r>
            <a:r>
              <a:rPr lang="en-US" sz="2400" dirty="0" err="1">
                <a:latin typeface="+mj-lt"/>
                <a:sym typeface="Wingdings"/>
              </a:rPr>
              <a:t>jadi</a:t>
            </a:r>
            <a:r>
              <a:rPr lang="en-US" sz="2400" dirty="0">
                <a:latin typeface="+mj-lt"/>
                <a:sym typeface="Wingdings"/>
              </a:rPr>
              <a:t> </a:t>
            </a:r>
            <a:r>
              <a:rPr lang="en-US" sz="2400" dirty="0" err="1">
                <a:latin typeface="+mj-lt"/>
                <a:sym typeface="Wingdings"/>
              </a:rPr>
              <a:t>dari</a:t>
            </a:r>
            <a:r>
              <a:rPr lang="en-US" sz="2400" dirty="0">
                <a:latin typeface="+mj-lt"/>
                <a:sym typeface="Wingdings"/>
              </a:rPr>
              <a:t> </a:t>
            </a:r>
            <a:r>
              <a:rPr lang="en-US" sz="2400" dirty="0" err="1">
                <a:latin typeface="+mj-lt"/>
                <a:sym typeface="Wingdings"/>
              </a:rPr>
              <a:t>penjiwaan</a:t>
            </a:r>
            <a:r>
              <a:rPr lang="en-US" sz="2400" dirty="0">
                <a:latin typeface="+mj-lt"/>
                <a:sym typeface="Wingdings"/>
              </a:rPr>
              <a:t> </a:t>
            </a:r>
            <a:r>
              <a:rPr lang="en-US" sz="2400" dirty="0" err="1">
                <a:latin typeface="+mj-lt"/>
                <a:sym typeface="Wingdings"/>
              </a:rPr>
              <a:t>dan</a:t>
            </a:r>
            <a:r>
              <a:rPr lang="en-US" sz="2400" dirty="0">
                <a:latin typeface="+mj-lt"/>
                <a:sym typeface="Wingdings"/>
              </a:rPr>
              <a:t> </a:t>
            </a:r>
            <a:r>
              <a:rPr lang="en-US" sz="2400" dirty="0" err="1">
                <a:latin typeface="+mj-lt"/>
                <a:sym typeface="Wingdings"/>
              </a:rPr>
              <a:t>kesadaran</a:t>
            </a:r>
            <a:r>
              <a:rPr lang="en-US" sz="2400" dirty="0">
                <a:latin typeface="+mj-lt"/>
                <a:sym typeface="Wingdings"/>
              </a:rPr>
              <a:t> </a:t>
            </a:r>
            <a:r>
              <a:rPr lang="en-US" sz="2400" dirty="0" err="1">
                <a:latin typeface="+mj-lt"/>
                <a:sym typeface="Wingdings"/>
              </a:rPr>
              <a:t>dalam</a:t>
            </a:r>
            <a:r>
              <a:rPr lang="en-US" sz="2400" dirty="0">
                <a:latin typeface="+mj-lt"/>
                <a:sym typeface="Wingdings"/>
              </a:rPr>
              <a:t> </a:t>
            </a:r>
            <a:r>
              <a:rPr lang="en-US" sz="2400" dirty="0" err="1">
                <a:latin typeface="+mj-lt"/>
                <a:sym typeface="Wingdings"/>
              </a:rPr>
              <a:t>diri</a:t>
            </a:r>
            <a:r>
              <a:rPr lang="en-US" sz="2400" dirty="0">
                <a:latin typeface="+mj-lt"/>
                <a:sym typeface="Wingdings"/>
              </a:rPr>
              <a:t> </a:t>
            </a:r>
            <a:r>
              <a:rPr lang="en-US" sz="2400" dirty="0" err="1">
                <a:latin typeface="+mj-lt"/>
                <a:sym typeface="Wingdings"/>
              </a:rPr>
              <a:t>masing-masing</a:t>
            </a:r>
            <a:r>
              <a:rPr lang="en-US" sz="2400" dirty="0">
                <a:latin typeface="+mj-lt"/>
                <a:sym typeface="Wingding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00063"/>
            <a:ext cx="8229600" cy="1143000"/>
          </a:xfrm>
        </p:spPr>
        <p:txBody>
          <a:bodyPr>
            <a:normAutofit fontScale="90000"/>
          </a:bodyPr>
          <a:lstStyle/>
          <a:p>
            <a:r>
              <a:rPr lang="en-US" sz="3600" smtClean="0"/>
              <a:t>Problematika Nilai Moral dan Hukum dalam Masyarakat dan Negara</a:t>
            </a:r>
          </a:p>
        </p:txBody>
      </p:sp>
      <p:sp>
        <p:nvSpPr>
          <p:cNvPr id="13" name="TextBox 12"/>
          <p:cNvSpPr txBox="1"/>
          <p:nvPr/>
        </p:nvSpPr>
        <p:spPr>
          <a:xfrm>
            <a:off x="357188" y="1571625"/>
            <a:ext cx="8286750" cy="523875"/>
          </a:xfrm>
          <a:prstGeom prst="rect">
            <a:avLst/>
          </a:prstGeom>
          <a:noFill/>
        </p:spPr>
        <p:txBody>
          <a:bodyPr>
            <a:spAutoFit/>
          </a:bodyPr>
          <a:lstStyle/>
          <a:p>
            <a:pPr algn="ctr" fontAlgn="auto">
              <a:spcBef>
                <a:spcPts val="0"/>
              </a:spcBef>
              <a:spcAft>
                <a:spcPts val="0"/>
              </a:spcAft>
              <a:defRPr/>
            </a:pPr>
            <a:r>
              <a:rPr lang="en-US" sz="2800" dirty="0" err="1">
                <a:latin typeface="+mj-lt"/>
                <a:sym typeface="Wingdings"/>
              </a:rPr>
              <a:t>Perbedaan</a:t>
            </a:r>
            <a:r>
              <a:rPr lang="en-US" sz="2800" dirty="0">
                <a:latin typeface="+mj-lt"/>
                <a:sym typeface="Wingdings"/>
              </a:rPr>
              <a:t> Norma Moral </a:t>
            </a:r>
            <a:r>
              <a:rPr lang="en-US" sz="2800" dirty="0" err="1">
                <a:latin typeface="+mj-lt"/>
                <a:sym typeface="Wingdings"/>
              </a:rPr>
              <a:t>dan</a:t>
            </a:r>
            <a:r>
              <a:rPr lang="en-US" sz="2800" dirty="0">
                <a:latin typeface="+mj-lt"/>
                <a:sym typeface="Wingdings"/>
              </a:rPr>
              <a:t> Norma </a:t>
            </a:r>
            <a:r>
              <a:rPr lang="en-US" sz="2800" dirty="0" err="1">
                <a:latin typeface="+mj-lt"/>
                <a:sym typeface="Wingdings"/>
              </a:rPr>
              <a:t>Hukum</a:t>
            </a:r>
            <a:endParaRPr lang="en-US" sz="2800" dirty="0">
              <a:latin typeface="+mj-lt"/>
              <a:sym typeface="Wingdings"/>
            </a:endParaRPr>
          </a:p>
        </p:txBody>
      </p:sp>
      <p:sp>
        <p:nvSpPr>
          <p:cNvPr id="14" name="Content Placeholder 2"/>
          <p:cNvSpPr>
            <a:spLocks noGrp="1"/>
          </p:cNvSpPr>
          <p:nvPr>
            <p:ph idx="1"/>
          </p:nvPr>
        </p:nvSpPr>
        <p:spPr>
          <a:xfrm>
            <a:off x="1857375" y="2214563"/>
            <a:ext cx="3143250" cy="4643437"/>
          </a:xfrm>
        </p:spPr>
        <p:txBody>
          <a:bodyPr>
            <a:normAutofit fontScale="92500" lnSpcReduction="20000"/>
          </a:bodyPr>
          <a:lstStyle/>
          <a:p>
            <a:pPr>
              <a:buFont typeface="Wingdings 2" pitchFamily="18" charset="2"/>
              <a:buNone/>
            </a:pPr>
            <a:r>
              <a:rPr lang="en-US" smtClean="0">
                <a:solidFill>
                  <a:srgbClr val="FF0000"/>
                </a:solidFill>
              </a:rPr>
              <a:t>Norma  Moral</a:t>
            </a:r>
          </a:p>
          <a:p>
            <a:pPr>
              <a:buFont typeface="Wingdings 2" pitchFamily="18" charset="2"/>
              <a:buNone/>
            </a:pPr>
            <a:r>
              <a:rPr lang="en-US" smtClean="0"/>
              <a:t>Hukum Alam</a:t>
            </a:r>
          </a:p>
          <a:p>
            <a:pPr>
              <a:buFont typeface="Wingdings 2" pitchFamily="18" charset="2"/>
              <a:buNone/>
            </a:pPr>
            <a:r>
              <a:rPr lang="en-US" smtClean="0"/>
              <a:t>Otonom</a:t>
            </a:r>
          </a:p>
          <a:p>
            <a:pPr>
              <a:buFont typeface="Wingdings 2" pitchFamily="18" charset="2"/>
              <a:buNone/>
            </a:pPr>
            <a:r>
              <a:rPr lang="en-US" smtClean="0"/>
              <a:t>Tidak  Memaksa</a:t>
            </a:r>
          </a:p>
          <a:p>
            <a:pPr>
              <a:buFont typeface="Wingdings 2" pitchFamily="18" charset="2"/>
              <a:buNone/>
            </a:pPr>
            <a:r>
              <a:rPr lang="en-US" smtClean="0"/>
              <a:t> Batin</a:t>
            </a:r>
          </a:p>
          <a:p>
            <a:pPr>
              <a:buFont typeface="Wingdings 2" pitchFamily="18" charset="2"/>
              <a:buNone/>
            </a:pPr>
            <a:r>
              <a:rPr lang="en-US" smtClean="0"/>
              <a:t>Perilaku Manusia sebagai Manusia</a:t>
            </a:r>
          </a:p>
          <a:p>
            <a:pPr>
              <a:buFont typeface="Wingdings 2" pitchFamily="18" charset="2"/>
              <a:buNone/>
            </a:pPr>
            <a:r>
              <a:rPr lang="en-US" smtClean="0"/>
              <a:t>Tidak tergantung tempat dan waktu</a:t>
            </a:r>
          </a:p>
        </p:txBody>
      </p:sp>
      <p:sp>
        <p:nvSpPr>
          <p:cNvPr id="23" name="Content Placeholder 2"/>
          <p:cNvSpPr txBox="1">
            <a:spLocks/>
          </p:cNvSpPr>
          <p:nvPr/>
        </p:nvSpPr>
        <p:spPr>
          <a:xfrm>
            <a:off x="5500688" y="2214563"/>
            <a:ext cx="3143250" cy="4643437"/>
          </a:xfrm>
          <a:prstGeom prst="rect">
            <a:avLst/>
          </a:prstGeom>
          <a:noFill/>
        </p:spPr>
        <p:txBody>
          <a:bodyPr/>
          <a:lstStyle/>
          <a:p>
            <a:pPr marL="274320" indent="-274320" fontAlgn="auto">
              <a:spcBef>
                <a:spcPct val="20000"/>
              </a:spcBef>
              <a:spcAft>
                <a:spcPts val="0"/>
              </a:spcAft>
              <a:buClr>
                <a:schemeClr val="accent3"/>
              </a:buClr>
              <a:buSzPct val="95000"/>
              <a:buFont typeface="Wingdings 2"/>
              <a:buNone/>
              <a:defRPr/>
            </a:pPr>
            <a:r>
              <a:rPr lang="en-US" sz="2600" dirty="0">
                <a:solidFill>
                  <a:srgbClr val="FF0000"/>
                </a:solidFill>
                <a:latin typeface="+mn-lt"/>
              </a:rPr>
              <a:t>Norma  </a:t>
            </a:r>
            <a:r>
              <a:rPr lang="en-US" sz="2600" dirty="0" err="1">
                <a:solidFill>
                  <a:srgbClr val="FF0000"/>
                </a:solidFill>
                <a:latin typeface="+mn-lt"/>
              </a:rPr>
              <a:t>Hukum</a:t>
            </a:r>
            <a:endParaRPr lang="en-US" sz="2600" dirty="0">
              <a:solidFill>
                <a:srgbClr val="FF0000"/>
              </a:solidFill>
              <a:latin typeface="+mn-lt"/>
            </a:endParaRPr>
          </a:p>
          <a:p>
            <a:pPr marL="274320" indent="-274320" fontAlgn="auto">
              <a:spcBef>
                <a:spcPct val="20000"/>
              </a:spcBef>
              <a:spcAft>
                <a:spcPts val="0"/>
              </a:spcAft>
              <a:buClr>
                <a:schemeClr val="accent3"/>
              </a:buClr>
              <a:buSzPct val="95000"/>
              <a:buFont typeface="Wingdings 2"/>
              <a:buNone/>
              <a:defRPr/>
            </a:pPr>
            <a:r>
              <a:rPr lang="en-US" sz="2600" dirty="0" err="1">
                <a:latin typeface="+mn-lt"/>
              </a:rPr>
              <a:t>Konsensus</a:t>
            </a:r>
            <a:r>
              <a:rPr lang="en-US" sz="2600" dirty="0">
                <a:latin typeface="+mn-lt"/>
              </a:rPr>
              <a:t>/</a:t>
            </a:r>
            <a:r>
              <a:rPr lang="en-US" sz="2600" dirty="0" err="1">
                <a:latin typeface="+mn-lt"/>
              </a:rPr>
              <a:t>Yuridis</a:t>
            </a:r>
            <a:endParaRPr lang="en-US" sz="2600" dirty="0">
              <a:latin typeface="+mn-lt"/>
            </a:endParaRPr>
          </a:p>
          <a:p>
            <a:pPr marL="274320" indent="-274320" fontAlgn="auto">
              <a:spcBef>
                <a:spcPct val="20000"/>
              </a:spcBef>
              <a:spcAft>
                <a:spcPts val="0"/>
              </a:spcAft>
              <a:buClr>
                <a:schemeClr val="accent3"/>
              </a:buClr>
              <a:buSzPct val="95000"/>
              <a:buFont typeface="Wingdings 2"/>
              <a:buNone/>
              <a:defRPr/>
            </a:pPr>
            <a:r>
              <a:rPr lang="en-US" sz="2600" dirty="0" err="1">
                <a:latin typeface="+mn-lt"/>
              </a:rPr>
              <a:t>Heteronom</a:t>
            </a:r>
            <a:endParaRPr lang="en-US" sz="2600" dirty="0">
              <a:latin typeface="+mn-lt"/>
            </a:endParaRPr>
          </a:p>
          <a:p>
            <a:pPr marL="274320" indent="-274320" fontAlgn="auto">
              <a:spcBef>
                <a:spcPct val="20000"/>
              </a:spcBef>
              <a:spcAft>
                <a:spcPts val="0"/>
              </a:spcAft>
              <a:buClr>
                <a:schemeClr val="accent3"/>
              </a:buClr>
              <a:buSzPct val="95000"/>
              <a:buFont typeface="Wingdings 2"/>
              <a:buNone/>
              <a:defRPr/>
            </a:pPr>
            <a:r>
              <a:rPr lang="en-US" sz="2600" dirty="0">
                <a:latin typeface="+mn-lt"/>
              </a:rPr>
              <a:t>Coercive</a:t>
            </a:r>
          </a:p>
          <a:p>
            <a:pPr marL="274320" indent="-274320" fontAlgn="auto">
              <a:spcBef>
                <a:spcPct val="20000"/>
              </a:spcBef>
              <a:spcAft>
                <a:spcPts val="0"/>
              </a:spcAft>
              <a:buClr>
                <a:schemeClr val="accent3"/>
              </a:buClr>
              <a:buSzPct val="95000"/>
              <a:buFont typeface="Wingdings 2"/>
              <a:buNone/>
              <a:defRPr/>
            </a:pPr>
            <a:r>
              <a:rPr lang="en-US" sz="2600" dirty="0">
                <a:latin typeface="+mn-lt"/>
              </a:rPr>
              <a:t> </a:t>
            </a:r>
            <a:r>
              <a:rPr lang="en-US" sz="2600" dirty="0" err="1">
                <a:latin typeface="+mn-lt"/>
              </a:rPr>
              <a:t>Fisik</a:t>
            </a:r>
            <a:endParaRPr lang="en-US" sz="2600" dirty="0">
              <a:latin typeface="+mn-lt"/>
            </a:endParaRPr>
          </a:p>
          <a:p>
            <a:pPr marL="274320" indent="-274320" fontAlgn="auto">
              <a:spcBef>
                <a:spcPct val="20000"/>
              </a:spcBef>
              <a:spcAft>
                <a:spcPts val="0"/>
              </a:spcAft>
              <a:buClr>
                <a:schemeClr val="accent3"/>
              </a:buClr>
              <a:buSzPct val="95000"/>
              <a:buFont typeface="Wingdings 2"/>
              <a:buNone/>
              <a:defRPr/>
            </a:pPr>
            <a:r>
              <a:rPr lang="en-US" sz="2600" dirty="0" err="1">
                <a:latin typeface="+mn-lt"/>
              </a:rPr>
              <a:t>Tertib</a:t>
            </a:r>
            <a:r>
              <a:rPr lang="en-US" sz="2600" dirty="0">
                <a:latin typeface="+mn-lt"/>
              </a:rPr>
              <a:t> </a:t>
            </a:r>
            <a:r>
              <a:rPr lang="en-US" sz="2600" dirty="0" err="1">
                <a:latin typeface="+mn-lt"/>
              </a:rPr>
              <a:t>Hidup</a:t>
            </a:r>
            <a:r>
              <a:rPr lang="en-US" sz="2600" dirty="0">
                <a:latin typeface="+mn-lt"/>
              </a:rPr>
              <a:t> </a:t>
            </a:r>
            <a:r>
              <a:rPr lang="en-US" sz="2600" dirty="0" err="1">
                <a:latin typeface="+mn-lt"/>
              </a:rPr>
              <a:t>Masyarakat</a:t>
            </a:r>
            <a:r>
              <a:rPr lang="en-US" sz="2600" dirty="0">
                <a:latin typeface="+mn-lt"/>
              </a:rPr>
              <a:t> </a:t>
            </a:r>
          </a:p>
          <a:p>
            <a:pPr marL="274320" indent="-274320" fontAlgn="auto">
              <a:spcBef>
                <a:spcPct val="20000"/>
              </a:spcBef>
              <a:spcAft>
                <a:spcPts val="0"/>
              </a:spcAft>
              <a:buClr>
                <a:schemeClr val="accent3"/>
              </a:buClr>
              <a:buSzPct val="95000"/>
              <a:buFont typeface="Wingdings 2"/>
              <a:buNone/>
              <a:defRPr/>
            </a:pPr>
            <a:r>
              <a:rPr lang="en-US" sz="2600" dirty="0">
                <a:latin typeface="+mn-lt"/>
              </a:rPr>
              <a:t>T</a:t>
            </a:r>
            <a:r>
              <a:rPr lang="en-US" sz="2600" dirty="0" err="1">
                <a:latin typeface="+mn-lt"/>
              </a:rPr>
              <a:t>ergantung</a:t>
            </a:r>
            <a:r>
              <a:rPr lang="en-US" sz="2600" dirty="0">
                <a:latin typeface="+mn-lt"/>
              </a:rPr>
              <a:t> </a:t>
            </a:r>
            <a:r>
              <a:rPr lang="en-US" sz="2600" dirty="0" err="1">
                <a:latin typeface="+mn-lt"/>
              </a:rPr>
              <a:t>tempat</a:t>
            </a:r>
            <a:r>
              <a:rPr lang="en-US" sz="2600" dirty="0">
                <a:latin typeface="+mn-lt"/>
              </a:rPr>
              <a:t> </a:t>
            </a:r>
            <a:r>
              <a:rPr lang="en-US" sz="2600" dirty="0" err="1">
                <a:latin typeface="+mn-lt"/>
              </a:rPr>
              <a:t>dan</a:t>
            </a:r>
            <a:r>
              <a:rPr lang="en-US" sz="2600" dirty="0">
                <a:latin typeface="+mn-lt"/>
              </a:rPr>
              <a:t> </a:t>
            </a:r>
            <a:r>
              <a:rPr lang="en-US" sz="2600" dirty="0" err="1">
                <a:latin typeface="+mn-lt"/>
              </a:rPr>
              <a:t>waktu</a:t>
            </a:r>
            <a:endParaRPr lang="en-US" sz="2600" dirty="0">
              <a:latin typeface="+mn-lt"/>
            </a:endParaRPr>
          </a:p>
        </p:txBody>
      </p:sp>
      <p:sp>
        <p:nvSpPr>
          <p:cNvPr id="24" name="TextBox 23"/>
          <p:cNvSpPr txBox="1"/>
          <p:nvPr/>
        </p:nvSpPr>
        <p:spPr>
          <a:xfrm>
            <a:off x="71438" y="2681288"/>
            <a:ext cx="8929687" cy="461962"/>
          </a:xfrm>
          <a:prstGeom prst="rect">
            <a:avLst/>
          </a:prstGeom>
          <a:solidFill>
            <a:schemeClr val="bg2">
              <a:lumMod val="90000"/>
              <a:alpha val="40000"/>
            </a:schemeClr>
          </a:solidFill>
        </p:spPr>
        <p:txBody>
          <a:bodyPr>
            <a:spAutoFit/>
          </a:bodyPr>
          <a:lstStyle/>
          <a:p>
            <a:pPr fontAlgn="auto">
              <a:spcBef>
                <a:spcPts val="0"/>
              </a:spcBef>
              <a:spcAft>
                <a:spcPts val="0"/>
              </a:spcAft>
              <a:defRPr/>
            </a:pPr>
            <a:r>
              <a:rPr lang="en-US" sz="2400" dirty="0" err="1">
                <a:solidFill>
                  <a:srgbClr val="FF0000"/>
                </a:solidFill>
                <a:latin typeface="+mj-lt"/>
              </a:rPr>
              <a:t>Dasar</a:t>
            </a:r>
            <a:endParaRPr lang="en-US" sz="2400" dirty="0">
              <a:solidFill>
                <a:srgbClr val="FF0000"/>
              </a:solidFill>
              <a:latin typeface="+mj-lt"/>
            </a:endParaRPr>
          </a:p>
        </p:txBody>
      </p:sp>
      <p:sp>
        <p:nvSpPr>
          <p:cNvPr id="25" name="TextBox 24"/>
          <p:cNvSpPr txBox="1"/>
          <p:nvPr/>
        </p:nvSpPr>
        <p:spPr>
          <a:xfrm>
            <a:off x="71438" y="3181350"/>
            <a:ext cx="8929687" cy="461963"/>
          </a:xfrm>
          <a:prstGeom prst="rect">
            <a:avLst/>
          </a:prstGeom>
          <a:solidFill>
            <a:srgbClr val="FF99FF">
              <a:alpha val="40000"/>
            </a:srgbClr>
          </a:solidFill>
        </p:spPr>
        <p:txBody>
          <a:bodyPr>
            <a:spAutoFit/>
          </a:bodyPr>
          <a:lstStyle/>
          <a:p>
            <a:pPr fontAlgn="auto">
              <a:spcBef>
                <a:spcPts val="0"/>
              </a:spcBef>
              <a:spcAft>
                <a:spcPts val="0"/>
              </a:spcAft>
              <a:defRPr/>
            </a:pPr>
            <a:r>
              <a:rPr lang="en-US" sz="2400" dirty="0" err="1">
                <a:solidFill>
                  <a:srgbClr val="FF0000"/>
                </a:solidFill>
                <a:latin typeface="+mj-lt"/>
              </a:rPr>
              <a:t>Sifat</a:t>
            </a:r>
            <a:endParaRPr lang="en-US" sz="2400" dirty="0">
              <a:solidFill>
                <a:srgbClr val="FF0000"/>
              </a:solidFill>
              <a:latin typeface="+mj-lt"/>
            </a:endParaRPr>
          </a:p>
        </p:txBody>
      </p:sp>
      <p:sp>
        <p:nvSpPr>
          <p:cNvPr id="26" name="TextBox 25"/>
          <p:cNvSpPr txBox="1"/>
          <p:nvPr/>
        </p:nvSpPr>
        <p:spPr>
          <a:xfrm>
            <a:off x="71438" y="3643313"/>
            <a:ext cx="8929687" cy="461962"/>
          </a:xfrm>
          <a:prstGeom prst="rect">
            <a:avLst/>
          </a:prstGeom>
          <a:solidFill>
            <a:schemeClr val="bg2">
              <a:lumMod val="90000"/>
              <a:alpha val="40000"/>
            </a:schemeClr>
          </a:solidFill>
        </p:spPr>
        <p:txBody>
          <a:bodyPr>
            <a:spAutoFit/>
          </a:bodyPr>
          <a:lstStyle/>
          <a:p>
            <a:pPr fontAlgn="auto">
              <a:spcBef>
                <a:spcPts val="0"/>
              </a:spcBef>
              <a:spcAft>
                <a:spcPts val="0"/>
              </a:spcAft>
              <a:defRPr/>
            </a:pPr>
            <a:r>
              <a:rPr lang="en-US" sz="2400" dirty="0" err="1">
                <a:solidFill>
                  <a:srgbClr val="FF0000"/>
                </a:solidFill>
                <a:latin typeface="+mj-lt"/>
              </a:rPr>
              <a:t>Pelaksanaan</a:t>
            </a:r>
            <a:endParaRPr lang="en-US" sz="2400" dirty="0">
              <a:solidFill>
                <a:srgbClr val="FF0000"/>
              </a:solidFill>
              <a:latin typeface="+mj-lt"/>
            </a:endParaRPr>
          </a:p>
        </p:txBody>
      </p:sp>
      <p:sp>
        <p:nvSpPr>
          <p:cNvPr id="27" name="TextBox 26"/>
          <p:cNvSpPr txBox="1"/>
          <p:nvPr/>
        </p:nvSpPr>
        <p:spPr>
          <a:xfrm>
            <a:off x="71438" y="4143375"/>
            <a:ext cx="8929687" cy="461963"/>
          </a:xfrm>
          <a:prstGeom prst="rect">
            <a:avLst/>
          </a:prstGeom>
          <a:solidFill>
            <a:srgbClr val="FF99FF">
              <a:alpha val="40000"/>
            </a:srgbClr>
          </a:solidFill>
        </p:spPr>
        <p:txBody>
          <a:bodyPr>
            <a:spAutoFit/>
          </a:bodyPr>
          <a:lstStyle/>
          <a:p>
            <a:pPr fontAlgn="auto">
              <a:spcBef>
                <a:spcPts val="0"/>
              </a:spcBef>
              <a:spcAft>
                <a:spcPts val="0"/>
              </a:spcAft>
              <a:defRPr/>
            </a:pPr>
            <a:r>
              <a:rPr lang="en-US" sz="2400" dirty="0" err="1">
                <a:solidFill>
                  <a:srgbClr val="FF0000"/>
                </a:solidFill>
                <a:latin typeface="+mj-lt"/>
              </a:rPr>
              <a:t>Sanksi</a:t>
            </a:r>
            <a:endParaRPr lang="en-US" sz="2400" dirty="0">
              <a:solidFill>
                <a:srgbClr val="FF0000"/>
              </a:solidFill>
              <a:latin typeface="+mj-lt"/>
            </a:endParaRPr>
          </a:p>
        </p:txBody>
      </p:sp>
      <p:sp>
        <p:nvSpPr>
          <p:cNvPr id="28" name="TextBox 27"/>
          <p:cNvSpPr txBox="1"/>
          <p:nvPr/>
        </p:nvSpPr>
        <p:spPr>
          <a:xfrm>
            <a:off x="71438" y="4643438"/>
            <a:ext cx="8929687" cy="863600"/>
          </a:xfrm>
          <a:prstGeom prst="rect">
            <a:avLst/>
          </a:prstGeom>
          <a:solidFill>
            <a:schemeClr val="bg2">
              <a:lumMod val="90000"/>
              <a:alpha val="40000"/>
            </a:schemeClr>
          </a:solidFill>
        </p:spPr>
        <p:txBody>
          <a:bodyPr>
            <a:spAutoFit/>
          </a:bodyPr>
          <a:lstStyle/>
          <a:p>
            <a:pPr fontAlgn="auto">
              <a:spcBef>
                <a:spcPts val="0"/>
              </a:spcBef>
              <a:spcAft>
                <a:spcPts val="0"/>
              </a:spcAft>
              <a:defRPr/>
            </a:pPr>
            <a:r>
              <a:rPr lang="en-US" sz="2400" dirty="0" err="1">
                <a:solidFill>
                  <a:srgbClr val="FF0000"/>
                </a:solidFill>
                <a:latin typeface="+mj-lt"/>
              </a:rPr>
              <a:t>Obyek</a:t>
            </a:r>
            <a:endParaRPr lang="en-US" sz="2400" dirty="0">
              <a:solidFill>
                <a:srgbClr val="FF0000"/>
              </a:solidFill>
              <a:latin typeface="+mj-lt"/>
            </a:endParaRPr>
          </a:p>
        </p:txBody>
      </p:sp>
      <p:sp>
        <p:nvSpPr>
          <p:cNvPr id="29" name="TextBox 28"/>
          <p:cNvSpPr txBox="1"/>
          <p:nvPr/>
        </p:nvSpPr>
        <p:spPr>
          <a:xfrm>
            <a:off x="71438" y="5565775"/>
            <a:ext cx="8929687" cy="827088"/>
          </a:xfrm>
          <a:prstGeom prst="rect">
            <a:avLst/>
          </a:prstGeom>
          <a:solidFill>
            <a:srgbClr val="FF99FF">
              <a:alpha val="40000"/>
            </a:srgbClr>
          </a:solidFill>
        </p:spPr>
        <p:txBody>
          <a:bodyPr>
            <a:spAutoFit/>
          </a:bodyPr>
          <a:lstStyle/>
          <a:p>
            <a:pPr fontAlgn="auto">
              <a:spcBef>
                <a:spcPts val="0"/>
              </a:spcBef>
              <a:spcAft>
                <a:spcPts val="0"/>
              </a:spcAft>
              <a:defRPr/>
            </a:pPr>
            <a:r>
              <a:rPr lang="en-US" sz="2400" dirty="0" err="1">
                <a:solidFill>
                  <a:srgbClr val="FF0000"/>
                </a:solidFill>
                <a:latin typeface="+mj-lt"/>
              </a:rPr>
              <a:t>Eksistensi</a:t>
            </a:r>
            <a:endParaRPr lang="en-US" sz="24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ox(i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box(in)">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 calcmode="lin" valueType="num">
                                      <p:cBhvr additive="base">
                                        <p:cTn id="3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3">
                                            <p:txEl>
                                              <p:pRg st="1" end="1"/>
                                            </p:txEl>
                                          </p:spTgt>
                                        </p:tgtEl>
                                        <p:attrNameLst>
                                          <p:attrName>style.visibility</p:attrName>
                                        </p:attrNameLst>
                                      </p:cBhvr>
                                      <p:to>
                                        <p:strVal val="visible"/>
                                      </p:to>
                                    </p:set>
                                    <p:anim calcmode="lin" valueType="num">
                                      <p:cBhvr additive="base">
                                        <p:cTn id="39"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0-#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3">
                                            <p:txEl>
                                              <p:pRg st="2" end="2"/>
                                            </p:txEl>
                                          </p:spTgt>
                                        </p:tgtEl>
                                        <p:attrNameLst>
                                          <p:attrName>style.visibility</p:attrName>
                                        </p:attrNameLst>
                                      </p:cBhvr>
                                      <p:to>
                                        <p:strVal val="visible"/>
                                      </p:to>
                                    </p:set>
                                    <p:anim calcmode="lin" valueType="num">
                                      <p:cBhvr additive="base">
                                        <p:cTn id="57" dur="500" fill="hold"/>
                                        <p:tgtEl>
                                          <p:spTgt spid="23">
                                            <p:txEl>
                                              <p:pRg st="2" end="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4">
                                            <p:txEl>
                                              <p:pRg st="3" end="3"/>
                                            </p:txEl>
                                          </p:spTgt>
                                        </p:tgtEl>
                                        <p:attrNameLst>
                                          <p:attrName>style.visibility</p:attrName>
                                        </p:attrNameLst>
                                      </p:cBhvr>
                                      <p:to>
                                        <p:strVal val="visible"/>
                                      </p:to>
                                    </p:set>
                                    <p:anim calcmode="lin" valueType="num">
                                      <p:cBhvr additive="base">
                                        <p:cTn id="69"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3">
                                            <p:txEl>
                                              <p:pRg st="3" end="3"/>
                                            </p:txEl>
                                          </p:spTgt>
                                        </p:tgtEl>
                                        <p:attrNameLst>
                                          <p:attrName>style.visibility</p:attrName>
                                        </p:attrNameLst>
                                      </p:cBhvr>
                                      <p:to>
                                        <p:strVal val="visible"/>
                                      </p:to>
                                    </p:set>
                                    <p:anim calcmode="lin" valueType="num">
                                      <p:cBhvr additive="base">
                                        <p:cTn id="75" dur="500" fill="hold"/>
                                        <p:tgtEl>
                                          <p:spTgt spid="23">
                                            <p:txEl>
                                              <p:pRg st="3" end="3"/>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0-#ppt_w/2"/>
                                          </p:val>
                                        </p:tav>
                                        <p:tav tm="100000">
                                          <p:val>
                                            <p:strVal val="#ppt_x"/>
                                          </p:val>
                                        </p:tav>
                                      </p:tavLst>
                                    </p:anim>
                                    <p:anim calcmode="lin" valueType="num">
                                      <p:cBhvr additive="base">
                                        <p:cTn id="8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14">
                                            <p:txEl>
                                              <p:pRg st="4" end="4"/>
                                            </p:txEl>
                                          </p:spTgt>
                                        </p:tgtEl>
                                        <p:attrNameLst>
                                          <p:attrName>style.visibility</p:attrName>
                                        </p:attrNameLst>
                                      </p:cBhvr>
                                      <p:to>
                                        <p:strVal val="visible"/>
                                      </p:to>
                                    </p:set>
                                    <p:anim calcmode="lin" valueType="num">
                                      <p:cBhvr additive="base">
                                        <p:cTn id="87"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23">
                                            <p:txEl>
                                              <p:pRg st="4" end="4"/>
                                            </p:txEl>
                                          </p:spTgt>
                                        </p:tgtEl>
                                        <p:attrNameLst>
                                          <p:attrName>style.visibility</p:attrName>
                                        </p:attrNameLst>
                                      </p:cBhvr>
                                      <p:to>
                                        <p:strVal val="visible"/>
                                      </p:to>
                                    </p:set>
                                    <p:anim calcmode="lin" valueType="num">
                                      <p:cBhvr additive="base">
                                        <p:cTn id="93" dur="5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0-#ppt_w/2"/>
                                          </p:val>
                                        </p:tav>
                                        <p:tav tm="100000">
                                          <p:val>
                                            <p:strVal val="#ppt_x"/>
                                          </p:val>
                                        </p:tav>
                                      </p:tavLst>
                                    </p:anim>
                                    <p:anim calcmode="lin" valueType="num">
                                      <p:cBhvr additive="base">
                                        <p:cTn id="10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nodeType="clickEffect">
                                  <p:stCondLst>
                                    <p:cond delay="0"/>
                                  </p:stCondLst>
                                  <p:childTnLst>
                                    <p:set>
                                      <p:cBhvr>
                                        <p:cTn id="104" dur="1" fill="hold">
                                          <p:stCondLst>
                                            <p:cond delay="0"/>
                                          </p:stCondLst>
                                        </p:cTn>
                                        <p:tgtEl>
                                          <p:spTgt spid="14">
                                            <p:txEl>
                                              <p:pRg st="5" end="5"/>
                                            </p:txEl>
                                          </p:spTgt>
                                        </p:tgtEl>
                                        <p:attrNameLst>
                                          <p:attrName>style.visibility</p:attrName>
                                        </p:attrNameLst>
                                      </p:cBhvr>
                                      <p:to>
                                        <p:strVal val="visible"/>
                                      </p:to>
                                    </p:set>
                                    <p:anim calcmode="lin" valueType="num">
                                      <p:cBhvr additive="base">
                                        <p:cTn id="105"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106"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nodeType="clickEffect">
                                  <p:stCondLst>
                                    <p:cond delay="0"/>
                                  </p:stCondLst>
                                  <p:childTnLst>
                                    <p:set>
                                      <p:cBhvr>
                                        <p:cTn id="110" dur="1" fill="hold">
                                          <p:stCondLst>
                                            <p:cond delay="0"/>
                                          </p:stCondLst>
                                        </p:cTn>
                                        <p:tgtEl>
                                          <p:spTgt spid="23">
                                            <p:txEl>
                                              <p:pRg st="5" end="5"/>
                                            </p:txEl>
                                          </p:spTgt>
                                        </p:tgtEl>
                                        <p:attrNameLst>
                                          <p:attrName>style.visibility</p:attrName>
                                        </p:attrNameLst>
                                      </p:cBhvr>
                                      <p:to>
                                        <p:strVal val="visible"/>
                                      </p:to>
                                    </p:set>
                                    <p:anim calcmode="lin" valueType="num">
                                      <p:cBhvr additive="base">
                                        <p:cTn id="111" dur="500" fill="hold"/>
                                        <p:tgtEl>
                                          <p:spTgt spid="23">
                                            <p:txEl>
                                              <p:pRg st="5" end="5"/>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0-#ppt_w/2"/>
                                          </p:val>
                                        </p:tav>
                                        <p:tav tm="100000">
                                          <p:val>
                                            <p:strVal val="#ppt_x"/>
                                          </p:val>
                                        </p:tav>
                                      </p:tavLst>
                                    </p:anim>
                                    <p:anim calcmode="lin" valueType="num">
                                      <p:cBhvr additive="base">
                                        <p:cTn id="11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nodeType="clickEffect">
                                  <p:stCondLst>
                                    <p:cond delay="0"/>
                                  </p:stCondLst>
                                  <p:childTnLst>
                                    <p:set>
                                      <p:cBhvr>
                                        <p:cTn id="122" dur="1" fill="hold">
                                          <p:stCondLst>
                                            <p:cond delay="0"/>
                                          </p:stCondLst>
                                        </p:cTn>
                                        <p:tgtEl>
                                          <p:spTgt spid="14">
                                            <p:txEl>
                                              <p:pRg st="6" end="6"/>
                                            </p:txEl>
                                          </p:spTgt>
                                        </p:tgtEl>
                                        <p:attrNameLst>
                                          <p:attrName>style.visibility</p:attrName>
                                        </p:attrNameLst>
                                      </p:cBhvr>
                                      <p:to>
                                        <p:strVal val="visible"/>
                                      </p:to>
                                    </p:set>
                                    <p:anim calcmode="lin" valueType="num">
                                      <p:cBhvr additive="base">
                                        <p:cTn id="12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nodeType="clickEffect">
                                  <p:stCondLst>
                                    <p:cond delay="0"/>
                                  </p:stCondLst>
                                  <p:childTnLst>
                                    <p:set>
                                      <p:cBhvr>
                                        <p:cTn id="128" dur="1" fill="hold">
                                          <p:stCondLst>
                                            <p:cond delay="0"/>
                                          </p:stCondLst>
                                        </p:cTn>
                                        <p:tgtEl>
                                          <p:spTgt spid="23">
                                            <p:txEl>
                                              <p:pRg st="6" end="6"/>
                                            </p:txEl>
                                          </p:spTgt>
                                        </p:tgtEl>
                                        <p:attrNameLst>
                                          <p:attrName>style.visibility</p:attrName>
                                        </p:attrNameLst>
                                      </p:cBhvr>
                                      <p:to>
                                        <p:strVal val="visible"/>
                                      </p:to>
                                    </p:set>
                                    <p:anim calcmode="lin" valueType="num">
                                      <p:cBhvr additive="base">
                                        <p:cTn id="129" dur="500" fill="hold"/>
                                        <p:tgtEl>
                                          <p:spTgt spid="23">
                                            <p:txEl>
                                              <p:pRg st="6" end="6"/>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4" grpId="0" animBg="1"/>
      <p:bldP spid="25" grpId="0" animBg="1"/>
      <p:bldP spid="26" grpId="0" animBg="1"/>
      <p:bldP spid="27" grpId="0" animBg="1"/>
      <p:bldP spid="28" grpId="0" animBg="1"/>
      <p:bldP spid="29"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00063"/>
            <a:ext cx="8229600" cy="1143000"/>
          </a:xfrm>
        </p:spPr>
        <p:txBody>
          <a:bodyPr>
            <a:normAutofit fontScale="90000"/>
          </a:bodyPr>
          <a:lstStyle/>
          <a:p>
            <a:pPr algn="ctr"/>
            <a:r>
              <a:rPr lang="en-US" sz="3600" smtClean="0">
                <a:solidFill>
                  <a:srgbClr val="FF0000"/>
                </a:solidFill>
              </a:rPr>
              <a:t>Hukum Harus Merupakan </a:t>
            </a:r>
            <a:br>
              <a:rPr lang="en-US" sz="3600" smtClean="0">
                <a:solidFill>
                  <a:srgbClr val="FF0000"/>
                </a:solidFill>
              </a:rPr>
            </a:br>
            <a:r>
              <a:rPr lang="en-US" sz="3600" smtClean="0">
                <a:solidFill>
                  <a:srgbClr val="FF0000"/>
                </a:solidFill>
              </a:rPr>
              <a:t>Perwujudan dari Moralitas </a:t>
            </a:r>
          </a:p>
        </p:txBody>
      </p:sp>
      <p:sp>
        <p:nvSpPr>
          <p:cNvPr id="4" name="TextBox 3"/>
          <p:cNvSpPr txBox="1"/>
          <p:nvPr/>
        </p:nvSpPr>
        <p:spPr>
          <a:xfrm>
            <a:off x="285750" y="1928813"/>
            <a:ext cx="8286750" cy="954087"/>
          </a:xfrm>
          <a:prstGeom prst="rect">
            <a:avLst/>
          </a:prstGeom>
          <a:noFill/>
        </p:spPr>
        <p:txBody>
          <a:bodyPr>
            <a:spAutoFit/>
          </a:bodyPr>
          <a:lstStyle/>
          <a:p>
            <a:pPr algn="ctr" fontAlgn="auto">
              <a:spcBef>
                <a:spcPts val="0"/>
              </a:spcBef>
              <a:spcAft>
                <a:spcPts val="0"/>
              </a:spcAft>
              <a:defRPr/>
            </a:pPr>
            <a:r>
              <a:rPr lang="en-US" sz="2800" dirty="0" err="1">
                <a:latin typeface="+mj-lt"/>
                <a:sym typeface="Wingdings"/>
              </a:rPr>
              <a:t>Suatu</a:t>
            </a:r>
            <a:r>
              <a:rPr lang="en-US" sz="2800" dirty="0">
                <a:latin typeface="+mj-lt"/>
                <a:sym typeface="Wingdings"/>
              </a:rPr>
              <a:t> </a:t>
            </a:r>
            <a:r>
              <a:rPr lang="en-US" sz="2800" dirty="0" err="1">
                <a:latin typeface="+mj-lt"/>
                <a:sym typeface="Wingdings"/>
              </a:rPr>
              <a:t>Hukum</a:t>
            </a:r>
            <a:r>
              <a:rPr lang="en-US" sz="2800" dirty="0">
                <a:latin typeface="+mj-lt"/>
                <a:sym typeface="Wingdings"/>
              </a:rPr>
              <a:t> yang </a:t>
            </a:r>
            <a:r>
              <a:rPr lang="en-US" sz="2800" dirty="0" err="1">
                <a:latin typeface="+mj-lt"/>
                <a:sym typeface="Wingdings"/>
              </a:rPr>
              <a:t>bertentangan</a:t>
            </a:r>
            <a:r>
              <a:rPr lang="en-US" sz="2800" dirty="0">
                <a:latin typeface="+mj-lt"/>
                <a:sym typeface="Wingdings"/>
              </a:rPr>
              <a:t> </a:t>
            </a:r>
            <a:r>
              <a:rPr lang="en-US" sz="2800" dirty="0" err="1">
                <a:latin typeface="+mj-lt"/>
                <a:sym typeface="Wingdings"/>
              </a:rPr>
              <a:t>dengan</a:t>
            </a:r>
            <a:r>
              <a:rPr lang="en-US" sz="2800" dirty="0">
                <a:latin typeface="+mj-lt"/>
                <a:sym typeface="Wingdings"/>
              </a:rPr>
              <a:t> Norma Moral </a:t>
            </a:r>
            <a:r>
              <a:rPr lang="en-US" sz="2800" dirty="0" err="1">
                <a:latin typeface="+mj-lt"/>
                <a:sym typeface="Wingdings"/>
              </a:rPr>
              <a:t>kehilangan</a:t>
            </a:r>
            <a:r>
              <a:rPr lang="en-US" sz="2800" dirty="0">
                <a:latin typeface="+mj-lt"/>
                <a:sym typeface="Wingdings"/>
              </a:rPr>
              <a:t> </a:t>
            </a:r>
            <a:r>
              <a:rPr lang="en-US" sz="2800" dirty="0" err="1">
                <a:latin typeface="+mj-lt"/>
                <a:sym typeface="Wingdings"/>
              </a:rPr>
              <a:t>kekuatannya</a:t>
            </a:r>
            <a:r>
              <a:rPr lang="en-US" sz="2800" dirty="0">
                <a:latin typeface="+mj-lt"/>
                <a:sym typeface="Wingdings"/>
              </a:rPr>
              <a:t> (</a:t>
            </a:r>
            <a:r>
              <a:rPr lang="en-US" sz="2800" dirty="0" err="1">
                <a:latin typeface="+mj-lt"/>
                <a:sym typeface="Wingdings"/>
              </a:rPr>
              <a:t>T.Aquinas</a:t>
            </a:r>
            <a:r>
              <a:rPr lang="en-US" sz="2800" dirty="0">
                <a:latin typeface="+mj-lt"/>
                <a:sym typeface="Wingdings"/>
              </a:rPr>
              <a:t>)</a:t>
            </a:r>
          </a:p>
        </p:txBody>
      </p:sp>
      <p:sp>
        <p:nvSpPr>
          <p:cNvPr id="10" name="TextBox 9"/>
          <p:cNvSpPr txBox="1"/>
          <p:nvPr/>
        </p:nvSpPr>
        <p:spPr>
          <a:xfrm>
            <a:off x="71438" y="3000375"/>
            <a:ext cx="8929687" cy="954088"/>
          </a:xfrm>
          <a:prstGeom prst="rect">
            <a:avLst/>
          </a:prstGeom>
          <a:noFill/>
        </p:spPr>
        <p:txBody>
          <a:bodyPr>
            <a:spAutoFit/>
          </a:bodyPr>
          <a:lstStyle/>
          <a:p>
            <a:pPr fontAlgn="auto">
              <a:spcBef>
                <a:spcPts val="0"/>
              </a:spcBef>
              <a:spcAft>
                <a:spcPts val="0"/>
              </a:spcAft>
              <a:defRPr/>
            </a:pPr>
            <a:r>
              <a:rPr lang="en-US" sz="2800" dirty="0" err="1">
                <a:latin typeface="+mj-lt"/>
                <a:sym typeface="Wingdings"/>
              </a:rPr>
              <a:t>Pelanggar</a:t>
            </a:r>
            <a:r>
              <a:rPr lang="en-US" sz="2800" dirty="0">
                <a:latin typeface="+mj-lt"/>
                <a:sym typeface="Wingdings"/>
              </a:rPr>
              <a:t> </a:t>
            </a:r>
            <a:r>
              <a:rPr lang="en-US" sz="2800" dirty="0" err="1">
                <a:latin typeface="+mj-lt"/>
                <a:sym typeface="Wingdings"/>
              </a:rPr>
              <a:t>EtikaTanpa</a:t>
            </a:r>
            <a:r>
              <a:rPr lang="en-US" sz="2800" dirty="0">
                <a:latin typeface="+mj-lt"/>
                <a:sym typeface="Wingdings"/>
              </a:rPr>
              <a:t> </a:t>
            </a:r>
            <a:r>
              <a:rPr lang="en-US" sz="2800" dirty="0" err="1">
                <a:latin typeface="+mj-lt"/>
                <a:sym typeface="Wingdings"/>
              </a:rPr>
              <a:t>etika</a:t>
            </a:r>
            <a:r>
              <a:rPr lang="en-US" sz="2800" dirty="0">
                <a:latin typeface="+mj-lt"/>
                <a:sym typeface="Wingdings"/>
              </a:rPr>
              <a:t> </a:t>
            </a:r>
            <a:r>
              <a:rPr lang="en-US" sz="2800" dirty="0" err="1">
                <a:latin typeface="+mj-lt"/>
                <a:sym typeface="Wingdings"/>
              </a:rPr>
              <a:t>profesi</a:t>
            </a:r>
            <a:r>
              <a:rPr lang="en-US" sz="2800" dirty="0">
                <a:latin typeface="+mj-lt"/>
                <a:sym typeface="Wingdings"/>
              </a:rPr>
              <a:t>, </a:t>
            </a:r>
            <a:r>
              <a:rPr lang="en-US" sz="2800" dirty="0" err="1">
                <a:latin typeface="+mj-lt"/>
                <a:sym typeface="Wingdings"/>
              </a:rPr>
              <a:t>profesi</a:t>
            </a:r>
            <a:r>
              <a:rPr lang="en-US" sz="2800" dirty="0">
                <a:latin typeface="+mj-lt"/>
                <a:sym typeface="Wingdings"/>
              </a:rPr>
              <a:t> yang 				          </a:t>
            </a:r>
            <a:r>
              <a:rPr lang="en-US" sz="2800" dirty="0" err="1">
                <a:latin typeface="+mj-lt"/>
                <a:sym typeface="Wingdings"/>
              </a:rPr>
              <a:t>terhormat</a:t>
            </a:r>
            <a:r>
              <a:rPr lang="en-US" sz="2800" dirty="0">
                <a:latin typeface="+mj-lt"/>
                <a:sym typeface="Wingdings"/>
              </a:rPr>
              <a:t>  </a:t>
            </a:r>
            <a:r>
              <a:rPr lang="en-US" sz="2800" dirty="0" err="1">
                <a:latin typeface="+mj-lt"/>
                <a:sym typeface="Wingdings"/>
              </a:rPr>
              <a:t>jatuh</a:t>
            </a:r>
            <a:r>
              <a:rPr lang="en-US" sz="2800" dirty="0">
                <a:latin typeface="+mj-lt"/>
                <a:sym typeface="Wingdings"/>
              </a:rPr>
              <a:t> </a:t>
            </a:r>
            <a:r>
              <a:rPr lang="en-US" sz="2800" dirty="0" err="1">
                <a:latin typeface="+mj-lt"/>
                <a:sym typeface="Wingdings"/>
              </a:rPr>
              <a:t>sebagai</a:t>
            </a:r>
            <a:r>
              <a:rPr lang="en-US" sz="2800" dirty="0">
                <a:latin typeface="+mj-lt"/>
                <a:sym typeface="Wingdings"/>
              </a:rPr>
              <a:t> </a:t>
            </a:r>
            <a:r>
              <a:rPr lang="en-US" sz="2800" dirty="0" err="1">
                <a:latin typeface="+mj-lt"/>
                <a:sym typeface="Wingdings"/>
              </a:rPr>
              <a:t>okupasi</a:t>
            </a:r>
            <a:r>
              <a:rPr lang="en-US" sz="2800" dirty="0">
                <a:latin typeface="+mj-lt"/>
                <a:sym typeface="Wingdings"/>
              </a:rPr>
              <a:t> </a:t>
            </a:r>
            <a:r>
              <a:rPr lang="en-US" sz="2800" dirty="0" err="1">
                <a:latin typeface="+mj-lt"/>
                <a:sym typeface="Wingdings"/>
              </a:rPr>
              <a:t>belaka</a:t>
            </a:r>
            <a:endParaRPr lang="en-US" sz="2800" dirty="0">
              <a:latin typeface="+mj-lt"/>
              <a:sym typeface="Wingdings"/>
            </a:endParaRPr>
          </a:p>
        </p:txBody>
      </p:sp>
      <p:sp>
        <p:nvSpPr>
          <p:cNvPr id="14" name="TextBox 13"/>
          <p:cNvSpPr txBox="1"/>
          <p:nvPr/>
        </p:nvSpPr>
        <p:spPr>
          <a:xfrm>
            <a:off x="71438" y="4046538"/>
            <a:ext cx="8929687" cy="954087"/>
          </a:xfrm>
          <a:prstGeom prst="rect">
            <a:avLst/>
          </a:prstGeom>
          <a:noFill/>
        </p:spPr>
        <p:txBody>
          <a:bodyPr>
            <a:spAutoFit/>
          </a:bodyPr>
          <a:lstStyle/>
          <a:p>
            <a:pPr fontAlgn="auto">
              <a:spcBef>
                <a:spcPts val="0"/>
              </a:spcBef>
              <a:spcAft>
                <a:spcPts val="0"/>
              </a:spcAft>
              <a:defRPr/>
            </a:pPr>
            <a:r>
              <a:rPr lang="en-US" sz="2800" dirty="0" err="1">
                <a:latin typeface="+mj-lt"/>
                <a:sym typeface="Wingdings"/>
              </a:rPr>
              <a:t>Pelanggar</a:t>
            </a:r>
            <a:r>
              <a:rPr lang="en-US" sz="2800" dirty="0">
                <a:latin typeface="+mj-lt"/>
                <a:sym typeface="Wingdings"/>
              </a:rPr>
              <a:t> </a:t>
            </a:r>
            <a:r>
              <a:rPr lang="en-US" sz="2800" dirty="0" err="1">
                <a:latin typeface="+mj-lt"/>
                <a:sym typeface="Wingdings"/>
              </a:rPr>
              <a:t>HukumMasyarakat</a:t>
            </a:r>
            <a:r>
              <a:rPr lang="en-US" sz="2800" dirty="0">
                <a:latin typeface="+mj-lt"/>
                <a:sym typeface="Wingdings"/>
              </a:rPr>
              <a:t> </a:t>
            </a:r>
            <a:r>
              <a:rPr lang="en-US" sz="2800" dirty="0" err="1">
                <a:latin typeface="+mj-lt"/>
                <a:sym typeface="Wingdings"/>
              </a:rPr>
              <a:t>secara</a:t>
            </a:r>
            <a:r>
              <a:rPr lang="en-US" sz="2800" dirty="0">
                <a:latin typeface="+mj-lt"/>
                <a:sym typeface="Wingdings"/>
              </a:rPr>
              <a:t> formal(</a:t>
            </a:r>
            <a:r>
              <a:rPr lang="en-US" sz="2800" dirty="0" err="1">
                <a:latin typeface="+mj-lt"/>
                <a:sym typeface="Wingdings"/>
              </a:rPr>
              <a:t>negara</a:t>
            </a:r>
            <a:r>
              <a:rPr lang="en-US" sz="2800" dirty="0">
                <a:latin typeface="+mj-lt"/>
                <a:sym typeface="Wingdings"/>
              </a:rPr>
              <a:t>) 			             </a:t>
            </a:r>
            <a:r>
              <a:rPr lang="en-US" sz="2800" dirty="0" err="1">
                <a:latin typeface="+mj-lt"/>
                <a:sym typeface="Wingdings"/>
              </a:rPr>
              <a:t>berwenang</a:t>
            </a:r>
            <a:r>
              <a:rPr lang="en-US" sz="2800" dirty="0">
                <a:latin typeface="+mj-lt"/>
                <a:sym typeface="Wingdings"/>
              </a:rPr>
              <a:t> </a:t>
            </a:r>
            <a:r>
              <a:rPr lang="en-US" sz="2800" dirty="0" err="1">
                <a:latin typeface="+mj-lt"/>
                <a:sym typeface="Wingdings"/>
              </a:rPr>
              <a:t>memberi</a:t>
            </a:r>
            <a:r>
              <a:rPr lang="en-US" sz="2800" dirty="0">
                <a:latin typeface="+mj-lt"/>
                <a:sym typeface="Wingdings"/>
              </a:rPr>
              <a:t> </a:t>
            </a:r>
            <a:r>
              <a:rPr lang="en-US" sz="2800" dirty="0" err="1">
                <a:latin typeface="+mj-lt"/>
                <a:sym typeface="Wingdings"/>
              </a:rPr>
              <a:t>sanksi</a:t>
            </a:r>
            <a:r>
              <a:rPr lang="en-US" sz="2800" dirty="0">
                <a:latin typeface="+mj-lt"/>
                <a:sym typeface="Wingdings"/>
              </a:rPr>
              <a:t> </a:t>
            </a:r>
          </a:p>
        </p:txBody>
      </p:sp>
      <p:sp>
        <p:nvSpPr>
          <p:cNvPr id="15" name="Title 1"/>
          <p:cNvSpPr txBox="1">
            <a:spLocks/>
          </p:cNvSpPr>
          <p:nvPr/>
        </p:nvSpPr>
        <p:spPr>
          <a:xfrm>
            <a:off x="557213" y="5072063"/>
            <a:ext cx="8229600" cy="1500187"/>
          </a:xfrm>
          <a:prstGeom prst="rect">
            <a:avLst/>
          </a:prstGeom>
        </p:spPr>
        <p:txBody>
          <a:bodyPr lIns="0" rIns="0" bIns="0" anchor="b">
            <a:normAutofit fontScale="92500" lnSpcReduction="10000"/>
          </a:bodyPr>
          <a:lstStyle/>
          <a:p>
            <a:pPr algn="ctr" fontAlgn="auto">
              <a:spcAft>
                <a:spcPts val="0"/>
              </a:spcAft>
              <a:defRPr/>
            </a:pPr>
            <a:r>
              <a:rPr lang="en-US" sz="3600" dirty="0" err="1">
                <a:solidFill>
                  <a:srgbClr val="FF0000"/>
                </a:solidFill>
                <a:latin typeface="+mj-lt"/>
                <a:ea typeface="+mj-ea"/>
                <a:cs typeface="+mj-cs"/>
              </a:rPr>
              <a:t>Hukum</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dapat</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digunakan</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sebagai</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alat</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kekuasaan</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dibuat</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justru</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untuk</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melayani</a:t>
            </a:r>
            <a:r>
              <a:rPr lang="en-US" sz="3600" dirty="0">
                <a:solidFill>
                  <a:srgbClr val="FF0000"/>
                </a:solidFill>
                <a:latin typeface="+mj-lt"/>
                <a:ea typeface="+mj-ea"/>
                <a:cs typeface="+mj-cs"/>
              </a:rPr>
              <a:t> </a:t>
            </a:r>
          </a:p>
          <a:p>
            <a:pPr algn="ctr" fontAlgn="auto">
              <a:spcAft>
                <a:spcPts val="0"/>
              </a:spcAft>
              <a:defRPr/>
            </a:pPr>
            <a:r>
              <a:rPr lang="en-US" sz="3600" dirty="0" err="1">
                <a:solidFill>
                  <a:srgbClr val="FF0000"/>
                </a:solidFill>
                <a:latin typeface="+mj-lt"/>
                <a:ea typeface="+mj-ea"/>
                <a:cs typeface="+mj-cs"/>
              </a:rPr>
              <a:t>kekuasaan</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dalam</a:t>
            </a:r>
            <a:r>
              <a:rPr lang="en-US" sz="3600" dirty="0">
                <a:solidFill>
                  <a:srgbClr val="FF0000"/>
                </a:solidFill>
                <a:latin typeface="+mj-lt"/>
                <a:ea typeface="+mj-ea"/>
                <a:cs typeface="+mj-cs"/>
              </a:rPr>
              <a:t> </a:t>
            </a:r>
            <a:r>
              <a:rPr lang="en-US" sz="3600" dirty="0" err="1">
                <a:solidFill>
                  <a:srgbClr val="FF0000"/>
                </a:solidFill>
                <a:latin typeface="+mj-lt"/>
                <a:ea typeface="+mj-ea"/>
                <a:cs typeface="+mj-cs"/>
              </a:rPr>
              <a:t>negara</a:t>
            </a:r>
            <a:endParaRPr lang="en-US" sz="3600" dirty="0">
              <a:solidFill>
                <a:srgbClr val="FF000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4" grpId="0"/>
      <p:bldP spid="1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50" y="2260600"/>
            <a:ext cx="8286750" cy="954088"/>
          </a:xfrm>
          <a:prstGeom prst="rect">
            <a:avLst/>
          </a:prstGeom>
          <a:noFill/>
        </p:spPr>
        <p:txBody>
          <a:bodyPr>
            <a:spAutoFit/>
          </a:bodyPr>
          <a:lstStyle/>
          <a:p>
            <a:pPr algn="ctr" fontAlgn="auto">
              <a:spcBef>
                <a:spcPts val="0"/>
              </a:spcBef>
              <a:spcAft>
                <a:spcPts val="0"/>
              </a:spcAft>
              <a:defRPr/>
            </a:pPr>
            <a:r>
              <a:rPr lang="en-US" sz="2800" dirty="0" err="1">
                <a:solidFill>
                  <a:srgbClr val="FF0000"/>
                </a:solidFill>
                <a:latin typeface="+mj-lt"/>
                <a:sym typeface="Wingdings"/>
              </a:rPr>
              <a:t>Prinsip</a:t>
            </a:r>
            <a:r>
              <a:rPr lang="en-US" sz="2800" dirty="0">
                <a:solidFill>
                  <a:srgbClr val="FF0000"/>
                </a:solidFill>
                <a:latin typeface="+mj-lt"/>
                <a:sym typeface="Wingdings"/>
              </a:rPr>
              <a:t> Moral </a:t>
            </a:r>
            <a:r>
              <a:rPr lang="en-US" sz="2800" dirty="0" err="1">
                <a:solidFill>
                  <a:srgbClr val="FF0000"/>
                </a:solidFill>
                <a:latin typeface="+mj-lt"/>
                <a:sym typeface="Wingdings"/>
              </a:rPr>
              <a:t>tidak</a:t>
            </a:r>
            <a:r>
              <a:rPr lang="en-US" sz="2800" dirty="0">
                <a:solidFill>
                  <a:srgbClr val="FF0000"/>
                </a:solidFill>
                <a:latin typeface="+mj-lt"/>
                <a:sym typeface="Wingdings"/>
              </a:rPr>
              <a:t> </a:t>
            </a:r>
            <a:r>
              <a:rPr lang="en-US" sz="2800" dirty="0" err="1">
                <a:solidFill>
                  <a:srgbClr val="FF0000"/>
                </a:solidFill>
                <a:latin typeface="+mj-lt"/>
                <a:sym typeface="Wingdings"/>
              </a:rPr>
              <a:t>dapat</a:t>
            </a:r>
            <a:r>
              <a:rPr lang="en-US" sz="2800" dirty="0">
                <a:solidFill>
                  <a:srgbClr val="FF0000"/>
                </a:solidFill>
                <a:latin typeface="+mj-lt"/>
                <a:sym typeface="Wingdings"/>
              </a:rPr>
              <a:t> </a:t>
            </a:r>
            <a:r>
              <a:rPr lang="en-US" sz="2800" dirty="0" err="1">
                <a:solidFill>
                  <a:srgbClr val="FF0000"/>
                </a:solidFill>
                <a:latin typeface="+mj-lt"/>
                <a:sym typeface="Wingdings"/>
              </a:rPr>
              <a:t>lagi</a:t>
            </a:r>
            <a:r>
              <a:rPr lang="en-US" sz="2800" dirty="0">
                <a:solidFill>
                  <a:srgbClr val="FF0000"/>
                </a:solidFill>
                <a:latin typeface="+mj-lt"/>
                <a:sym typeface="Wingdings"/>
              </a:rPr>
              <a:t> </a:t>
            </a:r>
            <a:r>
              <a:rPr lang="en-US" sz="2800" dirty="0" err="1">
                <a:solidFill>
                  <a:srgbClr val="FF0000"/>
                </a:solidFill>
                <a:latin typeface="+mj-lt"/>
                <a:sym typeface="Wingdings"/>
              </a:rPr>
              <a:t>menafsir</a:t>
            </a:r>
            <a:r>
              <a:rPr lang="en-US" sz="2800" dirty="0">
                <a:solidFill>
                  <a:srgbClr val="FF0000"/>
                </a:solidFill>
                <a:latin typeface="+mj-lt"/>
                <a:sym typeface="Wingdings"/>
              </a:rPr>
              <a:t> </a:t>
            </a:r>
            <a:r>
              <a:rPr lang="en-US" sz="2800" dirty="0" err="1">
                <a:solidFill>
                  <a:srgbClr val="FF0000"/>
                </a:solidFill>
                <a:latin typeface="+mj-lt"/>
                <a:sym typeface="Wingdings"/>
              </a:rPr>
              <a:t>nilai-nilai</a:t>
            </a:r>
            <a:r>
              <a:rPr lang="en-US" sz="2800" dirty="0">
                <a:solidFill>
                  <a:srgbClr val="FF0000"/>
                </a:solidFill>
                <a:latin typeface="+mj-lt"/>
                <a:sym typeface="Wingdings"/>
              </a:rPr>
              <a:t> </a:t>
            </a:r>
            <a:r>
              <a:rPr lang="en-US" sz="2800" dirty="0" err="1">
                <a:solidFill>
                  <a:srgbClr val="FF0000"/>
                </a:solidFill>
                <a:latin typeface="+mj-lt"/>
                <a:sym typeface="Wingdings"/>
              </a:rPr>
              <a:t>gaya</a:t>
            </a:r>
            <a:r>
              <a:rPr lang="en-US" sz="2800" dirty="0">
                <a:solidFill>
                  <a:srgbClr val="FF0000"/>
                </a:solidFill>
                <a:latin typeface="+mj-lt"/>
                <a:sym typeface="Wingdings"/>
              </a:rPr>
              <a:t> </a:t>
            </a:r>
            <a:r>
              <a:rPr lang="en-US" sz="2800" dirty="0" err="1">
                <a:solidFill>
                  <a:srgbClr val="FF0000"/>
                </a:solidFill>
                <a:latin typeface="+mj-lt"/>
                <a:sym typeface="Wingdings"/>
              </a:rPr>
              <a:t>hidup</a:t>
            </a:r>
            <a:r>
              <a:rPr lang="en-US" sz="2800" dirty="0">
                <a:solidFill>
                  <a:srgbClr val="FF0000"/>
                </a:solidFill>
                <a:latin typeface="+mj-lt"/>
                <a:sym typeface="Wingdings"/>
              </a:rPr>
              <a:t> yang </a:t>
            </a:r>
            <a:r>
              <a:rPr lang="en-US" sz="2800" dirty="0" err="1">
                <a:solidFill>
                  <a:srgbClr val="FF0000"/>
                </a:solidFill>
                <a:latin typeface="+mj-lt"/>
                <a:sym typeface="Wingdings"/>
              </a:rPr>
              <a:t>tengah</a:t>
            </a:r>
            <a:r>
              <a:rPr lang="en-US" sz="2800" dirty="0">
                <a:solidFill>
                  <a:srgbClr val="FF0000"/>
                </a:solidFill>
                <a:latin typeface="+mj-lt"/>
                <a:sym typeface="Wingdings"/>
              </a:rPr>
              <a:t> </a:t>
            </a:r>
            <a:r>
              <a:rPr lang="en-US" sz="2800" dirty="0" err="1">
                <a:solidFill>
                  <a:srgbClr val="FF0000"/>
                </a:solidFill>
                <a:latin typeface="+mj-lt"/>
                <a:sym typeface="Wingdings"/>
              </a:rPr>
              <a:t>melanda</a:t>
            </a:r>
            <a:endParaRPr lang="en-US" sz="2800" dirty="0">
              <a:solidFill>
                <a:srgbClr val="FF0000"/>
              </a:solidFill>
              <a:latin typeface="+mj-lt"/>
              <a:sym typeface="Wingdings"/>
            </a:endParaRPr>
          </a:p>
        </p:txBody>
      </p:sp>
      <p:sp>
        <p:nvSpPr>
          <p:cNvPr id="10" name="TextBox 9"/>
          <p:cNvSpPr txBox="1"/>
          <p:nvPr/>
        </p:nvSpPr>
        <p:spPr>
          <a:xfrm>
            <a:off x="285750" y="3214688"/>
            <a:ext cx="8643938" cy="1384300"/>
          </a:xfrm>
          <a:prstGeom prst="rect">
            <a:avLst/>
          </a:prstGeom>
          <a:noFill/>
        </p:spPr>
        <p:txBody>
          <a:bodyPr>
            <a:spAutoFit/>
          </a:bodyPr>
          <a:lstStyle/>
          <a:p>
            <a:pPr fontAlgn="auto">
              <a:spcBef>
                <a:spcPts val="0"/>
              </a:spcBef>
              <a:spcAft>
                <a:spcPts val="0"/>
              </a:spcAft>
              <a:defRPr/>
            </a:pPr>
            <a:r>
              <a:rPr lang="en-US" sz="2800" dirty="0" err="1">
                <a:latin typeface="+mj-lt"/>
                <a:sym typeface="Wingdings"/>
              </a:rPr>
              <a:t>Hakikat</a:t>
            </a:r>
            <a:r>
              <a:rPr lang="en-US" sz="2800" dirty="0">
                <a:latin typeface="+mj-lt"/>
                <a:sym typeface="Wingdings"/>
              </a:rPr>
              <a:t> </a:t>
            </a:r>
            <a:r>
              <a:rPr lang="en-US" sz="2800" dirty="0" err="1">
                <a:latin typeface="+mj-lt"/>
                <a:sym typeface="Wingdings"/>
              </a:rPr>
              <a:t>Moralitas</a:t>
            </a:r>
            <a:r>
              <a:rPr lang="en-US" sz="2800" dirty="0">
                <a:latin typeface="+mj-lt"/>
                <a:sym typeface="Wingdings"/>
              </a:rPr>
              <a:t>   </a:t>
            </a:r>
            <a:r>
              <a:rPr lang="en-US" sz="2800" dirty="0" err="1">
                <a:latin typeface="+mj-lt"/>
                <a:sym typeface="Wingdings"/>
              </a:rPr>
              <a:t>Garis</a:t>
            </a:r>
            <a:r>
              <a:rPr lang="en-US" sz="2800" dirty="0">
                <a:latin typeface="+mj-lt"/>
                <a:sym typeface="Wingdings"/>
              </a:rPr>
              <a:t> </a:t>
            </a:r>
            <a:r>
              <a:rPr lang="en-US" sz="2800" dirty="0" err="1">
                <a:latin typeface="+mj-lt"/>
                <a:sym typeface="Wingdings"/>
              </a:rPr>
              <a:t>Pembatas</a:t>
            </a:r>
            <a:r>
              <a:rPr lang="en-US" sz="2800" dirty="0">
                <a:latin typeface="+mj-lt"/>
                <a:sym typeface="Wingdings"/>
              </a:rPr>
              <a:t>, </a:t>
            </a:r>
            <a:r>
              <a:rPr lang="en-US" sz="2800" dirty="0" err="1">
                <a:latin typeface="+mj-lt"/>
                <a:sym typeface="Wingdings"/>
              </a:rPr>
              <a:t>Demarkasi</a:t>
            </a:r>
            <a:r>
              <a:rPr lang="en-US" sz="2800" dirty="0">
                <a:latin typeface="+mj-lt"/>
                <a:sym typeface="Wingdings"/>
              </a:rPr>
              <a:t> </a:t>
            </a:r>
            <a:r>
              <a:rPr lang="en-US" sz="2800" dirty="0" err="1">
                <a:latin typeface="+mj-lt"/>
                <a:sym typeface="Wingdings"/>
              </a:rPr>
              <a:t>antara</a:t>
            </a:r>
            <a:r>
              <a:rPr lang="en-US" sz="2800" dirty="0">
                <a:latin typeface="+mj-lt"/>
                <a:sym typeface="Wingdings"/>
              </a:rPr>
              <a:t> 				     </a:t>
            </a:r>
            <a:r>
              <a:rPr lang="en-US" sz="2800" dirty="0" err="1">
                <a:latin typeface="+mj-lt"/>
                <a:sym typeface="Wingdings"/>
              </a:rPr>
              <a:t>benar</a:t>
            </a:r>
            <a:r>
              <a:rPr lang="en-US" sz="2800" dirty="0">
                <a:latin typeface="+mj-lt"/>
                <a:sym typeface="Wingdings"/>
              </a:rPr>
              <a:t>/</a:t>
            </a:r>
            <a:r>
              <a:rPr lang="en-US" sz="2800" dirty="0" err="1">
                <a:latin typeface="+mj-lt"/>
                <a:sym typeface="Wingdings"/>
              </a:rPr>
              <a:t>salah</a:t>
            </a:r>
            <a:r>
              <a:rPr lang="en-US" sz="2800" dirty="0">
                <a:latin typeface="+mj-lt"/>
                <a:sym typeface="Wingdings"/>
              </a:rPr>
              <a:t>, </a:t>
            </a:r>
            <a:r>
              <a:rPr lang="en-US" sz="2800" dirty="0" err="1">
                <a:latin typeface="+mj-lt"/>
                <a:sym typeface="Wingdings"/>
              </a:rPr>
              <a:t>baik</a:t>
            </a:r>
            <a:r>
              <a:rPr lang="en-US" sz="2800" dirty="0">
                <a:latin typeface="+mj-lt"/>
                <a:sym typeface="Wingdings"/>
              </a:rPr>
              <a:t>/</a:t>
            </a:r>
            <a:r>
              <a:rPr lang="en-US" sz="2800" dirty="0" err="1">
                <a:latin typeface="+mj-lt"/>
                <a:sym typeface="Wingdings"/>
              </a:rPr>
              <a:t>jahat</a:t>
            </a:r>
            <a:r>
              <a:rPr lang="en-US" sz="2800" dirty="0">
                <a:latin typeface="+mj-lt"/>
                <a:sym typeface="Wingdings"/>
              </a:rPr>
              <a:t>, 					     </a:t>
            </a:r>
            <a:r>
              <a:rPr lang="en-US" sz="2800" dirty="0" err="1">
                <a:latin typeface="+mj-lt"/>
                <a:sym typeface="Wingdings"/>
              </a:rPr>
              <a:t>bagus</a:t>
            </a:r>
            <a:r>
              <a:rPr lang="en-US" sz="2800" dirty="0">
                <a:latin typeface="+mj-lt"/>
                <a:sym typeface="Wingdings"/>
              </a:rPr>
              <a:t>/</a:t>
            </a:r>
            <a:r>
              <a:rPr lang="en-US" sz="2800" dirty="0" err="1">
                <a:latin typeface="+mj-lt"/>
                <a:sym typeface="Wingdings"/>
              </a:rPr>
              <a:t>buruk</a:t>
            </a:r>
            <a:r>
              <a:rPr lang="en-US" sz="2800" dirty="0">
                <a:latin typeface="+mj-lt"/>
                <a:sym typeface="Wingdings"/>
              </a:rPr>
              <a:t>  </a:t>
            </a:r>
            <a:r>
              <a:rPr lang="en-US" sz="2800" dirty="0" err="1">
                <a:latin typeface="+mj-lt"/>
                <a:sym typeface="Wingdings"/>
              </a:rPr>
              <a:t>dll</a:t>
            </a:r>
            <a:endParaRPr lang="en-US" sz="2800" dirty="0">
              <a:latin typeface="+mj-lt"/>
              <a:sym typeface="Wingdings"/>
            </a:endParaRPr>
          </a:p>
        </p:txBody>
      </p:sp>
      <p:sp>
        <p:nvSpPr>
          <p:cNvPr id="12" name="TextBox 11"/>
          <p:cNvSpPr txBox="1"/>
          <p:nvPr/>
        </p:nvSpPr>
        <p:spPr>
          <a:xfrm>
            <a:off x="357188" y="4572000"/>
            <a:ext cx="8286750" cy="1938338"/>
          </a:xfrm>
          <a:prstGeom prst="rect">
            <a:avLst/>
          </a:prstGeom>
          <a:noFill/>
        </p:spPr>
        <p:txBody>
          <a:bodyPr>
            <a:spAutoFit/>
          </a:bodyPr>
          <a:lstStyle/>
          <a:p>
            <a:pPr fontAlgn="auto">
              <a:spcBef>
                <a:spcPts val="0"/>
              </a:spcBef>
              <a:spcAft>
                <a:spcPts val="0"/>
              </a:spcAft>
              <a:defRPr/>
            </a:pPr>
            <a:r>
              <a:rPr lang="en-US" sz="2400" dirty="0" err="1">
                <a:solidFill>
                  <a:srgbClr val="FF0000"/>
                </a:solidFill>
                <a:latin typeface="+mj-lt"/>
                <a:sym typeface="Wingdings"/>
              </a:rPr>
              <a:t>Wacana</a:t>
            </a:r>
            <a:r>
              <a:rPr lang="en-US" sz="2400" dirty="0">
                <a:solidFill>
                  <a:srgbClr val="FF0000"/>
                </a:solidFill>
                <a:latin typeface="+mj-lt"/>
                <a:sym typeface="Wingdings"/>
              </a:rPr>
              <a:t> </a:t>
            </a:r>
            <a:r>
              <a:rPr lang="en-US" sz="2400" dirty="0" err="1">
                <a:solidFill>
                  <a:srgbClr val="FF0000"/>
                </a:solidFill>
                <a:latin typeface="+mj-lt"/>
                <a:sym typeface="Wingdings"/>
              </a:rPr>
              <a:t>Moralitas</a:t>
            </a:r>
            <a:r>
              <a:rPr lang="en-US" sz="2400" dirty="0">
                <a:solidFill>
                  <a:srgbClr val="FF0000"/>
                </a:solidFill>
                <a:latin typeface="+mj-lt"/>
                <a:sym typeface="Wingdings"/>
              </a:rPr>
              <a:t> </a:t>
            </a:r>
            <a:r>
              <a:rPr lang="en-US" sz="2400" dirty="0" err="1">
                <a:solidFill>
                  <a:srgbClr val="FF0000"/>
                </a:solidFill>
                <a:latin typeface="+mj-lt"/>
                <a:sym typeface="Wingdings"/>
              </a:rPr>
              <a:t>pada</a:t>
            </a:r>
            <a:r>
              <a:rPr lang="en-US" sz="2400" dirty="0">
                <a:solidFill>
                  <a:srgbClr val="FF0000"/>
                </a:solidFill>
                <a:latin typeface="+mj-lt"/>
                <a:sym typeface="Wingdings"/>
              </a:rPr>
              <a:t> </a:t>
            </a:r>
            <a:r>
              <a:rPr lang="en-US" sz="2400" dirty="0" err="1">
                <a:solidFill>
                  <a:srgbClr val="FF0000"/>
                </a:solidFill>
                <a:latin typeface="+mj-lt"/>
                <a:sym typeface="Wingdings"/>
              </a:rPr>
              <a:t>masyarakat</a:t>
            </a:r>
            <a:r>
              <a:rPr lang="en-US" sz="2400" dirty="0">
                <a:solidFill>
                  <a:srgbClr val="FF0000"/>
                </a:solidFill>
                <a:latin typeface="+mj-lt"/>
                <a:sym typeface="Wingdings"/>
              </a:rPr>
              <a:t> </a:t>
            </a:r>
            <a:r>
              <a:rPr lang="en-US" sz="2400" dirty="0" err="1">
                <a:solidFill>
                  <a:srgbClr val="FF0000"/>
                </a:solidFill>
                <a:latin typeface="+mj-lt"/>
                <a:sym typeface="Wingdings"/>
              </a:rPr>
              <a:t>kontemporer</a:t>
            </a:r>
            <a:r>
              <a:rPr lang="en-US" sz="2400" dirty="0">
                <a:solidFill>
                  <a:srgbClr val="FF0000"/>
                </a:solidFill>
                <a:latin typeface="+mj-lt"/>
                <a:sym typeface="Wingdings"/>
              </a:rPr>
              <a:t> </a:t>
            </a:r>
            <a:r>
              <a:rPr lang="en-US" sz="2400" dirty="0" err="1">
                <a:solidFill>
                  <a:srgbClr val="FF0000"/>
                </a:solidFill>
                <a:latin typeface="+mj-lt"/>
                <a:sym typeface="Wingdings"/>
              </a:rPr>
              <a:t>adalah</a:t>
            </a:r>
            <a:r>
              <a:rPr lang="en-US" sz="2400" dirty="0">
                <a:solidFill>
                  <a:srgbClr val="FF0000"/>
                </a:solidFill>
                <a:latin typeface="+mj-lt"/>
                <a:sym typeface="Wingdings"/>
              </a:rPr>
              <a:t> </a:t>
            </a:r>
            <a:r>
              <a:rPr lang="en-US" sz="2400" dirty="0" err="1">
                <a:solidFill>
                  <a:srgbClr val="FF0000"/>
                </a:solidFill>
                <a:latin typeface="+mj-lt"/>
                <a:sym typeface="Wingdings"/>
              </a:rPr>
              <a:t>ruang</a:t>
            </a:r>
            <a:r>
              <a:rPr lang="en-US" sz="2400" dirty="0">
                <a:solidFill>
                  <a:srgbClr val="FF0000"/>
                </a:solidFill>
                <a:latin typeface="+mj-lt"/>
                <a:sym typeface="Wingdings"/>
              </a:rPr>
              <a:t>  </a:t>
            </a:r>
            <a:r>
              <a:rPr lang="en-US" sz="2400" dirty="0" err="1">
                <a:solidFill>
                  <a:srgbClr val="FF0000"/>
                </a:solidFill>
                <a:latin typeface="+mj-lt"/>
                <a:sym typeface="Wingdings"/>
              </a:rPr>
              <a:t>tanpa</a:t>
            </a:r>
            <a:r>
              <a:rPr lang="en-US" sz="2400" dirty="0">
                <a:solidFill>
                  <a:srgbClr val="FF0000"/>
                </a:solidFill>
                <a:latin typeface="+mj-lt"/>
                <a:sym typeface="Wingdings"/>
              </a:rPr>
              <a:t> </a:t>
            </a:r>
            <a:r>
              <a:rPr lang="en-US" sz="2400" dirty="0" err="1">
                <a:solidFill>
                  <a:srgbClr val="FF0000"/>
                </a:solidFill>
                <a:latin typeface="+mj-lt"/>
                <a:sym typeface="Wingdings"/>
              </a:rPr>
              <a:t>pembatas</a:t>
            </a:r>
            <a:r>
              <a:rPr lang="en-US" sz="2400" dirty="0">
                <a:solidFill>
                  <a:srgbClr val="FF0000"/>
                </a:solidFill>
                <a:latin typeface="+mj-lt"/>
                <a:sym typeface="Wingdings"/>
              </a:rPr>
              <a:t> (</a:t>
            </a:r>
            <a:r>
              <a:rPr lang="en-US" sz="2400" i="1" dirty="0">
                <a:solidFill>
                  <a:srgbClr val="FF0000"/>
                </a:solidFill>
                <a:latin typeface="+mj-lt"/>
                <a:sym typeface="Wingdings"/>
              </a:rPr>
              <a:t>borderless</a:t>
            </a:r>
            <a:r>
              <a:rPr lang="en-US" sz="2400" dirty="0">
                <a:solidFill>
                  <a:srgbClr val="FF0000"/>
                </a:solidFill>
                <a:latin typeface="+mj-lt"/>
                <a:sym typeface="Wingdings"/>
              </a:rPr>
              <a:t>) </a:t>
            </a:r>
            <a:r>
              <a:rPr lang="en-US" sz="2400" dirty="0" err="1">
                <a:solidFill>
                  <a:srgbClr val="FF0000"/>
                </a:solidFill>
                <a:latin typeface="+mj-lt"/>
                <a:sym typeface="Wingdings"/>
              </a:rPr>
              <a:t>tanpa</a:t>
            </a:r>
            <a:r>
              <a:rPr lang="en-US" sz="2400" dirty="0">
                <a:solidFill>
                  <a:srgbClr val="FF0000"/>
                </a:solidFill>
                <a:latin typeface="+mj-lt"/>
                <a:sym typeface="Wingdings"/>
              </a:rPr>
              <a:t> </a:t>
            </a:r>
            <a:r>
              <a:rPr lang="en-US" sz="2400" dirty="0" err="1">
                <a:solidFill>
                  <a:srgbClr val="FF0000"/>
                </a:solidFill>
                <a:latin typeface="+mj-lt"/>
                <a:sym typeface="Wingdings"/>
              </a:rPr>
              <a:t>garis</a:t>
            </a:r>
            <a:r>
              <a:rPr lang="en-US" sz="2400" dirty="0">
                <a:solidFill>
                  <a:srgbClr val="FF0000"/>
                </a:solidFill>
                <a:latin typeface="+mj-lt"/>
                <a:sym typeface="Wingdings"/>
              </a:rPr>
              <a:t> </a:t>
            </a:r>
            <a:r>
              <a:rPr lang="en-US" sz="2400" dirty="0" err="1">
                <a:solidFill>
                  <a:srgbClr val="FF0000"/>
                </a:solidFill>
                <a:latin typeface="+mj-lt"/>
                <a:sym typeface="Wingdings"/>
              </a:rPr>
              <a:t>pemisah</a:t>
            </a:r>
            <a:r>
              <a:rPr lang="en-US" sz="2400" dirty="0">
                <a:solidFill>
                  <a:srgbClr val="FF0000"/>
                </a:solidFill>
                <a:latin typeface="+mj-lt"/>
                <a:sym typeface="Wingdings"/>
              </a:rPr>
              <a:t>, </a:t>
            </a:r>
            <a:r>
              <a:rPr lang="en-US" sz="2400" dirty="0" err="1">
                <a:solidFill>
                  <a:srgbClr val="FF0000"/>
                </a:solidFill>
                <a:latin typeface="+mj-lt"/>
                <a:sym typeface="Wingdings"/>
              </a:rPr>
              <a:t>tidak</a:t>
            </a:r>
            <a:r>
              <a:rPr lang="en-US" sz="2400" dirty="0">
                <a:solidFill>
                  <a:srgbClr val="FF0000"/>
                </a:solidFill>
                <a:latin typeface="+mj-lt"/>
                <a:sym typeface="Wingdings"/>
              </a:rPr>
              <a:t> </a:t>
            </a:r>
            <a:r>
              <a:rPr lang="en-US" sz="2400" dirty="0" err="1">
                <a:solidFill>
                  <a:srgbClr val="FF0000"/>
                </a:solidFill>
                <a:latin typeface="+mj-lt"/>
                <a:sym typeface="Wingdings"/>
              </a:rPr>
              <a:t>ada</a:t>
            </a:r>
            <a:r>
              <a:rPr lang="en-US" sz="2400" dirty="0">
                <a:solidFill>
                  <a:srgbClr val="FF0000"/>
                </a:solidFill>
                <a:latin typeface="+mj-lt"/>
                <a:sym typeface="Wingdings"/>
              </a:rPr>
              <a:t> </a:t>
            </a:r>
            <a:r>
              <a:rPr lang="en-US" sz="2400" dirty="0" err="1">
                <a:solidFill>
                  <a:srgbClr val="FF0000"/>
                </a:solidFill>
                <a:latin typeface="+mj-lt"/>
                <a:sym typeface="Wingdings"/>
              </a:rPr>
              <a:t>kepastian</a:t>
            </a:r>
            <a:r>
              <a:rPr lang="en-US" sz="2400" dirty="0">
                <a:solidFill>
                  <a:srgbClr val="FF0000"/>
                </a:solidFill>
                <a:latin typeface="+mj-lt"/>
                <a:sym typeface="Wingdings"/>
              </a:rPr>
              <a:t>, </a:t>
            </a:r>
            <a:r>
              <a:rPr lang="en-US" sz="2400" dirty="0" err="1">
                <a:solidFill>
                  <a:srgbClr val="FF0000"/>
                </a:solidFill>
                <a:latin typeface="+mj-lt"/>
                <a:sym typeface="Wingdings"/>
              </a:rPr>
              <a:t>pegangan</a:t>
            </a:r>
            <a:r>
              <a:rPr lang="en-US" sz="2400" dirty="0">
                <a:solidFill>
                  <a:srgbClr val="FF0000"/>
                </a:solidFill>
                <a:latin typeface="+mj-lt"/>
                <a:sym typeface="Wingdings"/>
              </a:rPr>
              <a:t>, </a:t>
            </a:r>
            <a:r>
              <a:rPr lang="en-US" sz="2400" dirty="0" err="1">
                <a:solidFill>
                  <a:srgbClr val="FF0000"/>
                </a:solidFill>
                <a:latin typeface="+mj-lt"/>
                <a:sym typeface="Wingdings"/>
              </a:rPr>
              <a:t>tidak</a:t>
            </a:r>
            <a:r>
              <a:rPr lang="en-US" sz="2400" dirty="0">
                <a:solidFill>
                  <a:srgbClr val="FF0000"/>
                </a:solidFill>
                <a:latin typeface="+mj-lt"/>
                <a:sym typeface="Wingdings"/>
              </a:rPr>
              <a:t> </a:t>
            </a:r>
            <a:r>
              <a:rPr lang="en-US" sz="2400" dirty="0" err="1">
                <a:solidFill>
                  <a:srgbClr val="FF0000"/>
                </a:solidFill>
                <a:latin typeface="+mj-lt"/>
                <a:sym typeface="Wingdings"/>
              </a:rPr>
              <a:t>ada</a:t>
            </a:r>
            <a:r>
              <a:rPr lang="en-US" sz="2400" dirty="0">
                <a:solidFill>
                  <a:srgbClr val="FF0000"/>
                </a:solidFill>
                <a:latin typeface="+mj-lt"/>
                <a:sym typeface="Wingdings"/>
              </a:rPr>
              <a:t> </a:t>
            </a:r>
            <a:r>
              <a:rPr lang="en-US" sz="2400" dirty="0" err="1">
                <a:solidFill>
                  <a:srgbClr val="FF0000"/>
                </a:solidFill>
                <a:latin typeface="+mj-lt"/>
                <a:sym typeface="Wingdings"/>
              </a:rPr>
              <a:t>referensi</a:t>
            </a:r>
            <a:r>
              <a:rPr lang="en-US" sz="2400" dirty="0">
                <a:solidFill>
                  <a:srgbClr val="FF0000"/>
                </a:solidFill>
                <a:latin typeface="+mj-lt"/>
                <a:sym typeface="Wingdings"/>
              </a:rPr>
              <a:t>, </a:t>
            </a:r>
            <a:r>
              <a:rPr lang="en-US" sz="2400" dirty="0" err="1">
                <a:solidFill>
                  <a:srgbClr val="FF0000"/>
                </a:solidFill>
                <a:latin typeface="+mj-lt"/>
                <a:sym typeface="Wingdings"/>
              </a:rPr>
              <a:t>tidak</a:t>
            </a:r>
            <a:r>
              <a:rPr lang="en-US" sz="2400" dirty="0">
                <a:solidFill>
                  <a:srgbClr val="FF0000"/>
                </a:solidFill>
                <a:latin typeface="+mj-lt"/>
                <a:sym typeface="Wingdings"/>
              </a:rPr>
              <a:t> </a:t>
            </a:r>
            <a:r>
              <a:rPr lang="en-US" sz="2400" dirty="0" err="1">
                <a:solidFill>
                  <a:srgbClr val="FF0000"/>
                </a:solidFill>
                <a:latin typeface="+mj-lt"/>
                <a:sym typeface="Wingdings"/>
              </a:rPr>
              <a:t>ada</a:t>
            </a:r>
            <a:r>
              <a:rPr lang="en-US" sz="2400" dirty="0">
                <a:solidFill>
                  <a:srgbClr val="FF0000"/>
                </a:solidFill>
                <a:latin typeface="+mj-lt"/>
                <a:sym typeface="Wingdings"/>
              </a:rPr>
              <a:t> </a:t>
            </a:r>
            <a:r>
              <a:rPr lang="en-US" sz="2400" dirty="0" err="1">
                <a:solidFill>
                  <a:srgbClr val="FF0000"/>
                </a:solidFill>
                <a:latin typeface="+mj-lt"/>
                <a:sym typeface="Wingdings"/>
              </a:rPr>
              <a:t>kategori-kategori</a:t>
            </a:r>
            <a:r>
              <a:rPr lang="en-US" sz="2400" dirty="0">
                <a:solidFill>
                  <a:srgbClr val="FF0000"/>
                </a:solidFill>
                <a:latin typeface="+mj-lt"/>
                <a:sym typeface="Wingdings"/>
              </a:rPr>
              <a:t> yang </a:t>
            </a:r>
            <a:r>
              <a:rPr lang="en-US" sz="2400" dirty="0" err="1">
                <a:solidFill>
                  <a:srgbClr val="FF0000"/>
                </a:solidFill>
                <a:latin typeface="+mj-lt"/>
                <a:sym typeface="Wingdings"/>
              </a:rPr>
              <a:t>pasti</a:t>
            </a:r>
            <a:r>
              <a:rPr lang="en-US" sz="2400" dirty="0">
                <a:solidFill>
                  <a:srgbClr val="FF0000"/>
                </a:solidFill>
                <a:latin typeface="+mj-lt"/>
                <a:sym typeface="Wingdings"/>
              </a:rPr>
              <a:t>, </a:t>
            </a:r>
            <a:r>
              <a:rPr lang="en-US" sz="2400" dirty="0" err="1">
                <a:solidFill>
                  <a:srgbClr val="FF0000"/>
                </a:solidFill>
                <a:latin typeface="+mj-lt"/>
                <a:sym typeface="Wingdings"/>
              </a:rPr>
              <a:t>Demarkasi</a:t>
            </a:r>
            <a:r>
              <a:rPr lang="en-US" sz="2400" dirty="0">
                <a:solidFill>
                  <a:srgbClr val="FF0000"/>
                </a:solidFill>
                <a:latin typeface="+mj-lt"/>
                <a:sym typeface="Wingdings"/>
              </a:rPr>
              <a:t> </a:t>
            </a:r>
            <a:r>
              <a:rPr lang="en-US" sz="2400" dirty="0" err="1">
                <a:solidFill>
                  <a:srgbClr val="FF0000"/>
                </a:solidFill>
                <a:latin typeface="+mj-lt"/>
                <a:sym typeface="Wingdings"/>
              </a:rPr>
              <a:t>didekonstruksi,cair</a:t>
            </a:r>
            <a:r>
              <a:rPr lang="en-US" sz="2400" dirty="0">
                <a:solidFill>
                  <a:srgbClr val="FF0000"/>
                </a:solidFill>
                <a:latin typeface="+mj-lt"/>
                <a:sym typeface="Wingdings"/>
              </a:rPr>
              <a:t>. Batas </a:t>
            </a:r>
            <a:r>
              <a:rPr lang="en-US" sz="2400" dirty="0" err="1">
                <a:solidFill>
                  <a:srgbClr val="FF0000"/>
                </a:solidFill>
                <a:latin typeface="+mj-lt"/>
                <a:sym typeface="Wingdings"/>
              </a:rPr>
              <a:t>antara</a:t>
            </a:r>
            <a:r>
              <a:rPr lang="en-US" sz="2400" dirty="0">
                <a:solidFill>
                  <a:srgbClr val="FF0000"/>
                </a:solidFill>
                <a:latin typeface="+mj-lt"/>
                <a:sym typeface="Wingdings"/>
              </a:rPr>
              <a:t>  </a:t>
            </a:r>
            <a:r>
              <a:rPr lang="en-US" sz="2400" dirty="0" err="1">
                <a:solidFill>
                  <a:srgbClr val="FF0000"/>
                </a:solidFill>
                <a:latin typeface="+mj-lt"/>
                <a:sym typeface="Wingdings"/>
              </a:rPr>
              <a:t>baik</a:t>
            </a:r>
            <a:r>
              <a:rPr lang="en-US" sz="2400" dirty="0">
                <a:solidFill>
                  <a:srgbClr val="FF0000"/>
                </a:solidFill>
                <a:latin typeface="+mj-lt"/>
                <a:sym typeface="Wingdings"/>
              </a:rPr>
              <a:t> </a:t>
            </a:r>
            <a:r>
              <a:rPr lang="en-US" sz="2400" dirty="0" err="1">
                <a:solidFill>
                  <a:srgbClr val="FF0000"/>
                </a:solidFill>
                <a:latin typeface="+mj-lt"/>
                <a:sym typeface="Wingdings"/>
              </a:rPr>
              <a:t>dan</a:t>
            </a:r>
            <a:r>
              <a:rPr lang="en-US" sz="2400" dirty="0">
                <a:solidFill>
                  <a:srgbClr val="FF0000"/>
                </a:solidFill>
                <a:latin typeface="+mj-lt"/>
                <a:sym typeface="Wingdings"/>
              </a:rPr>
              <a:t> </a:t>
            </a:r>
            <a:r>
              <a:rPr lang="en-US" sz="2400" dirty="0" err="1">
                <a:solidFill>
                  <a:srgbClr val="FF0000"/>
                </a:solidFill>
                <a:latin typeface="+mj-lt"/>
                <a:sym typeface="Wingdings"/>
              </a:rPr>
              <a:t>buruk</a:t>
            </a:r>
            <a:r>
              <a:rPr lang="en-US" sz="2400" dirty="0">
                <a:solidFill>
                  <a:srgbClr val="FF0000"/>
                </a:solidFill>
                <a:latin typeface="+mj-lt"/>
                <a:sym typeface="Wingdings"/>
              </a:rPr>
              <a:t> </a:t>
            </a:r>
            <a:r>
              <a:rPr lang="en-US" sz="2400" dirty="0" err="1">
                <a:solidFill>
                  <a:srgbClr val="FF0000"/>
                </a:solidFill>
                <a:latin typeface="+mj-lt"/>
                <a:sym typeface="Wingdings"/>
              </a:rPr>
              <a:t>diambangkan</a:t>
            </a:r>
            <a:r>
              <a:rPr lang="en-US" sz="2400" dirty="0">
                <a:solidFill>
                  <a:srgbClr val="FF0000"/>
                </a:solidFill>
                <a:latin typeface="+mj-lt"/>
                <a:sym typeface="Wingdings"/>
              </a:rPr>
              <a:t>. </a:t>
            </a:r>
            <a:r>
              <a:rPr lang="en-US" sz="2400" dirty="0" err="1">
                <a:solidFill>
                  <a:srgbClr val="FF0000"/>
                </a:solidFill>
                <a:latin typeface="+mj-lt"/>
                <a:sym typeface="Wingdings"/>
              </a:rPr>
              <a:t>Benar</a:t>
            </a:r>
            <a:r>
              <a:rPr lang="en-US" sz="2400" dirty="0">
                <a:solidFill>
                  <a:srgbClr val="FF0000"/>
                </a:solidFill>
                <a:latin typeface="+mj-lt"/>
                <a:sym typeface="Wingdings"/>
              </a:rPr>
              <a:t> </a:t>
            </a:r>
            <a:r>
              <a:rPr lang="en-US" sz="2400" dirty="0" err="1">
                <a:solidFill>
                  <a:srgbClr val="FF0000"/>
                </a:solidFill>
                <a:latin typeface="+mj-lt"/>
                <a:sym typeface="Wingdings"/>
              </a:rPr>
              <a:t>dan</a:t>
            </a:r>
            <a:r>
              <a:rPr lang="en-US" sz="2400" dirty="0">
                <a:solidFill>
                  <a:srgbClr val="FF0000"/>
                </a:solidFill>
                <a:latin typeface="+mj-lt"/>
                <a:sym typeface="Wingdings"/>
              </a:rPr>
              <a:t> </a:t>
            </a:r>
            <a:r>
              <a:rPr lang="en-US" sz="2400" dirty="0" err="1">
                <a:solidFill>
                  <a:srgbClr val="FF0000"/>
                </a:solidFill>
                <a:latin typeface="+mj-lt"/>
                <a:sym typeface="Wingdings"/>
              </a:rPr>
              <a:t>salah</a:t>
            </a:r>
            <a:r>
              <a:rPr lang="en-US" sz="2400" dirty="0">
                <a:solidFill>
                  <a:srgbClr val="FF0000"/>
                </a:solidFill>
                <a:latin typeface="+mj-lt"/>
                <a:sym typeface="Wingdings"/>
              </a:rPr>
              <a:t> </a:t>
            </a:r>
            <a:r>
              <a:rPr lang="en-US" sz="2400" dirty="0" err="1">
                <a:solidFill>
                  <a:srgbClr val="FF0000"/>
                </a:solidFill>
                <a:latin typeface="+mj-lt"/>
                <a:sym typeface="Wingdings"/>
              </a:rPr>
              <a:t>kini</a:t>
            </a:r>
            <a:r>
              <a:rPr lang="en-US" sz="2400" dirty="0">
                <a:solidFill>
                  <a:srgbClr val="FF0000"/>
                </a:solidFill>
                <a:latin typeface="+mj-lt"/>
                <a:sym typeface="Wingdings"/>
              </a:rPr>
              <a:t> </a:t>
            </a:r>
            <a:r>
              <a:rPr lang="en-US" sz="2400" dirty="0" err="1">
                <a:solidFill>
                  <a:srgbClr val="FF0000"/>
                </a:solidFill>
                <a:latin typeface="+mj-lt"/>
                <a:sym typeface="Wingdings"/>
              </a:rPr>
              <a:t>direlatifkan</a:t>
            </a:r>
            <a:endParaRPr lang="en-US" sz="2400" dirty="0">
              <a:solidFill>
                <a:srgbClr val="FF0000"/>
              </a:solidFill>
              <a:latin typeface="+mj-lt"/>
              <a:sym typeface="Wingdings"/>
            </a:endParaRPr>
          </a:p>
        </p:txBody>
      </p:sp>
      <p:sp>
        <p:nvSpPr>
          <p:cNvPr id="15" name="Title 1"/>
          <p:cNvSpPr>
            <a:spLocks noGrp="1"/>
          </p:cNvSpPr>
          <p:nvPr>
            <p:ph type="title"/>
          </p:nvPr>
        </p:nvSpPr>
        <p:spPr>
          <a:xfrm>
            <a:off x="500063" y="500063"/>
            <a:ext cx="8229600" cy="1143000"/>
          </a:xfrm>
        </p:spPr>
        <p:txBody>
          <a:bodyPr>
            <a:normAutofit fontScale="90000"/>
          </a:bodyPr>
          <a:lstStyle/>
          <a:p>
            <a:pPr algn="ctr"/>
            <a:r>
              <a:rPr lang="en-US" sz="3600" smtClean="0"/>
              <a:t>Problematika Nilai Moral Pada Masyarakat Kontemporer</a:t>
            </a:r>
          </a:p>
        </p:txBody>
      </p:sp>
      <p:sp>
        <p:nvSpPr>
          <p:cNvPr id="16" name="Down Arrow 15"/>
          <p:cNvSpPr/>
          <p:nvPr/>
        </p:nvSpPr>
        <p:spPr>
          <a:xfrm>
            <a:off x="1714500" y="1643063"/>
            <a:ext cx="5715000" cy="714375"/>
          </a:xfrm>
          <a:prstGeom prst="downArrow">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304800"/>
            <a:ext cx="8229600" cy="5821363"/>
          </a:xfrm>
        </p:spPr>
        <p:txBody>
          <a:bodyPr>
            <a:normAutofit/>
          </a:bodyPr>
          <a:lstStyle/>
          <a:p>
            <a:pPr marL="365760" indent="-256032" eaLnBrk="1" fontAlgn="auto" hangingPunct="1">
              <a:spcAft>
                <a:spcPts val="0"/>
              </a:spcAft>
              <a:buClr>
                <a:schemeClr val="tx1"/>
              </a:buClr>
              <a:buSzPct val="80000"/>
              <a:buFont typeface="Wingdings" pitchFamily="2" charset="2"/>
              <a:buChar char="q"/>
              <a:defRPr/>
            </a:pPr>
            <a:r>
              <a:rPr lang="en-US" sz="2800" smtClean="0"/>
              <a:t>Kausal </a:t>
            </a:r>
            <a:r>
              <a:rPr lang="en-US" sz="2800" smtClean="0">
                <a:sym typeface="Wingdings" pitchFamily="2" charset="2"/>
              </a:rPr>
              <a:t> “Mengapa”</a:t>
            </a:r>
          </a:p>
          <a:p>
            <a:pPr marL="365760" indent="-256032" eaLnBrk="1" fontAlgn="auto" hangingPunct="1">
              <a:spcAft>
                <a:spcPts val="0"/>
              </a:spcAft>
              <a:buClr>
                <a:schemeClr val="tx1"/>
              </a:buClr>
              <a:buSzPct val="80000"/>
              <a:buFont typeface="Wingdings" pitchFamily="2" charset="2"/>
              <a:buNone/>
              <a:defRPr/>
            </a:pPr>
            <a:r>
              <a:rPr lang="en-US" sz="2800" smtClean="0"/>
              <a:t>	mis: dalam Ilmu alam, ingin diketahui mengapa benda yang dilempar ke atas akan kembali jatuh ke bawah. Melalui pendekatan ini, IBD dapat memperoleh pengetahuan tentang sebab-sebab terjadinya persoalan budaya dan kemanusiaan.</a:t>
            </a:r>
          </a:p>
          <a:p>
            <a:pPr marL="365760" indent="-256032" eaLnBrk="1" fontAlgn="auto" hangingPunct="1">
              <a:spcAft>
                <a:spcPts val="0"/>
              </a:spcAft>
              <a:buClr>
                <a:schemeClr val="tx1"/>
              </a:buClr>
              <a:buSzPct val="80000"/>
              <a:buFont typeface="Wingdings" pitchFamily="2" charset="2"/>
              <a:buChar char="q"/>
              <a:defRPr/>
            </a:pPr>
            <a:r>
              <a:rPr lang="en-US" sz="2800" smtClean="0"/>
              <a:t>Normatif </a:t>
            </a:r>
            <a:r>
              <a:rPr lang="en-US" sz="2800" smtClean="0">
                <a:sym typeface="Wingdings" pitchFamily="2" charset="2"/>
              </a:rPr>
              <a:t></a:t>
            </a:r>
            <a:r>
              <a:rPr lang="en-US" sz="2800" smtClean="0"/>
              <a:t> “Kemana” </a:t>
            </a:r>
          </a:p>
          <a:p>
            <a:pPr marL="365760" indent="-256032" eaLnBrk="1" fontAlgn="auto" hangingPunct="1">
              <a:spcAft>
                <a:spcPts val="0"/>
              </a:spcAft>
              <a:buClr>
                <a:schemeClr val="tx1"/>
              </a:buClr>
              <a:buSzPct val="80000"/>
              <a:buFont typeface="Wingdings" pitchFamily="2" charset="2"/>
              <a:buNone/>
              <a:defRPr/>
            </a:pPr>
            <a:r>
              <a:rPr lang="en-US" sz="2800" smtClean="0"/>
              <a:t>	mis: etika dan agama mengajarkan bahwa supaya hidup menjadi baik berbuatlah yang baik. Melalui pendekatan ini IBD membekali manusia apa yang boleh dan tidak boleh dilakukan sebagai pelaku kebudayaan.  </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0"/>
            <a:ext cx="8229600" cy="1143000"/>
          </a:xfrm>
        </p:spPr>
        <p:txBody>
          <a:bodyPr/>
          <a:lstStyle/>
          <a:p>
            <a:r>
              <a:rPr lang="en-US" sz="4400" smtClean="0"/>
              <a:t>Sejarah Moralitas</a:t>
            </a:r>
          </a:p>
        </p:txBody>
      </p:sp>
      <p:sp>
        <p:nvSpPr>
          <p:cNvPr id="8" name="TextBox 7"/>
          <p:cNvSpPr txBox="1"/>
          <p:nvPr/>
        </p:nvSpPr>
        <p:spPr>
          <a:xfrm>
            <a:off x="642938" y="1143000"/>
            <a:ext cx="8286750" cy="954088"/>
          </a:xfrm>
          <a:prstGeom prst="rect">
            <a:avLst/>
          </a:prstGeom>
          <a:noFill/>
        </p:spPr>
        <p:txBody>
          <a:bodyPr>
            <a:spAutoFit/>
          </a:bodyPr>
          <a:lstStyle/>
          <a:p>
            <a:pPr fontAlgn="auto">
              <a:spcBef>
                <a:spcPts val="0"/>
              </a:spcBef>
              <a:spcAft>
                <a:spcPts val="0"/>
              </a:spcAft>
              <a:defRPr/>
            </a:pPr>
            <a:r>
              <a:rPr lang="en-US" sz="2800" dirty="0">
                <a:solidFill>
                  <a:srgbClr val="FF0000"/>
                </a:solidFill>
                <a:latin typeface="+mj-lt"/>
                <a:sym typeface="Wingdings"/>
              </a:rPr>
              <a:t>Era </a:t>
            </a:r>
            <a:r>
              <a:rPr lang="en-US" sz="2800" dirty="0" err="1">
                <a:solidFill>
                  <a:srgbClr val="FF0000"/>
                </a:solidFill>
                <a:latin typeface="+mj-lt"/>
                <a:sym typeface="Wingdings"/>
              </a:rPr>
              <a:t>ketika</a:t>
            </a:r>
            <a:r>
              <a:rPr lang="en-US" sz="2800" dirty="0">
                <a:solidFill>
                  <a:srgbClr val="FF0000"/>
                </a:solidFill>
                <a:latin typeface="+mj-lt"/>
                <a:sym typeface="Wingdings"/>
              </a:rPr>
              <a:t> </a:t>
            </a:r>
            <a:r>
              <a:rPr lang="en-US" sz="2800" dirty="0" err="1">
                <a:solidFill>
                  <a:srgbClr val="FF0000"/>
                </a:solidFill>
                <a:latin typeface="+mj-lt"/>
                <a:sym typeface="Wingdings"/>
              </a:rPr>
              <a:t>wacana</a:t>
            </a:r>
            <a:r>
              <a:rPr lang="en-US" sz="2800" dirty="0">
                <a:solidFill>
                  <a:srgbClr val="FF0000"/>
                </a:solidFill>
                <a:latin typeface="+mj-lt"/>
                <a:sym typeface="Wingdings"/>
              </a:rPr>
              <a:t> </a:t>
            </a:r>
            <a:r>
              <a:rPr lang="en-US" sz="2800" dirty="0" err="1">
                <a:solidFill>
                  <a:srgbClr val="FF0000"/>
                </a:solidFill>
                <a:latin typeface="+mj-lt"/>
                <a:sym typeface="Wingdings"/>
              </a:rPr>
              <a:t>moralitas</a:t>
            </a:r>
            <a:r>
              <a:rPr lang="en-US" sz="2800" dirty="0">
                <a:solidFill>
                  <a:srgbClr val="FF0000"/>
                </a:solidFill>
                <a:latin typeface="+mj-lt"/>
                <a:sym typeface="Wingdings"/>
              </a:rPr>
              <a:t> </a:t>
            </a:r>
            <a:r>
              <a:rPr lang="en-US" sz="2800" dirty="0" err="1">
                <a:solidFill>
                  <a:srgbClr val="FF0000"/>
                </a:solidFill>
                <a:latin typeface="+mj-lt"/>
                <a:sym typeface="Wingdings"/>
              </a:rPr>
              <a:t>berdiri</a:t>
            </a:r>
            <a:r>
              <a:rPr lang="en-US" sz="2800" dirty="0">
                <a:solidFill>
                  <a:srgbClr val="FF0000"/>
                </a:solidFill>
                <a:latin typeface="+mj-lt"/>
                <a:sym typeface="Wingdings"/>
              </a:rPr>
              <a:t> </a:t>
            </a:r>
            <a:r>
              <a:rPr lang="en-US" sz="2800" dirty="0" err="1">
                <a:solidFill>
                  <a:srgbClr val="FF0000"/>
                </a:solidFill>
                <a:latin typeface="+mj-lt"/>
                <a:sym typeface="Wingdings"/>
              </a:rPr>
              <a:t>sangat</a:t>
            </a:r>
            <a:r>
              <a:rPr lang="en-US" sz="2800" dirty="0">
                <a:solidFill>
                  <a:srgbClr val="FF0000"/>
                </a:solidFill>
                <a:latin typeface="+mj-lt"/>
                <a:sym typeface="Wingdings"/>
              </a:rPr>
              <a:t> </a:t>
            </a:r>
            <a:r>
              <a:rPr lang="en-US" sz="2800" dirty="0" err="1">
                <a:solidFill>
                  <a:srgbClr val="FF0000"/>
                </a:solidFill>
                <a:latin typeface="+mj-lt"/>
                <a:sym typeface="Wingdings"/>
              </a:rPr>
              <a:t>kukuh</a:t>
            </a:r>
            <a:r>
              <a:rPr lang="en-US" sz="2800" dirty="0">
                <a:solidFill>
                  <a:srgbClr val="FF0000"/>
                </a:solidFill>
                <a:latin typeface="+mj-lt"/>
                <a:sym typeface="Wingdings"/>
              </a:rPr>
              <a:t> </a:t>
            </a:r>
            <a:r>
              <a:rPr lang="en-US" sz="2800" dirty="0" err="1">
                <a:solidFill>
                  <a:srgbClr val="FF0000"/>
                </a:solidFill>
                <a:latin typeface="+mj-lt"/>
                <a:sym typeface="Wingdings"/>
              </a:rPr>
              <a:t>diatas</a:t>
            </a:r>
            <a:r>
              <a:rPr lang="en-US" sz="2800" dirty="0">
                <a:solidFill>
                  <a:srgbClr val="FF0000"/>
                </a:solidFill>
                <a:latin typeface="+mj-lt"/>
                <a:sym typeface="Wingdings"/>
              </a:rPr>
              <a:t> </a:t>
            </a:r>
            <a:r>
              <a:rPr lang="en-US" sz="2800" dirty="0" err="1">
                <a:solidFill>
                  <a:srgbClr val="FF0000"/>
                </a:solidFill>
                <a:latin typeface="+mj-lt"/>
                <a:sym typeface="Wingdings"/>
              </a:rPr>
              <a:t>fondasi</a:t>
            </a:r>
            <a:r>
              <a:rPr lang="en-US" sz="2800" dirty="0">
                <a:solidFill>
                  <a:srgbClr val="FF0000"/>
                </a:solidFill>
                <a:latin typeface="+mj-lt"/>
                <a:sym typeface="Wingdings"/>
              </a:rPr>
              <a:t> agama</a:t>
            </a:r>
          </a:p>
        </p:txBody>
      </p:sp>
      <p:sp>
        <p:nvSpPr>
          <p:cNvPr id="9" name="TextBox 8"/>
          <p:cNvSpPr txBox="1"/>
          <p:nvPr/>
        </p:nvSpPr>
        <p:spPr>
          <a:xfrm>
            <a:off x="642938" y="2071688"/>
            <a:ext cx="8286750" cy="830262"/>
          </a:xfrm>
          <a:prstGeom prst="rect">
            <a:avLst/>
          </a:prstGeom>
          <a:noFill/>
        </p:spPr>
        <p:txBody>
          <a:bodyPr>
            <a:spAutoFit/>
          </a:bodyPr>
          <a:lstStyle/>
          <a:p>
            <a:pPr fontAlgn="auto">
              <a:spcBef>
                <a:spcPts val="0"/>
              </a:spcBef>
              <a:spcAft>
                <a:spcPts val="0"/>
              </a:spcAft>
              <a:defRPr/>
            </a:pPr>
            <a:r>
              <a:rPr lang="en-US" sz="2400" dirty="0">
                <a:latin typeface="+mj-lt"/>
                <a:sym typeface="Wingdings"/>
              </a:rPr>
              <a:t></a:t>
            </a:r>
            <a:r>
              <a:rPr lang="en-US" sz="2400" dirty="0" err="1">
                <a:latin typeface="+mj-lt"/>
                <a:sym typeface="Wingdings"/>
              </a:rPr>
              <a:t>Nilai</a:t>
            </a:r>
            <a:r>
              <a:rPr lang="en-US" sz="2400" dirty="0">
                <a:latin typeface="+mj-lt"/>
                <a:sym typeface="Wingdings"/>
              </a:rPr>
              <a:t> moral </a:t>
            </a:r>
            <a:r>
              <a:rPr lang="en-US" sz="2400" dirty="0" err="1">
                <a:latin typeface="+mj-lt"/>
                <a:sym typeface="Wingdings"/>
              </a:rPr>
              <a:t>secara</a:t>
            </a:r>
            <a:r>
              <a:rPr lang="en-US" sz="2400" dirty="0">
                <a:latin typeface="+mj-lt"/>
                <a:sym typeface="Wingdings"/>
              </a:rPr>
              <a:t> </a:t>
            </a:r>
            <a:r>
              <a:rPr lang="en-US" sz="2400" dirty="0" err="1">
                <a:latin typeface="+mj-lt"/>
                <a:sym typeface="Wingdings"/>
              </a:rPr>
              <a:t>konsisten</a:t>
            </a:r>
            <a:r>
              <a:rPr lang="en-US" sz="2400" dirty="0">
                <a:latin typeface="+mj-lt"/>
                <a:sym typeface="Wingdings"/>
              </a:rPr>
              <a:t> </a:t>
            </a:r>
            <a:r>
              <a:rPr lang="en-US" sz="2400" dirty="0" err="1">
                <a:latin typeface="+mj-lt"/>
                <a:sym typeface="Wingdings"/>
              </a:rPr>
              <a:t>dikembalikan</a:t>
            </a:r>
            <a:r>
              <a:rPr lang="en-US" sz="2400" dirty="0">
                <a:latin typeface="+mj-lt"/>
                <a:sym typeface="Wingdings"/>
              </a:rPr>
              <a:t> </a:t>
            </a:r>
            <a:r>
              <a:rPr lang="en-US" sz="2400" dirty="0" err="1">
                <a:latin typeface="+mj-lt"/>
                <a:sym typeface="Wingdings"/>
              </a:rPr>
              <a:t>pada</a:t>
            </a:r>
            <a:r>
              <a:rPr lang="en-US" sz="2400" dirty="0">
                <a:latin typeface="+mj-lt"/>
                <a:sym typeface="Wingdings"/>
              </a:rPr>
              <a:t> </a:t>
            </a:r>
            <a:r>
              <a:rPr lang="en-US" sz="2400" dirty="0" err="1">
                <a:latin typeface="+mj-lt"/>
                <a:sym typeface="Wingdings"/>
              </a:rPr>
              <a:t>aturan-aturan</a:t>
            </a:r>
            <a:r>
              <a:rPr lang="en-US" sz="2400" dirty="0">
                <a:latin typeface="+mj-lt"/>
                <a:sym typeface="Wingdings"/>
              </a:rPr>
              <a:t> yang </a:t>
            </a:r>
            <a:r>
              <a:rPr lang="en-US" sz="2400" dirty="0" err="1">
                <a:latin typeface="+mj-lt"/>
                <a:sym typeface="Wingdings"/>
              </a:rPr>
              <a:t>bersifat</a:t>
            </a:r>
            <a:r>
              <a:rPr lang="en-US" sz="2400" dirty="0">
                <a:latin typeface="+mj-lt"/>
                <a:sym typeface="Wingdings"/>
              </a:rPr>
              <a:t> </a:t>
            </a:r>
            <a:r>
              <a:rPr lang="en-US" sz="2400" dirty="0" err="1">
                <a:latin typeface="+mj-lt"/>
                <a:sym typeface="Wingdings"/>
              </a:rPr>
              <a:t>illahiyah</a:t>
            </a:r>
            <a:endParaRPr lang="en-US" sz="2400" dirty="0">
              <a:latin typeface="+mj-lt"/>
              <a:sym typeface="Wingdings"/>
            </a:endParaRPr>
          </a:p>
        </p:txBody>
      </p:sp>
      <p:sp>
        <p:nvSpPr>
          <p:cNvPr id="14" name="TextBox 13"/>
          <p:cNvSpPr txBox="1"/>
          <p:nvPr/>
        </p:nvSpPr>
        <p:spPr>
          <a:xfrm>
            <a:off x="642938" y="2928938"/>
            <a:ext cx="8286750" cy="954087"/>
          </a:xfrm>
          <a:prstGeom prst="rect">
            <a:avLst/>
          </a:prstGeom>
          <a:noFill/>
        </p:spPr>
        <p:txBody>
          <a:bodyPr>
            <a:spAutoFit/>
          </a:bodyPr>
          <a:lstStyle/>
          <a:p>
            <a:pPr fontAlgn="auto">
              <a:spcBef>
                <a:spcPts val="0"/>
              </a:spcBef>
              <a:spcAft>
                <a:spcPts val="0"/>
              </a:spcAft>
              <a:defRPr/>
            </a:pPr>
            <a:r>
              <a:rPr lang="en-US" sz="2800" dirty="0">
                <a:solidFill>
                  <a:srgbClr val="FF0000"/>
                </a:solidFill>
                <a:latin typeface="+mj-lt"/>
                <a:sym typeface="Wingdings"/>
              </a:rPr>
              <a:t>Era </a:t>
            </a:r>
            <a:r>
              <a:rPr lang="en-US" sz="2800" dirty="0" err="1">
                <a:solidFill>
                  <a:srgbClr val="FF0000"/>
                </a:solidFill>
                <a:latin typeface="+mj-lt"/>
                <a:sym typeface="Wingdings"/>
              </a:rPr>
              <a:t>ketika</a:t>
            </a:r>
            <a:r>
              <a:rPr lang="en-US" sz="2800" dirty="0">
                <a:solidFill>
                  <a:srgbClr val="FF0000"/>
                </a:solidFill>
                <a:latin typeface="+mj-lt"/>
                <a:sym typeface="Wingdings"/>
              </a:rPr>
              <a:t> </a:t>
            </a:r>
            <a:r>
              <a:rPr lang="en-US" sz="2800" dirty="0" err="1">
                <a:solidFill>
                  <a:srgbClr val="FF0000"/>
                </a:solidFill>
                <a:latin typeface="+mj-lt"/>
                <a:sym typeface="Wingdings"/>
              </a:rPr>
              <a:t>wacana</a:t>
            </a:r>
            <a:r>
              <a:rPr lang="en-US" sz="2800" dirty="0">
                <a:solidFill>
                  <a:srgbClr val="FF0000"/>
                </a:solidFill>
                <a:latin typeface="+mj-lt"/>
                <a:sym typeface="Wingdings"/>
              </a:rPr>
              <a:t> </a:t>
            </a:r>
            <a:r>
              <a:rPr lang="en-US" sz="2800" dirty="0" err="1">
                <a:solidFill>
                  <a:srgbClr val="FF0000"/>
                </a:solidFill>
                <a:latin typeface="+mj-lt"/>
                <a:sym typeface="Wingdings"/>
              </a:rPr>
              <a:t>moralitas</a:t>
            </a:r>
            <a:r>
              <a:rPr lang="en-US" sz="2800" dirty="0">
                <a:solidFill>
                  <a:srgbClr val="FF0000"/>
                </a:solidFill>
                <a:latin typeface="+mj-lt"/>
                <a:sym typeface="Wingdings"/>
              </a:rPr>
              <a:t> </a:t>
            </a:r>
            <a:r>
              <a:rPr lang="en-US" sz="2800" dirty="0" err="1">
                <a:solidFill>
                  <a:srgbClr val="FF0000"/>
                </a:solidFill>
                <a:latin typeface="+mj-lt"/>
                <a:sym typeface="Wingdings"/>
              </a:rPr>
              <a:t>dilandasi</a:t>
            </a:r>
            <a:r>
              <a:rPr lang="en-US" sz="2800" dirty="0">
                <a:solidFill>
                  <a:srgbClr val="FF0000"/>
                </a:solidFill>
                <a:latin typeface="+mj-lt"/>
                <a:sym typeface="Wingdings"/>
              </a:rPr>
              <a:t> </a:t>
            </a:r>
            <a:r>
              <a:rPr lang="en-US" sz="2800" dirty="0" err="1">
                <a:solidFill>
                  <a:srgbClr val="FF0000"/>
                </a:solidFill>
                <a:latin typeface="+mj-lt"/>
                <a:sym typeface="Wingdings"/>
              </a:rPr>
              <a:t>kepentingan</a:t>
            </a:r>
            <a:r>
              <a:rPr lang="en-US" sz="2800" dirty="0">
                <a:solidFill>
                  <a:srgbClr val="FF0000"/>
                </a:solidFill>
                <a:latin typeface="+mj-lt"/>
                <a:sym typeface="Wingdings"/>
              </a:rPr>
              <a:t> </a:t>
            </a:r>
            <a:r>
              <a:rPr lang="en-US" sz="2800" dirty="0" err="1">
                <a:solidFill>
                  <a:srgbClr val="FF0000"/>
                </a:solidFill>
                <a:latin typeface="+mj-lt"/>
                <a:sym typeface="Wingdings"/>
              </a:rPr>
              <a:t>politik</a:t>
            </a:r>
            <a:r>
              <a:rPr lang="en-US" sz="2800" dirty="0">
                <a:solidFill>
                  <a:srgbClr val="FF0000"/>
                </a:solidFill>
                <a:latin typeface="+mj-lt"/>
                <a:sym typeface="Wingdings"/>
              </a:rPr>
              <a:t>, </a:t>
            </a:r>
            <a:r>
              <a:rPr lang="en-US" sz="2800" dirty="0" err="1">
                <a:solidFill>
                  <a:srgbClr val="FF0000"/>
                </a:solidFill>
                <a:latin typeface="+mj-lt"/>
                <a:sym typeface="Wingdings"/>
              </a:rPr>
              <a:t>militer</a:t>
            </a:r>
            <a:r>
              <a:rPr lang="en-US" sz="2800" dirty="0">
                <a:solidFill>
                  <a:srgbClr val="FF0000"/>
                </a:solidFill>
                <a:latin typeface="+mj-lt"/>
                <a:sym typeface="Wingdings"/>
              </a:rPr>
              <a:t> </a:t>
            </a:r>
            <a:r>
              <a:rPr lang="en-US" sz="2800" dirty="0" err="1">
                <a:solidFill>
                  <a:srgbClr val="FF0000"/>
                </a:solidFill>
                <a:latin typeface="+mj-lt"/>
                <a:sym typeface="Wingdings"/>
              </a:rPr>
              <a:t>dan</a:t>
            </a:r>
            <a:r>
              <a:rPr lang="en-US" sz="2800" dirty="0">
                <a:solidFill>
                  <a:srgbClr val="FF0000"/>
                </a:solidFill>
                <a:latin typeface="+mj-lt"/>
                <a:sym typeface="Wingdings"/>
              </a:rPr>
              <a:t> </a:t>
            </a:r>
            <a:r>
              <a:rPr lang="en-US" sz="2800" dirty="0" err="1">
                <a:solidFill>
                  <a:srgbClr val="FF0000"/>
                </a:solidFill>
                <a:latin typeface="+mj-lt"/>
                <a:sym typeface="Wingdings"/>
              </a:rPr>
              <a:t>kekuasaan</a:t>
            </a:r>
            <a:endParaRPr lang="en-US" sz="2800" dirty="0">
              <a:solidFill>
                <a:srgbClr val="FF0000"/>
              </a:solidFill>
              <a:latin typeface="+mj-lt"/>
              <a:sym typeface="Wingdings"/>
            </a:endParaRPr>
          </a:p>
        </p:txBody>
      </p:sp>
      <p:sp>
        <p:nvSpPr>
          <p:cNvPr id="15" name="TextBox 14"/>
          <p:cNvSpPr txBox="1"/>
          <p:nvPr/>
        </p:nvSpPr>
        <p:spPr>
          <a:xfrm>
            <a:off x="642938" y="3786188"/>
            <a:ext cx="8286750" cy="830262"/>
          </a:xfrm>
          <a:prstGeom prst="rect">
            <a:avLst/>
          </a:prstGeom>
          <a:noFill/>
        </p:spPr>
        <p:txBody>
          <a:bodyPr>
            <a:spAutoFit/>
          </a:bodyPr>
          <a:lstStyle/>
          <a:p>
            <a:pPr fontAlgn="auto">
              <a:spcBef>
                <a:spcPts val="0"/>
              </a:spcBef>
              <a:spcAft>
                <a:spcPts val="0"/>
              </a:spcAft>
              <a:defRPr/>
            </a:pPr>
            <a:r>
              <a:rPr lang="en-US" sz="2400" dirty="0">
                <a:latin typeface="+mj-lt"/>
                <a:sym typeface="Wingdings"/>
              </a:rPr>
              <a:t></a:t>
            </a:r>
            <a:r>
              <a:rPr lang="en-US" sz="2400" dirty="0" err="1">
                <a:latin typeface="+mj-lt"/>
                <a:sym typeface="Wingdings"/>
              </a:rPr>
              <a:t>Nilai</a:t>
            </a:r>
            <a:r>
              <a:rPr lang="en-US" sz="2400" dirty="0">
                <a:latin typeface="+mj-lt"/>
                <a:sym typeface="Wingdings"/>
              </a:rPr>
              <a:t> moral </a:t>
            </a:r>
            <a:r>
              <a:rPr lang="en-US" sz="2400" dirty="0" err="1">
                <a:latin typeface="+mj-lt"/>
                <a:sym typeface="Wingdings"/>
              </a:rPr>
              <a:t>mengacu</a:t>
            </a:r>
            <a:r>
              <a:rPr lang="en-US" sz="2400" dirty="0">
                <a:latin typeface="+mj-lt"/>
                <a:sym typeface="Wingdings"/>
              </a:rPr>
              <a:t> </a:t>
            </a:r>
            <a:r>
              <a:rPr lang="en-US" sz="2400" dirty="0" err="1">
                <a:latin typeface="+mj-lt"/>
                <a:sym typeface="Wingdings"/>
              </a:rPr>
              <a:t>pada</a:t>
            </a:r>
            <a:r>
              <a:rPr lang="en-US" sz="2400" dirty="0">
                <a:latin typeface="+mj-lt"/>
                <a:sym typeface="Wingdings"/>
              </a:rPr>
              <a:t> </a:t>
            </a:r>
            <a:r>
              <a:rPr lang="en-US" sz="2400" dirty="0" err="1">
                <a:latin typeface="+mj-lt"/>
                <a:sym typeface="Wingdings"/>
              </a:rPr>
              <a:t>konvensi</a:t>
            </a:r>
            <a:r>
              <a:rPr lang="en-US" sz="2400" dirty="0">
                <a:latin typeface="+mj-lt"/>
                <a:sym typeface="Wingdings"/>
              </a:rPr>
              <a:t>/</a:t>
            </a:r>
            <a:r>
              <a:rPr lang="en-US" sz="2400" dirty="0" err="1">
                <a:latin typeface="+mj-lt"/>
                <a:sym typeface="Wingdings"/>
              </a:rPr>
              <a:t>kode-kode</a:t>
            </a:r>
            <a:r>
              <a:rPr lang="en-US" sz="2400" dirty="0">
                <a:latin typeface="+mj-lt"/>
                <a:sym typeface="Wingdings"/>
              </a:rPr>
              <a:t> </a:t>
            </a:r>
            <a:r>
              <a:rPr lang="en-US" sz="2400" dirty="0" err="1">
                <a:latin typeface="+mj-lt"/>
                <a:sym typeface="Wingdings"/>
              </a:rPr>
              <a:t>hukum</a:t>
            </a:r>
            <a:r>
              <a:rPr lang="en-US" sz="2400" dirty="0">
                <a:latin typeface="+mj-lt"/>
                <a:sym typeface="Wingdings"/>
              </a:rPr>
              <a:t> yang </a:t>
            </a:r>
            <a:r>
              <a:rPr lang="en-US" sz="2400" dirty="0" err="1">
                <a:latin typeface="+mj-lt"/>
                <a:sym typeface="Wingdings"/>
              </a:rPr>
              <a:t>dibuat</a:t>
            </a:r>
            <a:r>
              <a:rPr lang="en-US" sz="2400" dirty="0">
                <a:latin typeface="+mj-lt"/>
                <a:sym typeface="Wingdings"/>
              </a:rPr>
              <a:t> </a:t>
            </a:r>
            <a:r>
              <a:rPr lang="en-US" sz="2400" dirty="0" err="1">
                <a:latin typeface="+mj-lt"/>
                <a:sym typeface="Wingdings"/>
              </a:rPr>
              <a:t>berdasar</a:t>
            </a:r>
            <a:r>
              <a:rPr lang="en-US" sz="2400" dirty="0">
                <a:latin typeface="+mj-lt"/>
                <a:sym typeface="Wingdings"/>
              </a:rPr>
              <a:t> </a:t>
            </a:r>
            <a:r>
              <a:rPr lang="en-US" sz="2400" dirty="0" err="1">
                <a:latin typeface="+mj-lt"/>
                <a:sym typeface="Wingdings"/>
              </a:rPr>
              <a:t>akal</a:t>
            </a:r>
            <a:r>
              <a:rPr lang="en-US" sz="2400" dirty="0">
                <a:latin typeface="+mj-lt"/>
                <a:sym typeface="Wingdings"/>
              </a:rPr>
              <a:t> </a:t>
            </a:r>
            <a:r>
              <a:rPr lang="en-US" sz="2400" dirty="0" err="1">
                <a:latin typeface="+mj-lt"/>
                <a:sym typeface="Wingdings"/>
              </a:rPr>
              <a:t>budi</a:t>
            </a:r>
            <a:r>
              <a:rPr lang="en-US" sz="2400" dirty="0">
                <a:latin typeface="+mj-lt"/>
                <a:sym typeface="Wingdings"/>
              </a:rPr>
              <a:t> </a:t>
            </a:r>
            <a:r>
              <a:rPr lang="en-US" sz="2400" dirty="0" err="1">
                <a:latin typeface="+mj-lt"/>
                <a:sym typeface="Wingdings"/>
              </a:rPr>
              <a:t>manusia</a:t>
            </a:r>
            <a:r>
              <a:rPr lang="en-US" sz="2400" dirty="0">
                <a:latin typeface="+mj-lt"/>
                <a:sym typeface="Wingdings"/>
              </a:rPr>
              <a:t> </a:t>
            </a:r>
          </a:p>
        </p:txBody>
      </p:sp>
      <p:sp>
        <p:nvSpPr>
          <p:cNvPr id="16" name="TextBox 15"/>
          <p:cNvSpPr txBox="1"/>
          <p:nvPr/>
        </p:nvSpPr>
        <p:spPr>
          <a:xfrm>
            <a:off x="714375" y="4714875"/>
            <a:ext cx="8286750" cy="954088"/>
          </a:xfrm>
          <a:prstGeom prst="rect">
            <a:avLst/>
          </a:prstGeom>
          <a:noFill/>
        </p:spPr>
        <p:txBody>
          <a:bodyPr>
            <a:spAutoFit/>
          </a:bodyPr>
          <a:lstStyle/>
          <a:p>
            <a:pPr fontAlgn="auto">
              <a:spcBef>
                <a:spcPts val="0"/>
              </a:spcBef>
              <a:spcAft>
                <a:spcPts val="0"/>
              </a:spcAft>
              <a:defRPr/>
            </a:pPr>
            <a:r>
              <a:rPr lang="en-US" sz="2800" dirty="0">
                <a:solidFill>
                  <a:srgbClr val="FF0000"/>
                </a:solidFill>
                <a:latin typeface="+mj-lt"/>
                <a:sym typeface="Wingdings"/>
              </a:rPr>
              <a:t>Era </a:t>
            </a:r>
            <a:r>
              <a:rPr lang="en-US" sz="2800" dirty="0" err="1">
                <a:solidFill>
                  <a:srgbClr val="FF0000"/>
                </a:solidFill>
                <a:latin typeface="+mj-lt"/>
                <a:sym typeface="Wingdings"/>
              </a:rPr>
              <a:t>ketika</a:t>
            </a:r>
            <a:r>
              <a:rPr lang="en-US" sz="2800" dirty="0">
                <a:solidFill>
                  <a:srgbClr val="FF0000"/>
                </a:solidFill>
                <a:latin typeface="+mj-lt"/>
                <a:sym typeface="Wingdings"/>
              </a:rPr>
              <a:t> </a:t>
            </a:r>
            <a:r>
              <a:rPr lang="en-US" sz="2800" dirty="0" err="1">
                <a:solidFill>
                  <a:srgbClr val="FF0000"/>
                </a:solidFill>
                <a:latin typeface="+mj-lt"/>
                <a:sym typeface="Wingdings"/>
              </a:rPr>
              <a:t>wacana</a:t>
            </a:r>
            <a:r>
              <a:rPr lang="en-US" sz="2800" dirty="0">
                <a:solidFill>
                  <a:srgbClr val="FF0000"/>
                </a:solidFill>
                <a:latin typeface="+mj-lt"/>
                <a:sym typeface="Wingdings"/>
              </a:rPr>
              <a:t> </a:t>
            </a:r>
            <a:r>
              <a:rPr lang="en-US" sz="2800" dirty="0" err="1">
                <a:solidFill>
                  <a:srgbClr val="FF0000"/>
                </a:solidFill>
                <a:latin typeface="+mj-lt"/>
                <a:sym typeface="Wingdings"/>
              </a:rPr>
              <a:t>moralitas</a:t>
            </a:r>
            <a:r>
              <a:rPr lang="en-US" sz="2800" dirty="0">
                <a:solidFill>
                  <a:srgbClr val="FF0000"/>
                </a:solidFill>
                <a:latin typeface="+mj-lt"/>
                <a:sym typeface="Wingdings"/>
              </a:rPr>
              <a:t> </a:t>
            </a:r>
            <a:r>
              <a:rPr lang="en-US" sz="2800" dirty="0" err="1">
                <a:solidFill>
                  <a:srgbClr val="FF0000"/>
                </a:solidFill>
                <a:latin typeface="+mj-lt"/>
                <a:sym typeface="Wingdings"/>
              </a:rPr>
              <a:t>sangat</a:t>
            </a:r>
            <a:r>
              <a:rPr lang="en-US" sz="2800" dirty="0">
                <a:solidFill>
                  <a:srgbClr val="FF0000"/>
                </a:solidFill>
                <a:latin typeface="+mj-lt"/>
                <a:sym typeface="Wingdings"/>
              </a:rPr>
              <a:t> </a:t>
            </a:r>
            <a:r>
              <a:rPr lang="en-US" sz="2800" dirty="0" err="1">
                <a:solidFill>
                  <a:srgbClr val="FF0000"/>
                </a:solidFill>
                <a:latin typeface="+mj-lt"/>
                <a:sym typeface="Wingdings"/>
              </a:rPr>
              <a:t>dipengaruhi</a:t>
            </a:r>
            <a:r>
              <a:rPr lang="en-US" sz="2800" dirty="0">
                <a:solidFill>
                  <a:srgbClr val="FF0000"/>
                </a:solidFill>
                <a:latin typeface="+mj-lt"/>
                <a:sym typeface="Wingdings"/>
              </a:rPr>
              <a:t> </a:t>
            </a:r>
            <a:r>
              <a:rPr lang="en-US" sz="2800" dirty="0" err="1">
                <a:solidFill>
                  <a:srgbClr val="FF0000"/>
                </a:solidFill>
                <a:latin typeface="+mj-lt"/>
                <a:sym typeface="Wingdings"/>
              </a:rPr>
              <a:t>oleh</a:t>
            </a:r>
            <a:r>
              <a:rPr lang="en-US" sz="2800" dirty="0">
                <a:solidFill>
                  <a:srgbClr val="FF0000"/>
                </a:solidFill>
                <a:latin typeface="+mj-lt"/>
                <a:sym typeface="Wingdings"/>
              </a:rPr>
              <a:t> </a:t>
            </a:r>
            <a:r>
              <a:rPr lang="en-US" sz="2800" dirty="0" err="1">
                <a:solidFill>
                  <a:srgbClr val="FF0000"/>
                </a:solidFill>
                <a:latin typeface="+mj-lt"/>
                <a:sym typeface="Wingdings"/>
              </a:rPr>
              <a:t>wacana</a:t>
            </a:r>
            <a:r>
              <a:rPr lang="en-US" sz="2800" dirty="0">
                <a:solidFill>
                  <a:srgbClr val="FF0000"/>
                </a:solidFill>
                <a:latin typeface="+mj-lt"/>
                <a:sym typeface="Wingdings"/>
              </a:rPr>
              <a:t> </a:t>
            </a:r>
            <a:r>
              <a:rPr lang="en-US" sz="2800" dirty="0" err="1">
                <a:solidFill>
                  <a:srgbClr val="FF0000"/>
                </a:solidFill>
                <a:latin typeface="+mj-lt"/>
                <a:sym typeface="Wingdings"/>
              </a:rPr>
              <a:t>ekonomipolitik</a:t>
            </a:r>
            <a:endParaRPr lang="en-US" sz="2800" dirty="0">
              <a:solidFill>
                <a:srgbClr val="FF0000"/>
              </a:solidFill>
              <a:latin typeface="+mj-lt"/>
              <a:sym typeface="Wingdings"/>
            </a:endParaRPr>
          </a:p>
        </p:txBody>
      </p:sp>
      <p:sp>
        <p:nvSpPr>
          <p:cNvPr id="17" name="TextBox 16"/>
          <p:cNvSpPr txBox="1"/>
          <p:nvPr/>
        </p:nvSpPr>
        <p:spPr>
          <a:xfrm>
            <a:off x="642938" y="5572125"/>
            <a:ext cx="8286750" cy="830263"/>
          </a:xfrm>
          <a:prstGeom prst="rect">
            <a:avLst/>
          </a:prstGeom>
          <a:noFill/>
        </p:spPr>
        <p:txBody>
          <a:bodyPr>
            <a:spAutoFit/>
          </a:bodyPr>
          <a:lstStyle/>
          <a:p>
            <a:pPr fontAlgn="auto">
              <a:spcBef>
                <a:spcPts val="0"/>
              </a:spcBef>
              <a:spcAft>
                <a:spcPts val="0"/>
              </a:spcAft>
              <a:defRPr/>
            </a:pPr>
            <a:r>
              <a:rPr lang="en-US" sz="2400" dirty="0">
                <a:latin typeface="+mj-lt"/>
                <a:sym typeface="Wingdings"/>
              </a:rPr>
              <a:t></a:t>
            </a:r>
            <a:r>
              <a:rPr lang="en-US" sz="2400" dirty="0" err="1">
                <a:latin typeface="+mj-lt"/>
                <a:sym typeface="Wingdings"/>
              </a:rPr>
              <a:t>Nilai-nilai</a:t>
            </a:r>
            <a:r>
              <a:rPr lang="en-US" sz="2400" dirty="0">
                <a:latin typeface="+mj-lt"/>
                <a:sym typeface="Wingdings"/>
              </a:rPr>
              <a:t> moral </a:t>
            </a:r>
            <a:r>
              <a:rPr lang="en-US" sz="2400" dirty="0" err="1">
                <a:latin typeface="+mj-lt"/>
                <a:sym typeface="Wingdings"/>
              </a:rPr>
              <a:t>menjadi</a:t>
            </a:r>
            <a:r>
              <a:rPr lang="en-US" sz="2400" dirty="0">
                <a:latin typeface="+mj-lt"/>
                <a:sym typeface="Wingdings"/>
              </a:rPr>
              <a:t> </a:t>
            </a:r>
            <a:r>
              <a:rPr lang="en-US" sz="2400" dirty="0" err="1">
                <a:latin typeface="+mj-lt"/>
                <a:sym typeface="Wingdings"/>
              </a:rPr>
              <a:t>bagian</a:t>
            </a:r>
            <a:r>
              <a:rPr lang="en-US" sz="2400" dirty="0">
                <a:latin typeface="+mj-lt"/>
                <a:sym typeface="Wingdings"/>
              </a:rPr>
              <a:t> integral </a:t>
            </a:r>
            <a:r>
              <a:rPr lang="en-US" sz="2400" dirty="0" err="1">
                <a:latin typeface="+mj-lt"/>
                <a:sym typeface="Wingdings"/>
              </a:rPr>
              <a:t>dari</a:t>
            </a:r>
            <a:r>
              <a:rPr lang="en-US" sz="2400" dirty="0">
                <a:latin typeface="+mj-lt"/>
                <a:sym typeface="Wingdings"/>
              </a:rPr>
              <a:t> </a:t>
            </a:r>
            <a:r>
              <a:rPr lang="en-US" sz="2400" dirty="0" err="1">
                <a:latin typeface="+mj-lt"/>
                <a:sym typeface="Wingdings"/>
              </a:rPr>
              <a:t>nilai-nilai</a:t>
            </a:r>
            <a:r>
              <a:rPr lang="en-US" sz="2400" dirty="0">
                <a:latin typeface="+mj-lt"/>
                <a:sym typeface="Wingdings"/>
              </a:rPr>
              <a:t> </a:t>
            </a:r>
            <a:r>
              <a:rPr lang="en-US" sz="2400" dirty="0" err="1">
                <a:latin typeface="+mj-lt"/>
                <a:sym typeface="Wingdings"/>
              </a:rPr>
              <a:t>komoditi</a:t>
            </a:r>
            <a:endParaRPr lang="en-US" sz="2400" dirty="0">
              <a:latin typeface="+mj-lt"/>
              <a:sym typeface="Wingdings"/>
            </a:endParaRPr>
          </a:p>
        </p:txBody>
      </p:sp>
      <p:sp>
        <p:nvSpPr>
          <p:cNvPr id="18" name="TextBox 17"/>
          <p:cNvSpPr txBox="1">
            <a:spLocks noChangeArrowheads="1"/>
          </p:cNvSpPr>
          <p:nvPr/>
        </p:nvSpPr>
        <p:spPr bwMode="auto">
          <a:xfrm>
            <a:off x="71438" y="928688"/>
            <a:ext cx="714375" cy="1200150"/>
          </a:xfrm>
          <a:prstGeom prst="rect">
            <a:avLst/>
          </a:prstGeom>
          <a:noFill/>
          <a:ln w="9525">
            <a:noFill/>
            <a:miter lim="800000"/>
            <a:headEnd/>
            <a:tailEnd/>
          </a:ln>
        </p:spPr>
        <p:txBody>
          <a:bodyPr anchor="ctr" anchorCtr="1">
            <a:spAutoFit/>
          </a:bodyPr>
          <a:lstStyle/>
          <a:p>
            <a:r>
              <a:rPr lang="en-US" sz="7200">
                <a:latin typeface="4 Star Face Font"/>
              </a:rPr>
              <a:t>1</a:t>
            </a:r>
          </a:p>
        </p:txBody>
      </p:sp>
      <p:sp>
        <p:nvSpPr>
          <p:cNvPr id="19" name="TextBox 18"/>
          <p:cNvSpPr txBox="1">
            <a:spLocks noChangeArrowheads="1"/>
          </p:cNvSpPr>
          <p:nvPr/>
        </p:nvSpPr>
        <p:spPr bwMode="auto">
          <a:xfrm>
            <a:off x="71438" y="2714625"/>
            <a:ext cx="714375" cy="1200150"/>
          </a:xfrm>
          <a:prstGeom prst="rect">
            <a:avLst/>
          </a:prstGeom>
          <a:noFill/>
          <a:ln w="9525">
            <a:noFill/>
            <a:miter lim="800000"/>
            <a:headEnd/>
            <a:tailEnd/>
          </a:ln>
        </p:spPr>
        <p:txBody>
          <a:bodyPr anchor="ctr" anchorCtr="1">
            <a:spAutoFit/>
          </a:bodyPr>
          <a:lstStyle/>
          <a:p>
            <a:r>
              <a:rPr lang="en-US" sz="7200">
                <a:latin typeface="4 Star Face Font"/>
              </a:rPr>
              <a:t>2</a:t>
            </a:r>
          </a:p>
        </p:txBody>
      </p:sp>
      <p:sp>
        <p:nvSpPr>
          <p:cNvPr id="20" name="TextBox 19"/>
          <p:cNvSpPr txBox="1">
            <a:spLocks noChangeArrowheads="1"/>
          </p:cNvSpPr>
          <p:nvPr/>
        </p:nvSpPr>
        <p:spPr bwMode="auto">
          <a:xfrm>
            <a:off x="71438" y="4586288"/>
            <a:ext cx="714375" cy="1200150"/>
          </a:xfrm>
          <a:prstGeom prst="rect">
            <a:avLst/>
          </a:prstGeom>
          <a:noFill/>
          <a:ln w="9525">
            <a:noFill/>
            <a:miter lim="800000"/>
            <a:headEnd/>
            <a:tailEnd/>
          </a:ln>
        </p:spPr>
        <p:txBody>
          <a:bodyPr anchor="ctr" anchorCtr="1">
            <a:spAutoFit/>
          </a:bodyPr>
          <a:lstStyle/>
          <a:p>
            <a:r>
              <a:rPr lang="en-US" sz="7200">
                <a:latin typeface="4 Star Face Font"/>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heckerboard(across)">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heckerboard(across)">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heckerboard(across)">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4" grpId="0"/>
      <p:bldP spid="15" grpId="0"/>
      <p:bldP spid="16" grpId="0"/>
      <p:bldP spid="17" grpId="0"/>
      <p:bldP spid="18" grpId="0"/>
      <p:bldP spid="2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57875" y="1071563"/>
            <a:ext cx="3214688" cy="1500187"/>
          </a:xfrm>
          <a:prstGeom prst="roundRect">
            <a:avLst/>
          </a:prstGeom>
          <a:gradFill flip="none" rotWithShape="1">
            <a:gsLst>
              <a:gs pos="0">
                <a:srgbClr val="5E9EFF"/>
              </a:gs>
              <a:gs pos="39999">
                <a:srgbClr val="85C2FF"/>
              </a:gs>
              <a:gs pos="70000">
                <a:srgbClr val="C4D6EB"/>
              </a:gs>
              <a:gs pos="100000">
                <a:srgbClr val="FFEB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5929313" y="1071563"/>
            <a:ext cx="2857500" cy="461962"/>
          </a:xfrm>
          <a:prstGeom prst="rect">
            <a:avLst/>
          </a:prstGeom>
          <a:noFill/>
        </p:spPr>
        <p:txBody>
          <a:bodyPr>
            <a:spAutoFit/>
          </a:bodyPr>
          <a:lstStyle/>
          <a:p>
            <a:pPr algn="ctr" fontAlgn="auto">
              <a:spcBef>
                <a:spcPts val="0"/>
              </a:spcBef>
              <a:spcAft>
                <a:spcPts val="0"/>
              </a:spcAft>
              <a:defRPr/>
            </a:pPr>
            <a:r>
              <a:rPr lang="en-US" sz="2400" dirty="0" err="1">
                <a:latin typeface="+mj-lt"/>
              </a:rPr>
              <a:t>Moralitas</a:t>
            </a:r>
            <a:r>
              <a:rPr lang="en-US" sz="2400" dirty="0">
                <a:latin typeface="+mj-lt"/>
              </a:rPr>
              <a:t> </a:t>
            </a:r>
            <a:r>
              <a:rPr lang="en-US" sz="2400" dirty="0" err="1">
                <a:latin typeface="+mj-lt"/>
              </a:rPr>
              <a:t>Politik</a:t>
            </a:r>
            <a:endParaRPr lang="en-US" sz="2400" dirty="0">
              <a:latin typeface="+mj-lt"/>
            </a:endParaRPr>
          </a:p>
        </p:txBody>
      </p:sp>
      <p:cxnSp>
        <p:nvCxnSpPr>
          <p:cNvPr id="9" name="Straight Connector 8"/>
          <p:cNvCxnSpPr/>
          <p:nvPr/>
        </p:nvCxnSpPr>
        <p:spPr>
          <a:xfrm rot="16200000" flipH="1">
            <a:off x="6946106" y="2055019"/>
            <a:ext cx="968375" cy="1588"/>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5000" y="1571625"/>
            <a:ext cx="1714500" cy="830263"/>
          </a:xfrm>
          <a:prstGeom prst="rect">
            <a:avLst/>
          </a:prstGeom>
          <a:noFill/>
        </p:spPr>
        <p:txBody>
          <a:bodyPr>
            <a:spAutoFit/>
          </a:bodyPr>
          <a:lstStyle/>
          <a:p>
            <a:pPr algn="ctr" fontAlgn="auto">
              <a:spcBef>
                <a:spcPts val="0"/>
              </a:spcBef>
              <a:spcAft>
                <a:spcPts val="0"/>
              </a:spcAft>
              <a:defRPr/>
            </a:pPr>
            <a:r>
              <a:rPr lang="en-US" sz="2400" dirty="0" err="1">
                <a:latin typeface="+mj-lt"/>
              </a:rPr>
              <a:t>Demokratis</a:t>
            </a:r>
            <a:endParaRPr lang="en-US" sz="2400" dirty="0">
              <a:latin typeface="+mj-lt"/>
            </a:endParaRPr>
          </a:p>
          <a:p>
            <a:pPr algn="ctr" fontAlgn="auto">
              <a:spcBef>
                <a:spcPts val="0"/>
              </a:spcBef>
              <a:spcAft>
                <a:spcPts val="0"/>
              </a:spcAft>
              <a:defRPr/>
            </a:pPr>
            <a:r>
              <a:rPr lang="en-US" sz="2400" dirty="0" err="1">
                <a:latin typeface="+mj-lt"/>
              </a:rPr>
              <a:t>Bijak</a:t>
            </a:r>
            <a:endParaRPr lang="en-US" sz="2400" dirty="0">
              <a:latin typeface="+mj-lt"/>
            </a:endParaRPr>
          </a:p>
        </p:txBody>
      </p:sp>
      <p:sp>
        <p:nvSpPr>
          <p:cNvPr id="11" name="TextBox 10"/>
          <p:cNvSpPr txBox="1"/>
          <p:nvPr/>
        </p:nvSpPr>
        <p:spPr>
          <a:xfrm>
            <a:off x="7500938" y="1571625"/>
            <a:ext cx="1214437" cy="830263"/>
          </a:xfrm>
          <a:prstGeom prst="rect">
            <a:avLst/>
          </a:prstGeom>
          <a:noFill/>
        </p:spPr>
        <p:txBody>
          <a:bodyPr>
            <a:spAutoFit/>
          </a:bodyPr>
          <a:lstStyle/>
          <a:p>
            <a:pPr algn="ctr" fontAlgn="auto">
              <a:spcBef>
                <a:spcPts val="0"/>
              </a:spcBef>
              <a:spcAft>
                <a:spcPts val="0"/>
              </a:spcAft>
              <a:defRPr/>
            </a:pPr>
            <a:r>
              <a:rPr lang="en-US" sz="2400" dirty="0" err="1">
                <a:latin typeface="+mj-lt"/>
              </a:rPr>
              <a:t>Anarkis</a:t>
            </a:r>
            <a:endParaRPr lang="en-US" sz="2400" dirty="0">
              <a:latin typeface="+mj-lt"/>
            </a:endParaRPr>
          </a:p>
          <a:p>
            <a:pPr algn="ctr" fontAlgn="auto">
              <a:spcBef>
                <a:spcPts val="0"/>
              </a:spcBef>
              <a:spcAft>
                <a:spcPts val="0"/>
              </a:spcAft>
              <a:defRPr/>
            </a:pPr>
            <a:r>
              <a:rPr lang="en-US" sz="2400" dirty="0" err="1">
                <a:latin typeface="+mj-lt"/>
              </a:rPr>
              <a:t>Lalim</a:t>
            </a:r>
            <a:endParaRPr lang="en-US" sz="2400" dirty="0">
              <a:latin typeface="+mj-lt"/>
            </a:endParaRPr>
          </a:p>
        </p:txBody>
      </p:sp>
      <p:sp>
        <p:nvSpPr>
          <p:cNvPr id="18" name="Rounded Rectangle 17"/>
          <p:cNvSpPr/>
          <p:nvPr/>
        </p:nvSpPr>
        <p:spPr>
          <a:xfrm>
            <a:off x="5857875" y="2928938"/>
            <a:ext cx="3214688" cy="1500187"/>
          </a:xfrm>
          <a:prstGeom prst="roundRect">
            <a:avLst/>
          </a:prstGeom>
          <a:gradFill flip="none" rotWithShape="1">
            <a:gsLst>
              <a:gs pos="0">
                <a:srgbClr val="5E9EFF"/>
              </a:gs>
              <a:gs pos="39999">
                <a:srgbClr val="85C2FF"/>
              </a:gs>
              <a:gs pos="70000">
                <a:srgbClr val="C4D6EB"/>
              </a:gs>
              <a:gs pos="100000">
                <a:srgbClr val="FFEB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5929313" y="2928938"/>
            <a:ext cx="2857500" cy="461962"/>
          </a:xfrm>
          <a:prstGeom prst="rect">
            <a:avLst/>
          </a:prstGeom>
          <a:noFill/>
        </p:spPr>
        <p:txBody>
          <a:bodyPr>
            <a:spAutoFit/>
          </a:bodyPr>
          <a:lstStyle/>
          <a:p>
            <a:pPr algn="ctr" fontAlgn="auto">
              <a:spcBef>
                <a:spcPts val="0"/>
              </a:spcBef>
              <a:spcAft>
                <a:spcPts val="0"/>
              </a:spcAft>
              <a:defRPr/>
            </a:pPr>
            <a:r>
              <a:rPr lang="en-US" sz="2400" dirty="0" err="1">
                <a:latin typeface="+mj-lt"/>
              </a:rPr>
              <a:t>Moralitas</a:t>
            </a:r>
            <a:r>
              <a:rPr lang="en-US" sz="2400" dirty="0">
                <a:latin typeface="+mj-lt"/>
              </a:rPr>
              <a:t> </a:t>
            </a:r>
            <a:r>
              <a:rPr lang="en-US" sz="2400" dirty="0" err="1">
                <a:latin typeface="+mj-lt"/>
              </a:rPr>
              <a:t>Hukum</a:t>
            </a:r>
            <a:endParaRPr lang="en-US" sz="2400" dirty="0">
              <a:latin typeface="+mj-lt"/>
            </a:endParaRPr>
          </a:p>
        </p:txBody>
      </p:sp>
      <p:cxnSp>
        <p:nvCxnSpPr>
          <p:cNvPr id="20" name="Straight Connector 19"/>
          <p:cNvCxnSpPr/>
          <p:nvPr/>
        </p:nvCxnSpPr>
        <p:spPr>
          <a:xfrm rot="16200000" flipH="1">
            <a:off x="6946106" y="3912394"/>
            <a:ext cx="968375" cy="1588"/>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3429000"/>
            <a:ext cx="1714500" cy="830263"/>
          </a:xfrm>
          <a:prstGeom prst="rect">
            <a:avLst/>
          </a:prstGeom>
          <a:noFill/>
        </p:spPr>
        <p:txBody>
          <a:bodyPr>
            <a:spAutoFit/>
          </a:bodyPr>
          <a:lstStyle/>
          <a:p>
            <a:pPr algn="ctr" fontAlgn="auto">
              <a:spcBef>
                <a:spcPts val="0"/>
              </a:spcBef>
              <a:spcAft>
                <a:spcPts val="0"/>
              </a:spcAft>
              <a:defRPr/>
            </a:pPr>
            <a:r>
              <a:rPr lang="en-US" sz="2400" dirty="0" err="1">
                <a:latin typeface="+mj-lt"/>
              </a:rPr>
              <a:t>Benar</a:t>
            </a:r>
            <a:endParaRPr lang="en-US" sz="2400" dirty="0">
              <a:latin typeface="+mj-lt"/>
            </a:endParaRPr>
          </a:p>
          <a:p>
            <a:pPr algn="ctr" fontAlgn="auto">
              <a:spcBef>
                <a:spcPts val="0"/>
              </a:spcBef>
              <a:spcAft>
                <a:spcPts val="0"/>
              </a:spcAft>
              <a:defRPr/>
            </a:pPr>
            <a:r>
              <a:rPr lang="en-US" sz="2400" dirty="0">
                <a:latin typeface="+mj-lt"/>
              </a:rPr>
              <a:t>Yang </a:t>
            </a:r>
            <a:r>
              <a:rPr lang="en-US" sz="2400" dirty="0" err="1">
                <a:latin typeface="+mj-lt"/>
              </a:rPr>
              <a:t>Adil</a:t>
            </a:r>
            <a:endParaRPr lang="en-US" sz="2400" dirty="0">
              <a:latin typeface="+mj-lt"/>
            </a:endParaRPr>
          </a:p>
        </p:txBody>
      </p:sp>
      <p:sp>
        <p:nvSpPr>
          <p:cNvPr id="22" name="TextBox 21"/>
          <p:cNvSpPr txBox="1"/>
          <p:nvPr/>
        </p:nvSpPr>
        <p:spPr>
          <a:xfrm>
            <a:off x="7500938" y="3429000"/>
            <a:ext cx="1214437" cy="830263"/>
          </a:xfrm>
          <a:prstGeom prst="rect">
            <a:avLst/>
          </a:prstGeom>
          <a:noFill/>
        </p:spPr>
        <p:txBody>
          <a:bodyPr>
            <a:spAutoFit/>
          </a:bodyPr>
          <a:lstStyle/>
          <a:p>
            <a:pPr algn="ctr" fontAlgn="auto">
              <a:spcBef>
                <a:spcPts val="0"/>
              </a:spcBef>
              <a:spcAft>
                <a:spcPts val="0"/>
              </a:spcAft>
              <a:defRPr/>
            </a:pPr>
            <a:r>
              <a:rPr lang="en-US" sz="2400" dirty="0" err="1">
                <a:latin typeface="+mj-lt"/>
              </a:rPr>
              <a:t>Salah</a:t>
            </a:r>
            <a:endParaRPr lang="en-US" sz="2400" dirty="0">
              <a:latin typeface="+mj-lt"/>
            </a:endParaRPr>
          </a:p>
          <a:p>
            <a:pPr algn="ctr" fontAlgn="auto">
              <a:spcBef>
                <a:spcPts val="0"/>
              </a:spcBef>
              <a:spcAft>
                <a:spcPts val="0"/>
              </a:spcAft>
              <a:defRPr/>
            </a:pPr>
            <a:r>
              <a:rPr lang="en-US" sz="2400" dirty="0" err="1">
                <a:latin typeface="+mj-lt"/>
              </a:rPr>
              <a:t>Curang</a:t>
            </a:r>
            <a:endParaRPr lang="en-US" sz="2400" dirty="0">
              <a:latin typeface="+mj-lt"/>
            </a:endParaRPr>
          </a:p>
        </p:txBody>
      </p:sp>
      <p:sp>
        <p:nvSpPr>
          <p:cNvPr id="24" name="Rounded Rectangle 23"/>
          <p:cNvSpPr/>
          <p:nvPr/>
        </p:nvSpPr>
        <p:spPr>
          <a:xfrm>
            <a:off x="2571750" y="1143000"/>
            <a:ext cx="3214688" cy="1500188"/>
          </a:xfrm>
          <a:prstGeom prst="roundRect">
            <a:avLst/>
          </a:prstGeom>
          <a:gradFill flip="none" rotWithShape="1">
            <a:gsLst>
              <a:gs pos="0">
                <a:srgbClr val="5E9EFF"/>
              </a:gs>
              <a:gs pos="39999">
                <a:srgbClr val="85C2FF"/>
              </a:gs>
              <a:gs pos="70000">
                <a:srgbClr val="C4D6EB"/>
              </a:gs>
              <a:gs pos="100000">
                <a:srgbClr val="FFEB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p:nvPr/>
        </p:nvSpPr>
        <p:spPr>
          <a:xfrm>
            <a:off x="2643188" y="1143000"/>
            <a:ext cx="2857500" cy="461963"/>
          </a:xfrm>
          <a:prstGeom prst="rect">
            <a:avLst/>
          </a:prstGeom>
          <a:noFill/>
        </p:spPr>
        <p:txBody>
          <a:bodyPr>
            <a:spAutoFit/>
          </a:bodyPr>
          <a:lstStyle/>
          <a:p>
            <a:pPr algn="ctr" fontAlgn="auto">
              <a:spcBef>
                <a:spcPts val="0"/>
              </a:spcBef>
              <a:spcAft>
                <a:spcPts val="0"/>
              </a:spcAft>
              <a:defRPr/>
            </a:pPr>
            <a:r>
              <a:rPr lang="en-US" sz="2400" dirty="0" err="1">
                <a:latin typeface="+mj-lt"/>
              </a:rPr>
              <a:t>Moralitas</a:t>
            </a:r>
            <a:r>
              <a:rPr lang="en-US" sz="2400" dirty="0">
                <a:latin typeface="+mj-lt"/>
              </a:rPr>
              <a:t> </a:t>
            </a:r>
            <a:r>
              <a:rPr lang="en-US" sz="2400" dirty="0" err="1">
                <a:latin typeface="+mj-lt"/>
              </a:rPr>
              <a:t>Estetik</a:t>
            </a:r>
            <a:endParaRPr lang="en-US" sz="2400" dirty="0">
              <a:latin typeface="+mj-lt"/>
            </a:endParaRPr>
          </a:p>
        </p:txBody>
      </p:sp>
      <p:cxnSp>
        <p:nvCxnSpPr>
          <p:cNvPr id="26" name="Straight Connector 25"/>
          <p:cNvCxnSpPr/>
          <p:nvPr/>
        </p:nvCxnSpPr>
        <p:spPr>
          <a:xfrm rot="16200000" flipH="1">
            <a:off x="3659981" y="2126457"/>
            <a:ext cx="968375" cy="1588"/>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28875" y="1643063"/>
            <a:ext cx="1714500" cy="830262"/>
          </a:xfrm>
          <a:prstGeom prst="rect">
            <a:avLst/>
          </a:prstGeom>
          <a:noFill/>
        </p:spPr>
        <p:txBody>
          <a:bodyPr>
            <a:spAutoFit/>
          </a:bodyPr>
          <a:lstStyle/>
          <a:p>
            <a:pPr algn="ctr" fontAlgn="auto">
              <a:spcBef>
                <a:spcPts val="0"/>
              </a:spcBef>
              <a:spcAft>
                <a:spcPts val="0"/>
              </a:spcAft>
              <a:defRPr/>
            </a:pPr>
            <a:r>
              <a:rPr lang="en-US" sz="2400" dirty="0">
                <a:latin typeface="+mj-lt"/>
              </a:rPr>
              <a:t>Indah</a:t>
            </a:r>
          </a:p>
          <a:p>
            <a:pPr algn="ctr" fontAlgn="auto">
              <a:spcBef>
                <a:spcPts val="0"/>
              </a:spcBef>
              <a:spcAft>
                <a:spcPts val="0"/>
              </a:spcAft>
              <a:defRPr/>
            </a:pPr>
            <a:r>
              <a:rPr lang="en-US" sz="2400" dirty="0" err="1">
                <a:latin typeface="+mj-lt"/>
              </a:rPr>
              <a:t>Estetis</a:t>
            </a:r>
            <a:endParaRPr lang="en-US" sz="2400" dirty="0">
              <a:latin typeface="+mj-lt"/>
            </a:endParaRPr>
          </a:p>
        </p:txBody>
      </p:sp>
      <p:sp>
        <p:nvSpPr>
          <p:cNvPr id="28" name="TextBox 27"/>
          <p:cNvSpPr txBox="1"/>
          <p:nvPr/>
        </p:nvSpPr>
        <p:spPr>
          <a:xfrm>
            <a:off x="4214813" y="1643063"/>
            <a:ext cx="1214437" cy="830262"/>
          </a:xfrm>
          <a:prstGeom prst="rect">
            <a:avLst/>
          </a:prstGeom>
          <a:noFill/>
        </p:spPr>
        <p:txBody>
          <a:bodyPr>
            <a:spAutoFit/>
          </a:bodyPr>
          <a:lstStyle/>
          <a:p>
            <a:pPr algn="ctr" fontAlgn="auto">
              <a:spcBef>
                <a:spcPts val="0"/>
              </a:spcBef>
              <a:spcAft>
                <a:spcPts val="0"/>
              </a:spcAft>
              <a:defRPr/>
            </a:pPr>
            <a:r>
              <a:rPr lang="en-US" sz="2400" dirty="0" err="1">
                <a:latin typeface="+mj-lt"/>
              </a:rPr>
              <a:t>Jelek</a:t>
            </a:r>
            <a:endParaRPr lang="en-US" sz="2400" dirty="0">
              <a:latin typeface="+mj-lt"/>
            </a:endParaRPr>
          </a:p>
          <a:p>
            <a:pPr algn="ctr" fontAlgn="auto">
              <a:spcBef>
                <a:spcPts val="0"/>
              </a:spcBef>
              <a:spcAft>
                <a:spcPts val="0"/>
              </a:spcAft>
              <a:defRPr/>
            </a:pPr>
            <a:r>
              <a:rPr lang="en-US" sz="2400" dirty="0">
                <a:latin typeface="+mj-lt"/>
              </a:rPr>
              <a:t>Kitsch</a:t>
            </a:r>
          </a:p>
        </p:txBody>
      </p:sp>
      <p:sp>
        <p:nvSpPr>
          <p:cNvPr id="30" name="Rounded Rectangle 29"/>
          <p:cNvSpPr/>
          <p:nvPr/>
        </p:nvSpPr>
        <p:spPr>
          <a:xfrm>
            <a:off x="2571750" y="4857750"/>
            <a:ext cx="3214688" cy="1500188"/>
          </a:xfrm>
          <a:prstGeom prst="roundRect">
            <a:avLst/>
          </a:prstGeom>
          <a:gradFill flip="none" rotWithShape="1">
            <a:gsLst>
              <a:gs pos="0">
                <a:srgbClr val="5E9EFF"/>
              </a:gs>
              <a:gs pos="39999">
                <a:srgbClr val="85C2FF"/>
              </a:gs>
              <a:gs pos="70000">
                <a:srgbClr val="C4D6EB"/>
              </a:gs>
              <a:gs pos="100000">
                <a:srgbClr val="FFEB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Box 30"/>
          <p:cNvSpPr txBox="1"/>
          <p:nvPr/>
        </p:nvSpPr>
        <p:spPr>
          <a:xfrm>
            <a:off x="2643188" y="4857750"/>
            <a:ext cx="2857500" cy="461963"/>
          </a:xfrm>
          <a:prstGeom prst="rect">
            <a:avLst/>
          </a:prstGeom>
          <a:noFill/>
        </p:spPr>
        <p:txBody>
          <a:bodyPr>
            <a:spAutoFit/>
          </a:bodyPr>
          <a:lstStyle/>
          <a:p>
            <a:pPr algn="ctr" fontAlgn="auto">
              <a:spcBef>
                <a:spcPts val="0"/>
              </a:spcBef>
              <a:spcAft>
                <a:spcPts val="0"/>
              </a:spcAft>
              <a:defRPr/>
            </a:pPr>
            <a:r>
              <a:rPr lang="en-US" sz="2400" dirty="0" err="1">
                <a:latin typeface="+mj-lt"/>
              </a:rPr>
              <a:t>Moralitas</a:t>
            </a:r>
            <a:r>
              <a:rPr lang="en-US" sz="2400" dirty="0">
                <a:latin typeface="+mj-lt"/>
              </a:rPr>
              <a:t> </a:t>
            </a:r>
            <a:r>
              <a:rPr lang="en-US" sz="2400" dirty="0" err="1">
                <a:latin typeface="+mj-lt"/>
              </a:rPr>
              <a:t>Seksual</a:t>
            </a:r>
            <a:endParaRPr lang="en-US" sz="2400" dirty="0">
              <a:latin typeface="+mj-lt"/>
            </a:endParaRPr>
          </a:p>
        </p:txBody>
      </p:sp>
      <p:cxnSp>
        <p:nvCxnSpPr>
          <p:cNvPr id="32" name="Straight Connector 31"/>
          <p:cNvCxnSpPr/>
          <p:nvPr/>
        </p:nvCxnSpPr>
        <p:spPr>
          <a:xfrm rot="16200000" flipH="1">
            <a:off x="3659981" y="5841207"/>
            <a:ext cx="968375" cy="1588"/>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28875" y="5357813"/>
            <a:ext cx="1714500" cy="830262"/>
          </a:xfrm>
          <a:prstGeom prst="rect">
            <a:avLst/>
          </a:prstGeom>
          <a:noFill/>
        </p:spPr>
        <p:txBody>
          <a:bodyPr>
            <a:spAutoFit/>
          </a:bodyPr>
          <a:lstStyle/>
          <a:p>
            <a:pPr algn="ctr" fontAlgn="auto">
              <a:spcBef>
                <a:spcPts val="0"/>
              </a:spcBef>
              <a:spcAft>
                <a:spcPts val="0"/>
              </a:spcAft>
              <a:defRPr/>
            </a:pPr>
            <a:r>
              <a:rPr lang="en-US" sz="2400" dirty="0" err="1">
                <a:latin typeface="+mj-lt"/>
              </a:rPr>
              <a:t>Boleh</a:t>
            </a:r>
            <a:endParaRPr lang="en-US" sz="2400" dirty="0">
              <a:latin typeface="+mj-lt"/>
            </a:endParaRPr>
          </a:p>
          <a:p>
            <a:pPr algn="ctr" fontAlgn="auto">
              <a:spcBef>
                <a:spcPts val="0"/>
              </a:spcBef>
              <a:spcAft>
                <a:spcPts val="0"/>
              </a:spcAft>
              <a:defRPr/>
            </a:pPr>
            <a:r>
              <a:rPr lang="en-US" sz="2400" dirty="0" err="1">
                <a:latin typeface="+mj-lt"/>
              </a:rPr>
              <a:t>Halal</a:t>
            </a:r>
            <a:endParaRPr lang="en-US" sz="2400" dirty="0">
              <a:latin typeface="+mj-lt"/>
            </a:endParaRPr>
          </a:p>
        </p:txBody>
      </p:sp>
      <p:sp>
        <p:nvSpPr>
          <p:cNvPr id="34" name="TextBox 33"/>
          <p:cNvSpPr txBox="1"/>
          <p:nvPr/>
        </p:nvSpPr>
        <p:spPr>
          <a:xfrm>
            <a:off x="4143375" y="5357813"/>
            <a:ext cx="1785938" cy="830262"/>
          </a:xfrm>
          <a:prstGeom prst="rect">
            <a:avLst/>
          </a:prstGeom>
          <a:noFill/>
        </p:spPr>
        <p:txBody>
          <a:bodyPr>
            <a:spAutoFit/>
          </a:bodyPr>
          <a:lstStyle/>
          <a:p>
            <a:pPr algn="ctr" fontAlgn="auto">
              <a:spcBef>
                <a:spcPts val="0"/>
              </a:spcBef>
              <a:spcAft>
                <a:spcPts val="0"/>
              </a:spcAft>
              <a:defRPr/>
            </a:pPr>
            <a:r>
              <a:rPr lang="en-US" sz="2300" dirty="0" err="1">
                <a:latin typeface="+mj-lt"/>
              </a:rPr>
              <a:t>Tidak</a:t>
            </a:r>
            <a:r>
              <a:rPr lang="en-US" sz="2300" dirty="0">
                <a:latin typeface="+mj-lt"/>
              </a:rPr>
              <a:t> </a:t>
            </a:r>
            <a:r>
              <a:rPr lang="en-US" sz="2300" dirty="0" err="1">
                <a:latin typeface="+mj-lt"/>
              </a:rPr>
              <a:t>pantas</a:t>
            </a:r>
            <a:endParaRPr lang="en-US" sz="2300" dirty="0">
              <a:latin typeface="+mj-lt"/>
            </a:endParaRPr>
          </a:p>
          <a:p>
            <a:pPr algn="ctr" fontAlgn="auto">
              <a:spcBef>
                <a:spcPts val="0"/>
              </a:spcBef>
              <a:spcAft>
                <a:spcPts val="0"/>
              </a:spcAft>
              <a:defRPr/>
            </a:pPr>
            <a:r>
              <a:rPr lang="en-US" sz="2400" dirty="0" err="1">
                <a:latin typeface="+mj-lt"/>
              </a:rPr>
              <a:t>Haram</a:t>
            </a:r>
            <a:endParaRPr lang="en-US" sz="2400" dirty="0">
              <a:latin typeface="+mj-lt"/>
            </a:endParaRPr>
          </a:p>
        </p:txBody>
      </p:sp>
      <p:sp>
        <p:nvSpPr>
          <p:cNvPr id="36" name="Rounded Rectangle 35"/>
          <p:cNvSpPr/>
          <p:nvPr/>
        </p:nvSpPr>
        <p:spPr>
          <a:xfrm>
            <a:off x="2571750" y="2928938"/>
            <a:ext cx="3214688" cy="1500187"/>
          </a:xfrm>
          <a:prstGeom prst="roundRect">
            <a:avLst/>
          </a:prstGeom>
          <a:gradFill flip="none" rotWithShape="1">
            <a:gsLst>
              <a:gs pos="0">
                <a:srgbClr val="5E9EFF"/>
              </a:gs>
              <a:gs pos="39999">
                <a:srgbClr val="85C2FF"/>
              </a:gs>
              <a:gs pos="70000">
                <a:srgbClr val="C4D6EB"/>
              </a:gs>
              <a:gs pos="100000">
                <a:srgbClr val="FFEB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TextBox 36"/>
          <p:cNvSpPr txBox="1"/>
          <p:nvPr/>
        </p:nvSpPr>
        <p:spPr>
          <a:xfrm>
            <a:off x="2643188" y="2928938"/>
            <a:ext cx="2857500" cy="461962"/>
          </a:xfrm>
          <a:prstGeom prst="rect">
            <a:avLst/>
          </a:prstGeom>
          <a:noFill/>
        </p:spPr>
        <p:txBody>
          <a:bodyPr>
            <a:spAutoFit/>
          </a:bodyPr>
          <a:lstStyle/>
          <a:p>
            <a:pPr algn="ctr" fontAlgn="auto">
              <a:spcBef>
                <a:spcPts val="0"/>
              </a:spcBef>
              <a:spcAft>
                <a:spcPts val="0"/>
              </a:spcAft>
              <a:defRPr/>
            </a:pPr>
            <a:r>
              <a:rPr lang="en-US" sz="2400" dirty="0" err="1">
                <a:latin typeface="+mj-lt"/>
              </a:rPr>
              <a:t>Moralitas</a:t>
            </a:r>
            <a:r>
              <a:rPr lang="en-US" sz="2400" dirty="0">
                <a:latin typeface="+mj-lt"/>
              </a:rPr>
              <a:t> Media</a:t>
            </a:r>
          </a:p>
        </p:txBody>
      </p:sp>
      <p:cxnSp>
        <p:nvCxnSpPr>
          <p:cNvPr id="38" name="Straight Connector 37"/>
          <p:cNvCxnSpPr/>
          <p:nvPr/>
        </p:nvCxnSpPr>
        <p:spPr>
          <a:xfrm rot="16200000" flipH="1">
            <a:off x="3659981" y="3912394"/>
            <a:ext cx="968375" cy="1588"/>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28875" y="3286125"/>
            <a:ext cx="1714500" cy="1200150"/>
          </a:xfrm>
          <a:prstGeom prst="rect">
            <a:avLst/>
          </a:prstGeom>
          <a:noFill/>
        </p:spPr>
        <p:txBody>
          <a:bodyPr>
            <a:spAutoFit/>
          </a:bodyPr>
          <a:lstStyle/>
          <a:p>
            <a:pPr algn="ctr" fontAlgn="auto">
              <a:spcBef>
                <a:spcPts val="0"/>
              </a:spcBef>
              <a:spcAft>
                <a:spcPts val="0"/>
              </a:spcAft>
              <a:defRPr/>
            </a:pPr>
            <a:r>
              <a:rPr lang="en-US" sz="2400" dirty="0" err="1">
                <a:latin typeface="+mj-lt"/>
              </a:rPr>
              <a:t>Asli</a:t>
            </a:r>
            <a:endParaRPr lang="en-US" sz="2400" dirty="0">
              <a:latin typeface="+mj-lt"/>
            </a:endParaRPr>
          </a:p>
          <a:p>
            <a:pPr algn="ctr" fontAlgn="auto">
              <a:spcBef>
                <a:spcPts val="0"/>
              </a:spcBef>
              <a:spcAft>
                <a:spcPts val="0"/>
              </a:spcAft>
              <a:defRPr/>
            </a:pPr>
            <a:r>
              <a:rPr lang="en-US" sz="2400" dirty="0" err="1">
                <a:latin typeface="+mj-lt"/>
              </a:rPr>
              <a:t>Kenyataan</a:t>
            </a:r>
            <a:endParaRPr lang="en-US" sz="2400" dirty="0">
              <a:latin typeface="+mj-lt"/>
            </a:endParaRPr>
          </a:p>
          <a:p>
            <a:pPr algn="ctr" fontAlgn="auto">
              <a:spcBef>
                <a:spcPts val="0"/>
              </a:spcBef>
              <a:spcAft>
                <a:spcPts val="0"/>
              </a:spcAft>
              <a:defRPr/>
            </a:pPr>
            <a:r>
              <a:rPr lang="en-US" sz="2400" dirty="0" err="1">
                <a:latin typeface="+mj-lt"/>
              </a:rPr>
              <a:t>Fakta</a:t>
            </a:r>
            <a:endParaRPr lang="en-US" sz="2400" dirty="0">
              <a:latin typeface="+mj-lt"/>
            </a:endParaRPr>
          </a:p>
        </p:txBody>
      </p:sp>
      <p:sp>
        <p:nvSpPr>
          <p:cNvPr id="40" name="TextBox 39"/>
          <p:cNvSpPr txBox="1"/>
          <p:nvPr/>
        </p:nvSpPr>
        <p:spPr>
          <a:xfrm>
            <a:off x="4143375" y="3286125"/>
            <a:ext cx="1571625" cy="1184275"/>
          </a:xfrm>
          <a:prstGeom prst="rect">
            <a:avLst/>
          </a:prstGeom>
          <a:noFill/>
        </p:spPr>
        <p:txBody>
          <a:bodyPr>
            <a:spAutoFit/>
          </a:bodyPr>
          <a:lstStyle/>
          <a:p>
            <a:pPr algn="ctr" fontAlgn="auto">
              <a:spcBef>
                <a:spcPts val="0"/>
              </a:spcBef>
              <a:spcAft>
                <a:spcPts val="0"/>
              </a:spcAft>
              <a:defRPr/>
            </a:pPr>
            <a:r>
              <a:rPr lang="en-US" sz="2300" dirty="0" err="1">
                <a:latin typeface="+mj-lt"/>
              </a:rPr>
              <a:t>Palsu</a:t>
            </a:r>
            <a:endParaRPr lang="en-US" sz="2300" dirty="0">
              <a:latin typeface="+mj-lt"/>
            </a:endParaRPr>
          </a:p>
          <a:p>
            <a:pPr algn="ctr" fontAlgn="auto">
              <a:spcBef>
                <a:spcPts val="0"/>
              </a:spcBef>
              <a:spcAft>
                <a:spcPts val="0"/>
              </a:spcAft>
              <a:defRPr/>
            </a:pPr>
            <a:r>
              <a:rPr lang="en-US" sz="2400" dirty="0">
                <a:latin typeface="+mj-lt"/>
              </a:rPr>
              <a:t>Citra</a:t>
            </a:r>
          </a:p>
          <a:p>
            <a:pPr algn="ctr" fontAlgn="auto">
              <a:spcBef>
                <a:spcPts val="0"/>
              </a:spcBef>
              <a:spcAft>
                <a:spcPts val="0"/>
              </a:spcAft>
              <a:defRPr/>
            </a:pPr>
            <a:r>
              <a:rPr lang="en-US" sz="2400" dirty="0" err="1">
                <a:latin typeface="+mj-lt"/>
              </a:rPr>
              <a:t>Rekayasa</a:t>
            </a:r>
            <a:endParaRPr lang="en-US" sz="2400" dirty="0">
              <a:latin typeface="+mj-lt"/>
            </a:endParaRPr>
          </a:p>
        </p:txBody>
      </p:sp>
      <p:sp>
        <p:nvSpPr>
          <p:cNvPr id="42" name="Rounded Rectangle 41"/>
          <p:cNvSpPr/>
          <p:nvPr/>
        </p:nvSpPr>
        <p:spPr>
          <a:xfrm>
            <a:off x="5857875" y="4857750"/>
            <a:ext cx="3214688" cy="1500188"/>
          </a:xfrm>
          <a:prstGeom prst="roundRect">
            <a:avLst/>
          </a:prstGeom>
          <a:gradFill flip="none" rotWithShape="1">
            <a:gsLst>
              <a:gs pos="0">
                <a:srgbClr val="5E9EFF"/>
              </a:gs>
              <a:gs pos="39999">
                <a:srgbClr val="85C2FF"/>
              </a:gs>
              <a:gs pos="70000">
                <a:srgbClr val="C4D6EB"/>
              </a:gs>
              <a:gs pos="100000">
                <a:srgbClr val="FFEB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p:nvPr/>
        </p:nvSpPr>
        <p:spPr>
          <a:xfrm>
            <a:off x="5929313" y="4857750"/>
            <a:ext cx="2857500" cy="461963"/>
          </a:xfrm>
          <a:prstGeom prst="rect">
            <a:avLst/>
          </a:prstGeom>
          <a:noFill/>
        </p:spPr>
        <p:txBody>
          <a:bodyPr>
            <a:spAutoFit/>
          </a:bodyPr>
          <a:lstStyle/>
          <a:p>
            <a:pPr algn="ctr" fontAlgn="auto">
              <a:spcBef>
                <a:spcPts val="0"/>
              </a:spcBef>
              <a:spcAft>
                <a:spcPts val="0"/>
              </a:spcAft>
              <a:defRPr/>
            </a:pPr>
            <a:r>
              <a:rPr lang="en-US" sz="2400" dirty="0" err="1">
                <a:latin typeface="+mj-lt"/>
              </a:rPr>
              <a:t>Moralitas</a:t>
            </a:r>
            <a:r>
              <a:rPr lang="en-US" sz="2400" dirty="0">
                <a:latin typeface="+mj-lt"/>
              </a:rPr>
              <a:t> </a:t>
            </a:r>
            <a:r>
              <a:rPr lang="en-US" sz="2400" dirty="0" err="1">
                <a:latin typeface="+mj-lt"/>
              </a:rPr>
              <a:t>Pendidikan</a:t>
            </a:r>
            <a:endParaRPr lang="en-US" sz="2400" dirty="0">
              <a:latin typeface="+mj-lt"/>
            </a:endParaRPr>
          </a:p>
        </p:txBody>
      </p:sp>
      <p:cxnSp>
        <p:nvCxnSpPr>
          <p:cNvPr id="44" name="Straight Connector 43"/>
          <p:cNvCxnSpPr/>
          <p:nvPr/>
        </p:nvCxnSpPr>
        <p:spPr>
          <a:xfrm rot="16200000" flipH="1">
            <a:off x="6946106" y="5841207"/>
            <a:ext cx="968375" cy="1588"/>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857875" y="5300663"/>
            <a:ext cx="1714500" cy="830262"/>
          </a:xfrm>
          <a:prstGeom prst="rect">
            <a:avLst/>
          </a:prstGeom>
          <a:noFill/>
        </p:spPr>
        <p:txBody>
          <a:bodyPr>
            <a:spAutoFit/>
          </a:bodyPr>
          <a:lstStyle/>
          <a:p>
            <a:pPr algn="ctr" fontAlgn="auto">
              <a:spcBef>
                <a:spcPts val="0"/>
              </a:spcBef>
              <a:spcAft>
                <a:spcPts val="0"/>
              </a:spcAft>
              <a:defRPr/>
            </a:pPr>
            <a:r>
              <a:rPr lang="en-US" sz="2400" dirty="0" err="1">
                <a:latin typeface="+mj-lt"/>
              </a:rPr>
              <a:t>Kecerdasan</a:t>
            </a:r>
            <a:endParaRPr lang="en-US" sz="2400" dirty="0">
              <a:latin typeface="+mj-lt"/>
            </a:endParaRPr>
          </a:p>
          <a:p>
            <a:pPr algn="ctr" fontAlgn="auto">
              <a:spcBef>
                <a:spcPts val="0"/>
              </a:spcBef>
              <a:spcAft>
                <a:spcPts val="0"/>
              </a:spcAft>
              <a:defRPr/>
            </a:pPr>
            <a:r>
              <a:rPr lang="en-US" sz="2400" dirty="0" err="1">
                <a:latin typeface="+mj-lt"/>
              </a:rPr>
              <a:t>Proses</a:t>
            </a:r>
            <a:endParaRPr lang="en-US" sz="2400" dirty="0">
              <a:latin typeface="+mj-lt"/>
            </a:endParaRPr>
          </a:p>
        </p:txBody>
      </p:sp>
      <p:sp>
        <p:nvSpPr>
          <p:cNvPr id="46" name="TextBox 45"/>
          <p:cNvSpPr txBox="1"/>
          <p:nvPr/>
        </p:nvSpPr>
        <p:spPr>
          <a:xfrm>
            <a:off x="7358063" y="5327650"/>
            <a:ext cx="1785937" cy="800100"/>
          </a:xfrm>
          <a:prstGeom prst="rect">
            <a:avLst/>
          </a:prstGeom>
          <a:noFill/>
        </p:spPr>
        <p:txBody>
          <a:bodyPr>
            <a:spAutoFit/>
          </a:bodyPr>
          <a:lstStyle/>
          <a:p>
            <a:pPr algn="ctr" fontAlgn="auto">
              <a:spcBef>
                <a:spcPts val="0"/>
              </a:spcBef>
              <a:spcAft>
                <a:spcPts val="0"/>
              </a:spcAft>
              <a:defRPr/>
            </a:pPr>
            <a:r>
              <a:rPr lang="en-US" sz="2300" dirty="0" err="1">
                <a:latin typeface="+mj-lt"/>
              </a:rPr>
              <a:t>Kelicikan</a:t>
            </a:r>
            <a:endParaRPr lang="en-US" sz="2300" dirty="0">
              <a:latin typeface="+mj-lt"/>
            </a:endParaRPr>
          </a:p>
          <a:p>
            <a:pPr algn="ctr" fontAlgn="auto">
              <a:spcBef>
                <a:spcPts val="0"/>
              </a:spcBef>
              <a:spcAft>
                <a:spcPts val="0"/>
              </a:spcAft>
              <a:defRPr/>
            </a:pPr>
            <a:r>
              <a:rPr lang="en-US" sz="2300" dirty="0" err="1">
                <a:latin typeface="+mj-lt"/>
              </a:rPr>
              <a:t>Hasil</a:t>
            </a:r>
            <a:endParaRPr lang="en-US" sz="2300" dirty="0">
              <a:latin typeface="+mj-lt"/>
            </a:endParaRPr>
          </a:p>
        </p:txBody>
      </p:sp>
      <p:sp>
        <p:nvSpPr>
          <p:cNvPr id="47" name="TextBox 46"/>
          <p:cNvSpPr txBox="1"/>
          <p:nvPr/>
        </p:nvSpPr>
        <p:spPr>
          <a:xfrm>
            <a:off x="214313" y="1539875"/>
            <a:ext cx="2000250" cy="4032250"/>
          </a:xfrm>
          <a:prstGeom prst="rect">
            <a:avLst/>
          </a:prstGeom>
          <a:noFill/>
        </p:spPr>
        <p:txBody>
          <a:bodyPr>
            <a:spAutoFit/>
          </a:bodyPr>
          <a:lstStyle/>
          <a:p>
            <a:pPr fontAlgn="auto">
              <a:spcBef>
                <a:spcPts val="0"/>
              </a:spcBef>
              <a:spcAft>
                <a:spcPts val="0"/>
              </a:spcAft>
              <a:defRPr/>
            </a:pPr>
            <a:r>
              <a:rPr lang="en-US" sz="3200" dirty="0" err="1">
                <a:latin typeface="+mj-lt"/>
              </a:rPr>
              <a:t>Moralitas</a:t>
            </a:r>
            <a:r>
              <a:rPr lang="en-US" sz="3200" dirty="0">
                <a:latin typeface="+mj-lt"/>
              </a:rPr>
              <a:t> </a:t>
            </a:r>
            <a:r>
              <a:rPr lang="en-US" sz="3200" dirty="0" err="1">
                <a:latin typeface="+mj-lt"/>
              </a:rPr>
              <a:t>Sebagai</a:t>
            </a:r>
            <a:r>
              <a:rPr lang="en-US" sz="3200" dirty="0">
                <a:latin typeface="+mj-lt"/>
              </a:rPr>
              <a:t> </a:t>
            </a:r>
            <a:r>
              <a:rPr lang="en-US" sz="3200" dirty="0" err="1">
                <a:latin typeface="+mj-lt"/>
              </a:rPr>
              <a:t>Demarkasi</a:t>
            </a:r>
            <a:r>
              <a:rPr lang="en-US" sz="3200" dirty="0">
                <a:latin typeface="+mj-lt"/>
              </a:rPr>
              <a:t> (</a:t>
            </a:r>
            <a:r>
              <a:rPr lang="en-US" sz="3200" dirty="0" err="1">
                <a:latin typeface="+mj-lt"/>
              </a:rPr>
              <a:t>garis</a:t>
            </a:r>
            <a:r>
              <a:rPr lang="en-US" sz="3200" dirty="0">
                <a:latin typeface="+mj-lt"/>
              </a:rPr>
              <a:t> </a:t>
            </a:r>
            <a:r>
              <a:rPr lang="en-US" sz="3200" dirty="0" err="1">
                <a:latin typeface="+mj-lt"/>
              </a:rPr>
              <a:t>batas</a:t>
            </a:r>
            <a:r>
              <a:rPr lang="en-US" sz="3200" dirty="0">
                <a:latin typeface="+mj-lt"/>
              </a:rPr>
              <a:t> </a:t>
            </a:r>
            <a:r>
              <a:rPr lang="en-US" sz="3200" dirty="0" err="1">
                <a:latin typeface="+mj-lt"/>
              </a:rPr>
              <a:t>dan</a:t>
            </a:r>
            <a:r>
              <a:rPr lang="en-US" sz="3200" dirty="0">
                <a:latin typeface="+mj-lt"/>
              </a:rPr>
              <a:t> </a:t>
            </a:r>
            <a:r>
              <a:rPr lang="en-US" sz="3200" dirty="0" err="1">
                <a:latin typeface="+mj-lt"/>
              </a:rPr>
              <a:t>rambu-rambu</a:t>
            </a:r>
            <a:r>
              <a:rPr lang="en-US" sz="3200" dirty="0">
                <a:latin typeface="+mj-lt"/>
              </a:rPr>
              <a:t> </a:t>
            </a:r>
            <a:r>
              <a:rPr lang="en-US" sz="3200" dirty="0" err="1">
                <a:latin typeface="+mj-lt"/>
              </a:rPr>
              <a:t>etika</a:t>
            </a:r>
            <a:r>
              <a:rPr lang="en-US" sz="3200" dirty="0">
                <a:latin typeface="+mj-lt"/>
              </a:rPr>
              <a:t>)</a:t>
            </a:r>
          </a:p>
        </p:txBody>
      </p:sp>
      <p:sp>
        <p:nvSpPr>
          <p:cNvPr id="48" name="Right Arrow Callout 47"/>
          <p:cNvSpPr/>
          <p:nvPr/>
        </p:nvSpPr>
        <p:spPr>
          <a:xfrm>
            <a:off x="142875" y="1071563"/>
            <a:ext cx="3000375" cy="5357812"/>
          </a:xfrm>
          <a:prstGeom prst="rightArrowCallou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heckerboard(across)">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4)">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linds(horizont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ox(in)">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heel(4)">
                                      <p:cBhvr>
                                        <p:cTn id="49" dur="20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ppt_x"/>
                                          </p:val>
                                        </p:tav>
                                        <p:tav tm="100000">
                                          <p:val>
                                            <p:strVal val="#ppt_x"/>
                                          </p:val>
                                        </p:tav>
                                      </p:tavLst>
                                    </p:anim>
                                    <p:anim calcmode="lin" valueType="num">
                                      <p:cBhvr additive="base">
                                        <p:cTn id="55"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ox(in)">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ox(in)">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diamond(in)">
                                      <p:cBhvr>
                                        <p:cTn id="70" dur="2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4"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heel(4)">
                                      <p:cBhvr>
                                        <p:cTn id="75" dur="20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1" fill="hold" nodeType="click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ppt_x"/>
                                          </p:val>
                                        </p:tav>
                                        <p:tav tm="100000">
                                          <p:val>
                                            <p:strVal val="#ppt_x"/>
                                          </p:val>
                                        </p:tav>
                                      </p:tavLst>
                                    </p:anim>
                                    <p:anim calcmode="lin" valueType="num">
                                      <p:cBhvr additive="base">
                                        <p:cTn id="81"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diamond(in)">
                                      <p:cBhvr>
                                        <p:cTn id="86" dur="20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diamond(in)">
                                      <p:cBhvr>
                                        <p:cTn id="91" dur="20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blinds(horizontal)">
                                      <p:cBhvr>
                                        <p:cTn id="96" dur="500"/>
                                        <p:tgtEl>
                                          <p:spTgt spid="7"/>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4"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heel(4)">
                                      <p:cBhvr>
                                        <p:cTn id="101" dur="2000"/>
                                        <p:tgtEl>
                                          <p:spTgt spid="6"/>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1" fill="hold" nodeType="clickEffect">
                                  <p:stCondLst>
                                    <p:cond delay="0"/>
                                  </p:stCondLst>
                                  <p:childTnLst>
                                    <p:set>
                                      <p:cBhvr>
                                        <p:cTn id="105" dur="1" fill="hold">
                                          <p:stCondLst>
                                            <p:cond delay="0"/>
                                          </p:stCondLst>
                                        </p:cTn>
                                        <p:tgtEl>
                                          <p:spTgt spid="9"/>
                                        </p:tgtEl>
                                        <p:attrNameLst>
                                          <p:attrName>style.visibility</p:attrName>
                                        </p:attrNameLst>
                                      </p:cBhvr>
                                      <p:to>
                                        <p:strVal val="visible"/>
                                      </p:to>
                                    </p:set>
                                    <p:anim calcmode="lin" valueType="num">
                                      <p:cBhvr additive="base">
                                        <p:cTn id="106" dur="500" fill="hold"/>
                                        <p:tgtEl>
                                          <p:spTgt spid="9"/>
                                        </p:tgtEl>
                                        <p:attrNameLst>
                                          <p:attrName>ppt_x</p:attrName>
                                        </p:attrNameLst>
                                      </p:cBhvr>
                                      <p:tavLst>
                                        <p:tav tm="0">
                                          <p:val>
                                            <p:strVal val="#ppt_x"/>
                                          </p:val>
                                        </p:tav>
                                        <p:tav tm="100000">
                                          <p:val>
                                            <p:strVal val="#ppt_x"/>
                                          </p:val>
                                        </p:tav>
                                      </p:tavLst>
                                    </p:anim>
                                    <p:anim calcmode="lin" valueType="num">
                                      <p:cBhvr additive="base">
                                        <p:cTn id="10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blinds(horizontal)">
                                      <p:cBhvr>
                                        <p:cTn id="112" dur="500"/>
                                        <p:tgtEl>
                                          <p:spTgt spid="10"/>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blinds(horizontal)">
                                      <p:cBhvr>
                                        <p:cTn id="117" dur="500"/>
                                        <p:tgtEl>
                                          <p:spTgt spid="11"/>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box(in)">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21" presetClass="entr" presetSubtype="4"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wheel(4)">
                                      <p:cBhvr>
                                        <p:cTn id="127" dur="2000"/>
                                        <p:tgtEl>
                                          <p:spTgt spid="18"/>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1" fill="hold" nodeType="clickEffect">
                                  <p:stCondLst>
                                    <p:cond delay="0"/>
                                  </p:stCondLst>
                                  <p:childTnLst>
                                    <p:set>
                                      <p:cBhvr>
                                        <p:cTn id="131" dur="1" fill="hold">
                                          <p:stCondLst>
                                            <p:cond delay="0"/>
                                          </p:stCondLst>
                                        </p:cTn>
                                        <p:tgtEl>
                                          <p:spTgt spid="20"/>
                                        </p:tgtEl>
                                        <p:attrNameLst>
                                          <p:attrName>style.visibility</p:attrName>
                                        </p:attrNameLst>
                                      </p:cBhvr>
                                      <p:to>
                                        <p:strVal val="visible"/>
                                      </p:to>
                                    </p:set>
                                    <p:anim calcmode="lin" valueType="num">
                                      <p:cBhvr additive="base">
                                        <p:cTn id="132" dur="500" fill="hold"/>
                                        <p:tgtEl>
                                          <p:spTgt spid="20"/>
                                        </p:tgtEl>
                                        <p:attrNameLst>
                                          <p:attrName>ppt_x</p:attrName>
                                        </p:attrNameLst>
                                      </p:cBhvr>
                                      <p:tavLst>
                                        <p:tav tm="0">
                                          <p:val>
                                            <p:strVal val="#ppt_x"/>
                                          </p:val>
                                        </p:tav>
                                        <p:tav tm="100000">
                                          <p:val>
                                            <p:strVal val="#ppt_x"/>
                                          </p:val>
                                        </p:tav>
                                      </p:tavLst>
                                    </p:anim>
                                    <p:anim calcmode="lin" valueType="num">
                                      <p:cBhvr additive="base">
                                        <p:cTn id="133"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21"/>
                                        </p:tgtEl>
                                        <p:attrNameLst>
                                          <p:attrName>style.visibility</p:attrName>
                                        </p:attrNameLst>
                                      </p:cBhvr>
                                      <p:to>
                                        <p:strVal val="visible"/>
                                      </p:to>
                                    </p:set>
                                    <p:animEffect transition="in" filter="box(in)">
                                      <p:cBhvr>
                                        <p:cTn id="138" dur="500"/>
                                        <p:tgtEl>
                                          <p:spTgt spid="21"/>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box(in)">
                                      <p:cBhvr>
                                        <p:cTn id="143" dur="500"/>
                                        <p:tgtEl>
                                          <p:spTgt spid="22"/>
                                        </p:tgtEl>
                                      </p:cBhvr>
                                    </p:animEffect>
                                  </p:childTnLst>
                                </p:cTn>
                              </p:par>
                            </p:childTnLst>
                          </p:cTn>
                        </p:par>
                      </p:childTnLst>
                    </p:cTn>
                  </p:par>
                  <p:par>
                    <p:cTn id="144" fill="hold">
                      <p:stCondLst>
                        <p:cond delay="indefinite"/>
                      </p:stCondLst>
                      <p:childTnLst>
                        <p:par>
                          <p:cTn id="145" fill="hold">
                            <p:stCondLst>
                              <p:cond delay="0"/>
                            </p:stCondLst>
                            <p:childTnLst>
                              <p:par>
                                <p:cTn id="146" presetID="8" presetClass="entr" presetSubtype="16" fill="hold" grpId="0" nodeType="click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diamond(in)">
                                      <p:cBhvr>
                                        <p:cTn id="148" dur="20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21" presetClass="entr" presetSubtype="4" fill="hold" grpId="0" nodeType="click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wheel(4)">
                                      <p:cBhvr>
                                        <p:cTn id="153" dur="2000"/>
                                        <p:tgtEl>
                                          <p:spTgt spid="42"/>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1" fill="hold" nodeType="clickEffect">
                                  <p:stCondLst>
                                    <p:cond delay="0"/>
                                  </p:stCondLst>
                                  <p:childTnLst>
                                    <p:set>
                                      <p:cBhvr>
                                        <p:cTn id="157" dur="1" fill="hold">
                                          <p:stCondLst>
                                            <p:cond delay="0"/>
                                          </p:stCondLst>
                                        </p:cTn>
                                        <p:tgtEl>
                                          <p:spTgt spid="44"/>
                                        </p:tgtEl>
                                        <p:attrNameLst>
                                          <p:attrName>style.visibility</p:attrName>
                                        </p:attrNameLst>
                                      </p:cBhvr>
                                      <p:to>
                                        <p:strVal val="visible"/>
                                      </p:to>
                                    </p:set>
                                    <p:anim calcmode="lin" valueType="num">
                                      <p:cBhvr additive="base">
                                        <p:cTn id="158" dur="500" fill="hold"/>
                                        <p:tgtEl>
                                          <p:spTgt spid="44"/>
                                        </p:tgtEl>
                                        <p:attrNameLst>
                                          <p:attrName>ppt_x</p:attrName>
                                        </p:attrNameLst>
                                      </p:cBhvr>
                                      <p:tavLst>
                                        <p:tav tm="0">
                                          <p:val>
                                            <p:strVal val="#ppt_x"/>
                                          </p:val>
                                        </p:tav>
                                        <p:tav tm="100000">
                                          <p:val>
                                            <p:strVal val="#ppt_x"/>
                                          </p:val>
                                        </p:tav>
                                      </p:tavLst>
                                    </p:anim>
                                    <p:anim calcmode="lin" valueType="num">
                                      <p:cBhvr additive="base">
                                        <p:cTn id="159"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8" presetClass="entr" presetSubtype="16" fill="hold" grpId="0" nodeType="click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diamond(in)">
                                      <p:cBhvr>
                                        <p:cTn id="164" dur="2000"/>
                                        <p:tgtEl>
                                          <p:spTgt spid="45"/>
                                        </p:tgtEl>
                                      </p:cBhvr>
                                    </p:animEffect>
                                  </p:childTnLst>
                                </p:cTn>
                              </p:par>
                            </p:childTnLst>
                          </p:cTn>
                        </p:par>
                      </p:childTnLst>
                    </p:cTn>
                  </p:par>
                  <p:par>
                    <p:cTn id="165" fill="hold">
                      <p:stCondLst>
                        <p:cond delay="indefinite"/>
                      </p:stCondLst>
                      <p:childTnLst>
                        <p:par>
                          <p:cTn id="166" fill="hold">
                            <p:stCondLst>
                              <p:cond delay="0"/>
                            </p:stCondLst>
                            <p:childTnLst>
                              <p:par>
                                <p:cTn id="167" presetID="8" presetClass="entr" presetSubtype="16" fill="hold" grpId="0" nodeType="click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diamond(in)">
                                      <p:cBhvr>
                                        <p:cTn id="169"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8" grpId="0" animBg="1"/>
      <p:bldP spid="19" grpId="0"/>
      <p:bldP spid="21" grpId="0"/>
      <p:bldP spid="22" grpId="0"/>
      <p:bldP spid="24" grpId="0" animBg="1"/>
      <p:bldP spid="25" grpId="0"/>
      <p:bldP spid="27" grpId="0"/>
      <p:bldP spid="28" grpId="0"/>
      <p:bldP spid="30" grpId="0" animBg="1"/>
      <p:bldP spid="31" grpId="0"/>
      <p:bldP spid="33" grpId="0"/>
      <p:bldP spid="34" grpId="0"/>
      <p:bldP spid="36" grpId="0" animBg="1"/>
      <p:bldP spid="37" grpId="0"/>
      <p:bldP spid="39" grpId="0"/>
      <p:bldP spid="40" grpId="0"/>
      <p:bldP spid="42" grpId="0" animBg="1"/>
      <p:bldP spid="43" grpId="0"/>
      <p:bldP spid="45" grpId="0"/>
      <p:bldP spid="46" grpId="0"/>
      <p:bldP spid="47" grpId="0"/>
      <p:bldP spid="48"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smtClean="0"/>
              <a:t>Wacana Sosial dan Ekonomi dalam Masyarakat Kontemporer</a:t>
            </a:r>
          </a:p>
        </p:txBody>
      </p:sp>
      <p:sp>
        <p:nvSpPr>
          <p:cNvPr id="4" name="TextBox 3"/>
          <p:cNvSpPr txBox="1"/>
          <p:nvPr/>
        </p:nvSpPr>
        <p:spPr>
          <a:xfrm>
            <a:off x="285750" y="2571750"/>
            <a:ext cx="3571875" cy="1077913"/>
          </a:xfrm>
          <a:prstGeom prst="rect">
            <a:avLst/>
          </a:prstGeom>
          <a:solidFill>
            <a:schemeClr val="bg2">
              <a:lumMod val="90000"/>
            </a:schemeClr>
          </a:solidFill>
        </p:spPr>
        <p:txBody>
          <a:bodyPr>
            <a:spAutoFit/>
          </a:bodyPr>
          <a:lstStyle/>
          <a:p>
            <a:pPr algn="ctr" fontAlgn="auto">
              <a:spcBef>
                <a:spcPts val="0"/>
              </a:spcBef>
              <a:spcAft>
                <a:spcPts val="0"/>
              </a:spcAft>
              <a:defRPr/>
            </a:pPr>
            <a:r>
              <a:rPr lang="en-US" sz="3200" dirty="0" err="1">
                <a:latin typeface="+mn-lt"/>
              </a:rPr>
              <a:t>Logika</a:t>
            </a:r>
            <a:r>
              <a:rPr lang="en-US" sz="3200" dirty="0">
                <a:latin typeface="+mn-lt"/>
              </a:rPr>
              <a:t> </a:t>
            </a:r>
            <a:r>
              <a:rPr lang="en-US" sz="3200" dirty="0" err="1">
                <a:latin typeface="+mn-lt"/>
              </a:rPr>
              <a:t>Kebutuhan</a:t>
            </a:r>
            <a:endParaRPr lang="en-US" sz="3200" dirty="0">
              <a:latin typeface="+mn-lt"/>
            </a:endParaRPr>
          </a:p>
          <a:p>
            <a:pPr algn="ctr" fontAlgn="auto">
              <a:spcBef>
                <a:spcPts val="0"/>
              </a:spcBef>
              <a:spcAft>
                <a:spcPts val="0"/>
              </a:spcAft>
              <a:defRPr/>
            </a:pPr>
            <a:r>
              <a:rPr lang="en-US" sz="3200" dirty="0">
                <a:latin typeface="+mn-lt"/>
              </a:rPr>
              <a:t>(</a:t>
            </a:r>
            <a:r>
              <a:rPr lang="en-US" sz="3200" i="1" dirty="0">
                <a:latin typeface="+mn-lt"/>
              </a:rPr>
              <a:t>logic of need</a:t>
            </a:r>
            <a:r>
              <a:rPr lang="en-US" sz="3200" dirty="0">
                <a:latin typeface="+mn-lt"/>
              </a:rPr>
              <a:t>)</a:t>
            </a:r>
          </a:p>
        </p:txBody>
      </p:sp>
      <p:sp>
        <p:nvSpPr>
          <p:cNvPr id="5" name="TextBox 4"/>
          <p:cNvSpPr txBox="1"/>
          <p:nvPr/>
        </p:nvSpPr>
        <p:spPr>
          <a:xfrm>
            <a:off x="5286375" y="2571750"/>
            <a:ext cx="3571875" cy="1077913"/>
          </a:xfrm>
          <a:prstGeom prst="rect">
            <a:avLst/>
          </a:prstGeom>
          <a:solidFill>
            <a:schemeClr val="bg2">
              <a:lumMod val="90000"/>
            </a:schemeClr>
          </a:solidFill>
        </p:spPr>
        <p:txBody>
          <a:bodyPr>
            <a:spAutoFit/>
          </a:bodyPr>
          <a:lstStyle/>
          <a:p>
            <a:pPr algn="ctr" fontAlgn="auto">
              <a:spcBef>
                <a:spcPts val="0"/>
              </a:spcBef>
              <a:spcAft>
                <a:spcPts val="0"/>
              </a:spcAft>
              <a:defRPr/>
            </a:pPr>
            <a:r>
              <a:rPr lang="en-US" sz="3200" dirty="0" err="1">
                <a:latin typeface="+mn-lt"/>
              </a:rPr>
              <a:t>Logika</a:t>
            </a:r>
            <a:r>
              <a:rPr lang="en-US" sz="3200" dirty="0">
                <a:latin typeface="+mn-lt"/>
              </a:rPr>
              <a:t> </a:t>
            </a:r>
            <a:r>
              <a:rPr lang="en-US" sz="3200" dirty="0" err="1">
                <a:latin typeface="+mn-lt"/>
              </a:rPr>
              <a:t>Hasrat</a:t>
            </a:r>
            <a:endParaRPr lang="en-US" sz="3200" dirty="0">
              <a:latin typeface="+mn-lt"/>
            </a:endParaRPr>
          </a:p>
          <a:p>
            <a:pPr algn="ctr" fontAlgn="auto">
              <a:spcBef>
                <a:spcPts val="0"/>
              </a:spcBef>
              <a:spcAft>
                <a:spcPts val="0"/>
              </a:spcAft>
              <a:defRPr/>
            </a:pPr>
            <a:r>
              <a:rPr lang="en-US" sz="3200" dirty="0">
                <a:latin typeface="+mn-lt"/>
              </a:rPr>
              <a:t>(</a:t>
            </a:r>
            <a:r>
              <a:rPr lang="en-US" sz="3200" i="1" dirty="0">
                <a:latin typeface="+mn-lt"/>
              </a:rPr>
              <a:t>logic of desire</a:t>
            </a:r>
            <a:r>
              <a:rPr lang="en-US" sz="3200" dirty="0">
                <a:latin typeface="+mn-lt"/>
              </a:rPr>
              <a:t>)</a:t>
            </a:r>
          </a:p>
        </p:txBody>
      </p:sp>
      <p:sp>
        <p:nvSpPr>
          <p:cNvPr id="6" name="Striped Right Arrow 5"/>
          <p:cNvSpPr/>
          <p:nvPr/>
        </p:nvSpPr>
        <p:spPr>
          <a:xfrm>
            <a:off x="4000500" y="2286000"/>
            <a:ext cx="1214438" cy="1643063"/>
          </a:xfrm>
          <a:prstGeom prst="strip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5750" y="4137025"/>
            <a:ext cx="8643938" cy="585788"/>
          </a:xfrm>
          <a:prstGeom prst="rect">
            <a:avLst/>
          </a:prstGeom>
          <a:solidFill>
            <a:schemeClr val="bg2">
              <a:lumMod val="90000"/>
            </a:schemeClr>
          </a:solidFill>
        </p:spPr>
        <p:txBody>
          <a:bodyPr>
            <a:spAutoFit/>
          </a:bodyPr>
          <a:lstStyle/>
          <a:p>
            <a:pPr algn="ctr" fontAlgn="auto">
              <a:spcBef>
                <a:spcPts val="0"/>
              </a:spcBef>
              <a:spcAft>
                <a:spcPts val="0"/>
              </a:spcAft>
              <a:defRPr/>
            </a:pPr>
            <a:r>
              <a:rPr lang="en-US" sz="3200" dirty="0" err="1">
                <a:latin typeface="+mn-lt"/>
              </a:rPr>
              <a:t>Nilai-nilai</a:t>
            </a:r>
            <a:r>
              <a:rPr lang="en-US" sz="3200" dirty="0">
                <a:latin typeface="+mn-lt"/>
              </a:rPr>
              <a:t> </a:t>
            </a:r>
            <a:r>
              <a:rPr lang="en-US" sz="3200" dirty="0" err="1">
                <a:latin typeface="+mn-lt"/>
              </a:rPr>
              <a:t>Moralitas</a:t>
            </a:r>
            <a:r>
              <a:rPr lang="en-US" sz="3200" dirty="0">
                <a:latin typeface="+mn-lt"/>
              </a:rPr>
              <a:t> </a:t>
            </a:r>
            <a:r>
              <a:rPr lang="en-US" sz="3200" dirty="0" err="1">
                <a:latin typeface="+mn-lt"/>
              </a:rPr>
              <a:t>tidak</a:t>
            </a:r>
            <a:r>
              <a:rPr lang="en-US" sz="3200" dirty="0">
                <a:latin typeface="+mn-lt"/>
              </a:rPr>
              <a:t> </a:t>
            </a:r>
            <a:r>
              <a:rPr lang="en-US" sz="3200" dirty="0" err="1">
                <a:latin typeface="+mn-lt"/>
              </a:rPr>
              <a:t>lagi</a:t>
            </a:r>
            <a:r>
              <a:rPr lang="en-US" sz="3200" dirty="0">
                <a:latin typeface="+mn-lt"/>
              </a:rPr>
              <a:t> </a:t>
            </a:r>
            <a:r>
              <a:rPr lang="en-US" sz="3200" dirty="0" err="1">
                <a:latin typeface="+mn-lt"/>
              </a:rPr>
              <a:t>menjadi</a:t>
            </a:r>
            <a:r>
              <a:rPr lang="en-US" sz="3200" dirty="0">
                <a:latin typeface="+mn-lt"/>
              </a:rPr>
              <a:t> </a:t>
            </a:r>
            <a:r>
              <a:rPr lang="en-US" sz="3200" dirty="0" err="1">
                <a:latin typeface="+mn-lt"/>
              </a:rPr>
              <a:t>Obsesi</a:t>
            </a:r>
            <a:endParaRPr lang="en-US" sz="3200" dirty="0">
              <a:latin typeface="+mn-lt"/>
            </a:endParaRPr>
          </a:p>
        </p:txBody>
      </p:sp>
      <p:sp>
        <p:nvSpPr>
          <p:cNvPr id="8" name="TextBox 7"/>
          <p:cNvSpPr txBox="1"/>
          <p:nvPr/>
        </p:nvSpPr>
        <p:spPr>
          <a:xfrm>
            <a:off x="285750" y="4929188"/>
            <a:ext cx="8643938" cy="1077912"/>
          </a:xfrm>
          <a:prstGeom prst="rect">
            <a:avLst/>
          </a:prstGeom>
          <a:solidFill>
            <a:schemeClr val="bg2">
              <a:lumMod val="90000"/>
            </a:schemeClr>
          </a:solidFill>
        </p:spPr>
        <p:txBody>
          <a:bodyPr>
            <a:spAutoFit/>
          </a:bodyPr>
          <a:lstStyle/>
          <a:p>
            <a:pPr algn="ctr" fontAlgn="auto">
              <a:spcBef>
                <a:spcPts val="0"/>
              </a:spcBef>
              <a:spcAft>
                <a:spcPts val="0"/>
              </a:spcAft>
              <a:defRPr/>
            </a:pPr>
            <a:r>
              <a:rPr lang="en-US" sz="3200" dirty="0" err="1">
                <a:latin typeface="+mn-lt"/>
              </a:rPr>
              <a:t>Nilai-nilai</a:t>
            </a:r>
            <a:r>
              <a:rPr lang="en-US" sz="3200" dirty="0">
                <a:latin typeface="+mn-lt"/>
              </a:rPr>
              <a:t> </a:t>
            </a:r>
            <a:r>
              <a:rPr lang="en-US" sz="3200" i="1" dirty="0">
                <a:latin typeface="+mn-lt"/>
              </a:rPr>
              <a:t>Fascination, </a:t>
            </a:r>
            <a:r>
              <a:rPr lang="en-US" sz="3200" dirty="0" err="1">
                <a:latin typeface="+mn-lt"/>
              </a:rPr>
              <a:t>ektasi</a:t>
            </a:r>
            <a:r>
              <a:rPr lang="en-US" sz="3200" dirty="0">
                <a:latin typeface="+mn-lt"/>
              </a:rPr>
              <a:t>, Citra(</a:t>
            </a:r>
            <a:r>
              <a:rPr lang="en-US" sz="3200" i="1" dirty="0">
                <a:latin typeface="+mn-lt"/>
              </a:rPr>
              <a:t>Image</a:t>
            </a:r>
            <a:r>
              <a:rPr lang="en-US" sz="3200" dirty="0">
                <a:latin typeface="+mn-lt"/>
              </a:rPr>
              <a:t>) </a:t>
            </a:r>
            <a:r>
              <a:rPr lang="en-US" sz="3200" dirty="0" err="1">
                <a:latin typeface="+mn-lt"/>
              </a:rPr>
              <a:t>mengganti</a:t>
            </a:r>
            <a:r>
              <a:rPr lang="en-US" sz="3200" dirty="0">
                <a:latin typeface="+mn-lt"/>
              </a:rPr>
              <a:t> </a:t>
            </a:r>
            <a:r>
              <a:rPr lang="en-US" sz="3200" dirty="0" err="1">
                <a:latin typeface="+mn-lt"/>
              </a:rPr>
              <a:t>eksistensi</a:t>
            </a:r>
            <a:r>
              <a:rPr lang="en-US" sz="3200" dirty="0">
                <a:latin typeface="+mn-lt"/>
              </a:rPr>
              <a:t> moral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4)">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4)">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509713"/>
          </a:xfrm>
          <a:solidFill>
            <a:schemeClr val="bg2">
              <a:lumMod val="90000"/>
            </a:schemeClr>
          </a:solidFill>
        </p:spPr>
        <p:txBody>
          <a:bodyPr>
            <a:noAutofit/>
          </a:bodyPr>
          <a:lstStyle/>
          <a:p>
            <a:pPr fontAlgn="auto">
              <a:spcAft>
                <a:spcPts val="0"/>
              </a:spcAft>
              <a:defRPr/>
            </a:pPr>
            <a:r>
              <a:rPr lang="en-US" sz="3200" dirty="0" err="1" smtClean="0">
                <a:solidFill>
                  <a:srgbClr val="FF0000"/>
                </a:solidFill>
              </a:rPr>
              <a:t>Prediksi</a:t>
            </a:r>
            <a:r>
              <a:rPr lang="en-US" sz="3200" dirty="0" smtClean="0">
                <a:solidFill>
                  <a:srgbClr val="FF0000"/>
                </a:solidFill>
              </a:rPr>
              <a:t> Alvin Toffler, </a:t>
            </a:r>
            <a:r>
              <a:rPr lang="en-US" sz="3200" dirty="0" err="1" smtClean="0">
                <a:solidFill>
                  <a:srgbClr val="FF0000"/>
                </a:solidFill>
              </a:rPr>
              <a:t>Bahwa</a:t>
            </a:r>
            <a:r>
              <a:rPr lang="en-US" sz="3200" dirty="0" smtClean="0">
                <a:solidFill>
                  <a:srgbClr val="FF0000"/>
                </a:solidFill>
              </a:rPr>
              <a:t> </a:t>
            </a:r>
            <a:r>
              <a:rPr lang="en-US" sz="3200" dirty="0" err="1" smtClean="0">
                <a:solidFill>
                  <a:srgbClr val="FF0000"/>
                </a:solidFill>
              </a:rPr>
              <a:t>dalam</a:t>
            </a:r>
            <a:r>
              <a:rPr lang="en-US" sz="3200" dirty="0" smtClean="0">
                <a:solidFill>
                  <a:srgbClr val="FF0000"/>
                </a:solidFill>
              </a:rPr>
              <a:t> </a:t>
            </a:r>
            <a:r>
              <a:rPr lang="en-US" sz="3200" dirty="0" err="1" smtClean="0">
                <a:solidFill>
                  <a:srgbClr val="FF0000"/>
                </a:solidFill>
              </a:rPr>
              <a:t>milenium</a:t>
            </a:r>
            <a:r>
              <a:rPr lang="en-US" sz="3200" dirty="0" smtClean="0">
                <a:solidFill>
                  <a:srgbClr val="FF0000"/>
                </a:solidFill>
              </a:rPr>
              <a:t> </a:t>
            </a:r>
            <a:r>
              <a:rPr lang="en-US" sz="3200" dirty="0" err="1" smtClean="0">
                <a:solidFill>
                  <a:srgbClr val="FF0000"/>
                </a:solidFill>
              </a:rPr>
              <a:t>ketiga</a:t>
            </a:r>
            <a:r>
              <a:rPr lang="en-US" sz="3200" dirty="0" smtClean="0">
                <a:solidFill>
                  <a:srgbClr val="FF0000"/>
                </a:solidFill>
              </a:rPr>
              <a:t> </a:t>
            </a:r>
            <a:r>
              <a:rPr lang="en-US" sz="3200" dirty="0" err="1" smtClean="0">
                <a:solidFill>
                  <a:srgbClr val="FF0000"/>
                </a:solidFill>
              </a:rPr>
              <a:t>ini</a:t>
            </a:r>
            <a:r>
              <a:rPr lang="en-US" sz="3200" dirty="0" smtClean="0">
                <a:solidFill>
                  <a:srgbClr val="FF0000"/>
                </a:solidFill>
              </a:rPr>
              <a:t> </a:t>
            </a:r>
            <a:r>
              <a:rPr lang="en-US" sz="3200" dirty="0" err="1" smtClean="0">
                <a:solidFill>
                  <a:srgbClr val="FF0000"/>
                </a:solidFill>
              </a:rPr>
              <a:t>peran</a:t>
            </a:r>
            <a:r>
              <a:rPr lang="en-US" sz="3200" dirty="0" smtClean="0">
                <a:solidFill>
                  <a:srgbClr val="FF0000"/>
                </a:solidFill>
              </a:rPr>
              <a:t> agama </a:t>
            </a:r>
            <a:r>
              <a:rPr lang="en-US" sz="3200" dirty="0" err="1" smtClean="0">
                <a:solidFill>
                  <a:srgbClr val="FF0000"/>
                </a:solidFill>
              </a:rPr>
              <a:t>akan</a:t>
            </a:r>
            <a:r>
              <a:rPr lang="en-US" sz="3200" dirty="0" smtClean="0">
                <a:solidFill>
                  <a:srgbClr val="FF0000"/>
                </a:solidFill>
              </a:rPr>
              <a:t> </a:t>
            </a:r>
            <a:r>
              <a:rPr lang="en-US" sz="3200" dirty="0" err="1" smtClean="0">
                <a:solidFill>
                  <a:srgbClr val="FF0000"/>
                </a:solidFill>
              </a:rPr>
              <a:t>semakin</a:t>
            </a:r>
            <a:r>
              <a:rPr lang="en-US" sz="3200" dirty="0" smtClean="0">
                <a:solidFill>
                  <a:srgbClr val="FF0000"/>
                </a:solidFill>
              </a:rPr>
              <a:t> </a:t>
            </a:r>
            <a:r>
              <a:rPr lang="en-US" sz="3200" dirty="0" err="1" smtClean="0">
                <a:solidFill>
                  <a:srgbClr val="FF0000"/>
                </a:solidFill>
              </a:rPr>
              <a:t>menonjol</a:t>
            </a:r>
            <a:r>
              <a:rPr lang="en-US" sz="3200" dirty="0" smtClean="0">
                <a:solidFill>
                  <a:srgbClr val="FF0000"/>
                </a:solidFill>
              </a:rPr>
              <a:t> </a:t>
            </a:r>
            <a:r>
              <a:rPr lang="en-US" sz="3200" dirty="0" err="1" smtClean="0">
                <a:solidFill>
                  <a:srgbClr val="FF0000"/>
                </a:solidFill>
              </a:rPr>
              <a:t>sebagai</a:t>
            </a:r>
            <a:r>
              <a:rPr lang="en-US" sz="3200" dirty="0" smtClean="0">
                <a:solidFill>
                  <a:srgbClr val="FF0000"/>
                </a:solidFill>
              </a:rPr>
              <a:t> </a:t>
            </a:r>
            <a:r>
              <a:rPr lang="en-US" sz="3200" dirty="0" err="1" smtClean="0">
                <a:solidFill>
                  <a:srgbClr val="FF0000"/>
                </a:solidFill>
              </a:rPr>
              <a:t>pengendali</a:t>
            </a:r>
            <a:r>
              <a:rPr lang="en-US" sz="3200" dirty="0" smtClean="0">
                <a:solidFill>
                  <a:srgbClr val="FF0000"/>
                </a:solidFill>
              </a:rPr>
              <a:t> </a:t>
            </a:r>
            <a:r>
              <a:rPr lang="en-US" sz="3200" dirty="0" err="1" smtClean="0">
                <a:solidFill>
                  <a:srgbClr val="FF0000"/>
                </a:solidFill>
              </a:rPr>
              <a:t>moralitas</a:t>
            </a:r>
            <a:r>
              <a:rPr lang="en-US" sz="3200" dirty="0" smtClean="0">
                <a:solidFill>
                  <a:srgbClr val="FF0000"/>
                </a:solidFill>
              </a:rPr>
              <a:t> </a:t>
            </a:r>
            <a:r>
              <a:rPr lang="en-US" sz="3200" dirty="0" err="1" smtClean="0">
                <a:solidFill>
                  <a:srgbClr val="FF0000"/>
                </a:solidFill>
              </a:rPr>
              <a:t>masyarakat</a:t>
            </a:r>
            <a:r>
              <a:rPr lang="en-US" sz="3200" dirty="0" smtClean="0">
                <a:solidFill>
                  <a:srgbClr val="FF0000"/>
                </a:solidFill>
              </a:rPr>
              <a:t>?</a:t>
            </a:r>
            <a:endParaRPr lang="en-US" sz="3200" dirty="0">
              <a:solidFill>
                <a:srgbClr val="FF0000"/>
              </a:solidFill>
            </a:endParaRPr>
          </a:p>
        </p:txBody>
      </p:sp>
      <p:sp>
        <p:nvSpPr>
          <p:cNvPr id="6" name="TextBox 5"/>
          <p:cNvSpPr txBox="1">
            <a:spLocks noChangeArrowheads="1"/>
          </p:cNvSpPr>
          <p:nvPr/>
        </p:nvSpPr>
        <p:spPr bwMode="auto">
          <a:xfrm>
            <a:off x="4714875" y="2928938"/>
            <a:ext cx="3857625" cy="954087"/>
          </a:xfrm>
          <a:prstGeom prst="rect">
            <a:avLst/>
          </a:prstGeom>
          <a:noFill/>
          <a:ln w="9525">
            <a:noFill/>
            <a:miter lim="800000"/>
            <a:headEnd/>
            <a:tailEnd/>
          </a:ln>
        </p:spPr>
        <p:txBody>
          <a:bodyPr>
            <a:spAutoFit/>
          </a:bodyPr>
          <a:lstStyle/>
          <a:p>
            <a:r>
              <a:rPr lang="en-US" sz="2800">
                <a:latin typeface="Constantia" pitchFamily="18" charset="0"/>
              </a:rPr>
              <a:t>Eksis bila masuk jagad raya tontonan</a:t>
            </a:r>
          </a:p>
        </p:txBody>
      </p:sp>
      <p:sp>
        <p:nvSpPr>
          <p:cNvPr id="7" name="Title 1"/>
          <p:cNvSpPr txBox="1">
            <a:spLocks/>
          </p:cNvSpPr>
          <p:nvPr/>
        </p:nvSpPr>
        <p:spPr>
          <a:xfrm>
            <a:off x="357188" y="2143125"/>
            <a:ext cx="8229600" cy="714375"/>
          </a:xfrm>
          <a:prstGeom prst="rect">
            <a:avLst/>
          </a:prstGeom>
        </p:spPr>
        <p:txBody>
          <a:bodyPr lIns="0" rIns="0" bIns="0" anchor="b"/>
          <a:lstStyle/>
          <a:p>
            <a:pPr algn="ctr" fontAlgn="auto">
              <a:spcAft>
                <a:spcPts val="0"/>
              </a:spcAft>
              <a:defRPr/>
            </a:pPr>
            <a:r>
              <a:rPr lang="en-US" sz="3200" dirty="0" err="1">
                <a:solidFill>
                  <a:schemeClr val="tx2"/>
                </a:solidFill>
                <a:latin typeface="+mj-lt"/>
                <a:ea typeface="+mj-ea"/>
                <a:cs typeface="+mj-cs"/>
              </a:rPr>
              <a:t>Gambaran</a:t>
            </a:r>
            <a:r>
              <a:rPr lang="en-US" sz="3200" dirty="0">
                <a:solidFill>
                  <a:schemeClr val="tx2"/>
                </a:solidFill>
                <a:latin typeface="+mj-lt"/>
                <a:ea typeface="+mj-ea"/>
                <a:cs typeface="+mj-cs"/>
              </a:rPr>
              <a:t> </a:t>
            </a:r>
            <a:r>
              <a:rPr lang="en-US" sz="3200" dirty="0" err="1">
                <a:solidFill>
                  <a:schemeClr val="tx2"/>
                </a:solidFill>
                <a:latin typeface="+mj-lt"/>
                <a:ea typeface="+mj-ea"/>
                <a:cs typeface="+mj-cs"/>
              </a:rPr>
              <a:t>Moralitas</a:t>
            </a:r>
            <a:r>
              <a:rPr lang="en-US" sz="3200" dirty="0">
                <a:solidFill>
                  <a:schemeClr val="tx2"/>
                </a:solidFill>
                <a:latin typeface="+mj-lt"/>
                <a:ea typeface="+mj-ea"/>
                <a:cs typeface="+mj-cs"/>
              </a:rPr>
              <a:t> </a:t>
            </a:r>
            <a:r>
              <a:rPr lang="en-US" sz="3200" dirty="0" err="1">
                <a:solidFill>
                  <a:schemeClr val="tx2"/>
                </a:solidFill>
                <a:latin typeface="+mj-lt"/>
                <a:ea typeface="+mj-ea"/>
                <a:cs typeface="+mj-cs"/>
              </a:rPr>
              <a:t>Masyarakat</a:t>
            </a:r>
            <a:r>
              <a:rPr lang="en-US" sz="3200" dirty="0">
                <a:solidFill>
                  <a:schemeClr val="tx2"/>
                </a:solidFill>
                <a:latin typeface="+mj-lt"/>
                <a:ea typeface="+mj-ea"/>
                <a:cs typeface="+mj-cs"/>
              </a:rPr>
              <a:t> </a:t>
            </a:r>
            <a:r>
              <a:rPr lang="en-US" sz="3200" dirty="0" err="1">
                <a:solidFill>
                  <a:schemeClr val="tx2"/>
                </a:solidFill>
                <a:latin typeface="+mj-lt"/>
                <a:ea typeface="+mj-ea"/>
                <a:cs typeface="+mj-cs"/>
              </a:rPr>
              <a:t>Kontemporer</a:t>
            </a:r>
            <a:endParaRPr lang="en-US" sz="3200" dirty="0">
              <a:solidFill>
                <a:schemeClr val="tx2"/>
              </a:solidFill>
              <a:latin typeface="+mj-lt"/>
              <a:ea typeface="+mj-ea"/>
              <a:cs typeface="+mj-cs"/>
            </a:endParaRPr>
          </a:p>
        </p:txBody>
      </p:sp>
      <p:sp>
        <p:nvSpPr>
          <p:cNvPr id="9" name="TextBox 8"/>
          <p:cNvSpPr txBox="1">
            <a:spLocks noChangeArrowheads="1"/>
          </p:cNvSpPr>
          <p:nvPr/>
        </p:nvSpPr>
        <p:spPr bwMode="auto">
          <a:xfrm>
            <a:off x="4714875" y="4000500"/>
            <a:ext cx="3857625" cy="2678113"/>
          </a:xfrm>
          <a:prstGeom prst="rect">
            <a:avLst/>
          </a:prstGeom>
          <a:noFill/>
          <a:ln w="9525">
            <a:noFill/>
            <a:miter lim="800000"/>
            <a:headEnd/>
            <a:tailEnd/>
          </a:ln>
        </p:spPr>
        <p:txBody>
          <a:bodyPr>
            <a:spAutoFit/>
          </a:bodyPr>
          <a:lstStyle/>
          <a:p>
            <a:r>
              <a:rPr lang="en-US" sz="2400">
                <a:latin typeface="Constantia" pitchFamily="18" charset="0"/>
              </a:rPr>
              <a:t>Jaringan yang siapapun yang ada didalamnya bebas dan dapat berhubungan dengan siapapun  tanpa batas-batas moral</a:t>
            </a:r>
          </a:p>
          <a:p>
            <a:r>
              <a:rPr lang="en-US" sz="2400">
                <a:latin typeface="Constantia" pitchFamily="18" charset="0"/>
              </a:rPr>
              <a:t>(Promiskuitas Informasi, Promiskuitas Ekonomi, dll)</a:t>
            </a:r>
          </a:p>
        </p:txBody>
      </p:sp>
      <p:grpSp>
        <p:nvGrpSpPr>
          <p:cNvPr id="3" name="Group 13"/>
          <p:cNvGrpSpPr>
            <a:grpSpLocks/>
          </p:cNvGrpSpPr>
          <p:nvPr/>
        </p:nvGrpSpPr>
        <p:grpSpPr bwMode="auto">
          <a:xfrm>
            <a:off x="285750" y="3000375"/>
            <a:ext cx="4429125" cy="857250"/>
            <a:chOff x="285720" y="3000372"/>
            <a:chExt cx="4429156" cy="857256"/>
          </a:xfrm>
        </p:grpSpPr>
        <p:sp>
          <p:nvSpPr>
            <p:cNvPr id="10" name="Right Arrow Callout 9"/>
            <p:cNvSpPr/>
            <p:nvPr/>
          </p:nvSpPr>
          <p:spPr>
            <a:xfrm>
              <a:off x="285720" y="3000372"/>
              <a:ext cx="4429156" cy="857256"/>
            </a:xfrm>
            <a:prstGeom prst="rightArrowCallout">
              <a:avLst>
                <a:gd name="adj1" fmla="val 27544"/>
                <a:gd name="adj2" fmla="val 39971"/>
                <a:gd name="adj3" fmla="val 21257"/>
                <a:gd name="adj4" fmla="val 9105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9" name="TextBox 10"/>
            <p:cNvSpPr txBox="1">
              <a:spLocks noChangeArrowheads="1"/>
            </p:cNvSpPr>
            <p:nvPr/>
          </p:nvSpPr>
          <p:spPr bwMode="auto">
            <a:xfrm>
              <a:off x="500034" y="3120094"/>
              <a:ext cx="3857652" cy="523220"/>
            </a:xfrm>
            <a:prstGeom prst="rect">
              <a:avLst/>
            </a:prstGeom>
            <a:noFill/>
            <a:ln w="9525">
              <a:noFill/>
              <a:miter lim="800000"/>
              <a:headEnd/>
              <a:tailEnd/>
            </a:ln>
          </p:spPr>
          <p:txBody>
            <a:bodyPr>
              <a:spAutoFit/>
            </a:bodyPr>
            <a:lstStyle/>
            <a:p>
              <a:r>
                <a:rPr lang="en-US" sz="2800" i="1">
                  <a:latin typeface="Constantia" pitchFamily="18" charset="0"/>
                </a:rPr>
                <a:t>Society of the spectacle</a:t>
              </a:r>
            </a:p>
          </p:txBody>
        </p:sp>
      </p:grpSp>
      <p:grpSp>
        <p:nvGrpSpPr>
          <p:cNvPr id="4" name="Group 14"/>
          <p:cNvGrpSpPr>
            <a:grpSpLocks/>
          </p:cNvGrpSpPr>
          <p:nvPr/>
        </p:nvGrpSpPr>
        <p:grpSpPr bwMode="auto">
          <a:xfrm>
            <a:off x="285750" y="4857750"/>
            <a:ext cx="4429125" cy="857250"/>
            <a:chOff x="285720" y="4857760"/>
            <a:chExt cx="4429156" cy="857256"/>
          </a:xfrm>
        </p:grpSpPr>
        <p:sp>
          <p:nvSpPr>
            <p:cNvPr id="12" name="Right Arrow Callout 11"/>
            <p:cNvSpPr/>
            <p:nvPr/>
          </p:nvSpPr>
          <p:spPr>
            <a:xfrm>
              <a:off x="285720" y="4857760"/>
              <a:ext cx="4429156" cy="857256"/>
            </a:xfrm>
            <a:prstGeom prst="rightArrowCallout">
              <a:avLst>
                <a:gd name="adj1" fmla="val 27544"/>
                <a:gd name="adj2" fmla="val 39971"/>
                <a:gd name="adj3" fmla="val 21257"/>
                <a:gd name="adj4" fmla="val 9105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7" name="TextBox 12"/>
            <p:cNvSpPr txBox="1">
              <a:spLocks noChangeArrowheads="1"/>
            </p:cNvSpPr>
            <p:nvPr/>
          </p:nvSpPr>
          <p:spPr bwMode="auto">
            <a:xfrm>
              <a:off x="428596" y="4977482"/>
              <a:ext cx="4143404" cy="523220"/>
            </a:xfrm>
            <a:prstGeom prst="rect">
              <a:avLst/>
            </a:prstGeom>
            <a:noFill/>
            <a:ln w="9525">
              <a:noFill/>
              <a:miter lim="800000"/>
              <a:headEnd/>
              <a:tailEnd/>
            </a:ln>
          </p:spPr>
          <p:txBody>
            <a:bodyPr>
              <a:spAutoFit/>
            </a:bodyPr>
            <a:lstStyle/>
            <a:p>
              <a:r>
                <a:rPr lang="en-US" sz="2800" i="1">
                  <a:latin typeface="Constantia" pitchFamily="18" charset="0"/>
                </a:rPr>
                <a:t>Promiscuity of networks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4)">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Pertemuan VIII-IX</a:t>
            </a:r>
            <a:br>
              <a:rPr lang="id-ID" b="1" dirty="0" smtClean="0"/>
            </a:br>
            <a:r>
              <a:rPr lang="id-ID" sz="5300" b="1" dirty="0" smtClean="0"/>
              <a:t>Manusia dan Kesetaraan</a:t>
            </a:r>
            <a:endParaRPr lang="id-ID" sz="5300" b="1" dirty="0"/>
          </a:p>
        </p:txBody>
      </p:sp>
      <p:pic>
        <p:nvPicPr>
          <p:cNvPr id="4" name="Picture 12" descr="MCj04398990000[1]"/>
          <p:cNvPicPr>
            <a:picLocks noGrp="1" noChangeAspect="1" noChangeArrowheads="1"/>
          </p:cNvPicPr>
          <p:nvPr>
            <p:ph idx="1"/>
          </p:nvPr>
        </p:nvPicPr>
        <p:blipFill>
          <a:blip r:embed="rId2"/>
          <a:srcRect/>
          <a:stretch>
            <a:fillRect/>
          </a:stretch>
        </p:blipFill>
        <p:spPr bwMode="auto">
          <a:xfrm>
            <a:off x="357158" y="1643050"/>
            <a:ext cx="8358246" cy="43577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strVal val="ppt_w*0.70"/>
                                          </p:val>
                                        </p:tav>
                                      </p:tavLst>
                                    </p:anim>
                                    <p:anim calcmode="lin" valueType="num">
                                      <p:cBhvr>
                                        <p:cTn id="7" dur="2000"/>
                                        <p:tgtEl>
                                          <p:spTgt spid="4"/>
                                        </p:tgtEl>
                                        <p:attrNameLst>
                                          <p:attrName>ppt_h</p:attrName>
                                        </p:attrNameLst>
                                      </p:cBhvr>
                                      <p:tavLst>
                                        <p:tav tm="0">
                                          <p:val>
                                            <p:strVal val="ppt_h"/>
                                          </p:val>
                                        </p:tav>
                                        <p:tav tm="100000">
                                          <p:val>
                                            <p:strVal val="ppt_h"/>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descr="MPj04412120000[1]"/>
          <p:cNvPicPr>
            <a:picLocks noChangeAspect="1" noChangeArrowheads="1"/>
          </p:cNvPicPr>
          <p:nvPr/>
        </p:nvPicPr>
        <p:blipFill>
          <a:blip r:embed="rId2"/>
          <a:srcRect/>
          <a:stretch>
            <a:fillRect/>
          </a:stretch>
        </p:blipFill>
        <p:spPr bwMode="auto">
          <a:xfrm>
            <a:off x="304800" y="1447800"/>
            <a:ext cx="7980363" cy="4525963"/>
          </a:xfrm>
          <a:prstGeom prst="rect">
            <a:avLst/>
          </a:prstGeom>
          <a:noFill/>
          <a:ln w="9525">
            <a:noFill/>
            <a:miter lim="800000"/>
            <a:headEnd/>
            <a:tailEnd/>
          </a:ln>
        </p:spPr>
      </p:pic>
      <p:sp>
        <p:nvSpPr>
          <p:cNvPr id="137218" name="Rectangle 2"/>
          <p:cNvSpPr>
            <a:spLocks noGrp="1" noChangeArrowheads="1"/>
          </p:cNvSpPr>
          <p:nvPr>
            <p:ph type="title"/>
          </p:nvPr>
        </p:nvSpPr>
        <p:spPr>
          <a:xfrm>
            <a:off x="381000" y="-304800"/>
            <a:ext cx="8229600" cy="1828800"/>
          </a:xfrm>
        </p:spPr>
        <p:txBody>
          <a:bodyPr>
            <a:normAutofit fontScale="90000"/>
          </a:bodyPr>
          <a:lstStyle/>
          <a:p>
            <a:r>
              <a:rPr lang="en-US" sz="3200" b="1">
                <a:solidFill>
                  <a:srgbClr val="000066"/>
                </a:solidFill>
              </a:rPr>
              <a:t/>
            </a:r>
            <a:br>
              <a:rPr lang="en-US" sz="3200" b="1">
                <a:solidFill>
                  <a:srgbClr val="000066"/>
                </a:solidFill>
              </a:rPr>
            </a:br>
            <a:r>
              <a:rPr lang="en-US" sz="3200" b="1">
                <a:solidFill>
                  <a:srgbClr val="000066"/>
                </a:solidFill>
              </a:rPr>
              <a:t/>
            </a:r>
            <a:br>
              <a:rPr lang="en-US" sz="3200" b="1">
                <a:solidFill>
                  <a:srgbClr val="000066"/>
                </a:solidFill>
              </a:rPr>
            </a:br>
            <a:r>
              <a:rPr lang="en-US" sz="3200" b="1">
                <a:solidFill>
                  <a:srgbClr val="000066"/>
                </a:solidFill>
              </a:rPr>
              <a:t>A.Hakikat Keragaman dan Kesetaraan Manusia.</a:t>
            </a:r>
            <a:br>
              <a:rPr lang="en-US" sz="3200" b="1">
                <a:solidFill>
                  <a:srgbClr val="000066"/>
                </a:solidFill>
              </a:rPr>
            </a:br>
            <a:r>
              <a:rPr lang="en-US" sz="3200" b="1">
                <a:solidFill>
                  <a:srgbClr val="000066"/>
                </a:solidFill>
              </a:rPr>
              <a:t>	</a:t>
            </a:r>
            <a:br>
              <a:rPr lang="en-US" sz="3200" b="1">
                <a:solidFill>
                  <a:srgbClr val="000066"/>
                </a:solidFill>
              </a:rPr>
            </a:br>
            <a:endParaRPr lang="en-US" sz="3200" b="1">
              <a:solidFill>
                <a:srgbClr val="000066"/>
              </a:solidFill>
            </a:endParaRPr>
          </a:p>
        </p:txBody>
      </p:sp>
      <p:sp>
        <p:nvSpPr>
          <p:cNvPr id="137219" name="Rectangle 3"/>
          <p:cNvSpPr>
            <a:spLocks noGrp="1" noChangeArrowheads="1"/>
          </p:cNvSpPr>
          <p:nvPr>
            <p:ph type="body" idx="1"/>
          </p:nvPr>
        </p:nvSpPr>
        <p:spPr/>
        <p:txBody>
          <a:bodyPr/>
          <a:lstStyle/>
          <a:p>
            <a:pPr>
              <a:lnSpc>
                <a:spcPct val="90000"/>
              </a:lnSpc>
            </a:pPr>
            <a:r>
              <a:rPr lang="fi-FI" sz="2800" b="1"/>
              <a:t>Struktur masyarakat Indonesia yang majemuk dan dinamis, ditandai oleh keragaman suku bangsa, agama dan kebudayaan. </a:t>
            </a:r>
          </a:p>
          <a:p>
            <a:pPr>
              <a:lnSpc>
                <a:spcPct val="90000"/>
              </a:lnSpc>
            </a:pPr>
            <a:r>
              <a:rPr lang="fi-FI" sz="2800" b="1"/>
              <a:t>Keragaman tersebut merupakan kekayaan budaya yang membanggakan, tetapi pada sisi lain mengandung potensi masalah konflik. Jadi keragaman tersebut haruslah dapat dicari solusinya dengan semangat pluralisme, keterbukaan dan mengembangkan kesederajatan</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72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5" name="Picture 5" descr="MCj04401740000[1]"/>
          <p:cNvPicPr>
            <a:picLocks noChangeAspect="1" noChangeArrowheads="1"/>
          </p:cNvPicPr>
          <p:nvPr/>
        </p:nvPicPr>
        <p:blipFill>
          <a:blip r:embed="rId2"/>
          <a:srcRect/>
          <a:stretch>
            <a:fillRect/>
          </a:stretch>
        </p:blipFill>
        <p:spPr bwMode="auto">
          <a:xfrm>
            <a:off x="457200" y="1828800"/>
            <a:ext cx="8077200" cy="4572000"/>
          </a:xfrm>
          <a:prstGeom prst="rect">
            <a:avLst/>
          </a:prstGeom>
          <a:noFill/>
        </p:spPr>
      </p:pic>
      <p:pic>
        <p:nvPicPr>
          <p:cNvPr id="138244" name="Picture 4" descr="MPj04394020000[1]"/>
          <p:cNvPicPr>
            <a:picLocks noChangeAspect="1" noChangeArrowheads="1"/>
          </p:cNvPicPr>
          <p:nvPr/>
        </p:nvPicPr>
        <p:blipFill>
          <a:blip r:embed="rId3"/>
          <a:srcRect/>
          <a:stretch>
            <a:fillRect/>
          </a:stretch>
        </p:blipFill>
        <p:spPr bwMode="auto">
          <a:xfrm>
            <a:off x="381000" y="381000"/>
            <a:ext cx="8305800" cy="3581400"/>
          </a:xfrm>
          <a:prstGeom prst="rect">
            <a:avLst/>
          </a:prstGeom>
          <a:noFill/>
        </p:spPr>
      </p:pic>
      <p:sp>
        <p:nvSpPr>
          <p:cNvPr id="138242" name="Rectangle 2"/>
          <p:cNvSpPr>
            <a:spLocks noGrp="1" noChangeArrowheads="1"/>
          </p:cNvSpPr>
          <p:nvPr>
            <p:ph type="title"/>
          </p:nvPr>
        </p:nvSpPr>
        <p:spPr/>
        <p:txBody>
          <a:bodyPr>
            <a:normAutofit fontScale="90000"/>
          </a:bodyPr>
          <a:lstStyle/>
          <a:p>
            <a:r>
              <a:rPr lang="fi-FI" sz="4000" b="1"/>
              <a:t>1. Makna Keragaman dan Kesetaraan dalam Masyarakat</a:t>
            </a:r>
            <a:endParaRPr lang="en-US" sz="4000" b="1"/>
          </a:p>
        </p:txBody>
      </p:sp>
      <p:sp>
        <p:nvSpPr>
          <p:cNvPr id="138243" name="Rectangle 3"/>
          <p:cNvSpPr>
            <a:spLocks noGrp="1" noChangeArrowheads="1"/>
          </p:cNvSpPr>
          <p:nvPr>
            <p:ph type="body" idx="1"/>
          </p:nvPr>
        </p:nvSpPr>
        <p:spPr/>
        <p:txBody>
          <a:bodyPr/>
          <a:lstStyle/>
          <a:p>
            <a:r>
              <a:rPr lang="fi-FI" sz="2800" b="1"/>
              <a:t>Negara Republik Indonesia merupakan potret negara yang pluralis mendiami sekitar 17,667 pulau yang terbentang dari Sabang sampai Merauke dengan 962 suku atau etnis bangsa dengan beragam budaya, kesenian yang memebrikan suasana kebhineka tuggal Ikaan atau Unity in Diversity atau kesatuan dalam keragaman. </a:t>
            </a:r>
          </a:p>
          <a:p>
            <a:r>
              <a:rPr lang="fi-FI" sz="2800" b="1"/>
              <a:t>Dinamika heterogen atau pluralisme ini menyatu dalam ikrar Sumpah Pemuda </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anim calcmode="lin" valueType="num">
                                      <p:cBhvr additive="base">
                                        <p:cTn id="7" dur="2000" fill="hold"/>
                                        <p:tgtEl>
                                          <p:spTgt spid="138244"/>
                                        </p:tgtEl>
                                        <p:attrNameLst>
                                          <p:attrName>ppt_x</p:attrName>
                                        </p:attrNameLst>
                                      </p:cBhvr>
                                      <p:tavLst>
                                        <p:tav tm="0">
                                          <p:val>
                                            <p:strVal val="#ppt_x"/>
                                          </p:val>
                                        </p:tav>
                                        <p:tav tm="100000">
                                          <p:val>
                                            <p:strVal val="#ppt_x"/>
                                          </p:val>
                                        </p:tav>
                                      </p:tavLst>
                                    </p:anim>
                                    <p:anim calcmode="lin" valueType="num">
                                      <p:cBhvr additive="base">
                                        <p:cTn id="8" dur="2000" fill="hold"/>
                                        <p:tgtEl>
                                          <p:spTgt spid="138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2" name="Picture 4" descr="j0196164"/>
          <p:cNvPicPr>
            <a:picLocks noChangeAspect="1" noChangeArrowheads="1"/>
          </p:cNvPicPr>
          <p:nvPr/>
        </p:nvPicPr>
        <p:blipFill>
          <a:blip r:embed="rId3"/>
          <a:srcRect/>
          <a:stretch>
            <a:fillRect/>
          </a:stretch>
        </p:blipFill>
        <p:spPr bwMode="auto">
          <a:xfrm>
            <a:off x="457200" y="1295400"/>
            <a:ext cx="8229600" cy="4800600"/>
          </a:xfrm>
          <a:prstGeom prst="rect">
            <a:avLst/>
          </a:prstGeom>
          <a:noFill/>
        </p:spPr>
      </p:pic>
      <p:sp>
        <p:nvSpPr>
          <p:cNvPr id="48130" name="Rectangle 2"/>
          <p:cNvSpPr>
            <a:spLocks noGrp="1" noChangeArrowheads="1"/>
          </p:cNvSpPr>
          <p:nvPr>
            <p:ph type="title"/>
          </p:nvPr>
        </p:nvSpPr>
        <p:spPr>
          <a:xfrm>
            <a:off x="457200" y="274638"/>
            <a:ext cx="8229600" cy="868362"/>
          </a:xfrm>
        </p:spPr>
        <p:txBody>
          <a:bodyPr>
            <a:normAutofit fontScale="90000"/>
          </a:bodyPr>
          <a:lstStyle/>
          <a:p>
            <a:r>
              <a:rPr lang="en-US" sz="4000" b="1">
                <a:solidFill>
                  <a:srgbClr val="663300"/>
                </a:solidFill>
              </a:rPr>
              <a:t>2. </a:t>
            </a:r>
            <a:r>
              <a:rPr lang="en-US" sz="3200" b="1">
                <a:solidFill>
                  <a:srgbClr val="663300"/>
                </a:solidFill>
              </a:rPr>
              <a:t>Unsur-unsur Keragaman dalam Masyarakat Indonesia</a:t>
            </a:r>
          </a:p>
        </p:txBody>
      </p:sp>
      <p:sp>
        <p:nvSpPr>
          <p:cNvPr id="48131" name="Rectangle 3"/>
          <p:cNvSpPr>
            <a:spLocks noGrp="1" noChangeArrowheads="1"/>
          </p:cNvSpPr>
          <p:nvPr>
            <p:ph type="body" idx="1"/>
          </p:nvPr>
        </p:nvSpPr>
        <p:spPr>
          <a:xfrm>
            <a:off x="381000" y="1219200"/>
            <a:ext cx="8229600" cy="4830763"/>
          </a:xfrm>
        </p:spPr>
        <p:txBody>
          <a:bodyPr/>
          <a:lstStyle/>
          <a:p>
            <a:pPr marL="609600" indent="-609600">
              <a:lnSpc>
                <a:spcPct val="80000"/>
              </a:lnSpc>
              <a:buFontTx/>
              <a:buNone/>
            </a:pPr>
            <a:endParaRPr lang="en-US" sz="2800" b="1">
              <a:solidFill>
                <a:srgbClr val="663300"/>
              </a:solidFill>
            </a:endParaRPr>
          </a:p>
          <a:p>
            <a:pPr marL="609600" indent="-609600">
              <a:lnSpc>
                <a:spcPct val="80000"/>
              </a:lnSpc>
              <a:buFontTx/>
              <a:buAutoNum type="alphaLcPeriod"/>
            </a:pPr>
            <a:r>
              <a:rPr lang="en-US" b="1">
                <a:solidFill>
                  <a:srgbClr val="663300"/>
                </a:solidFill>
              </a:rPr>
              <a:t>Suku bangsa dan ras   </a:t>
            </a:r>
          </a:p>
          <a:p>
            <a:pPr marL="609600" indent="-609600">
              <a:lnSpc>
                <a:spcPct val="80000"/>
              </a:lnSpc>
              <a:buFontTx/>
              <a:buNone/>
            </a:pPr>
            <a:r>
              <a:rPr lang="en-US" b="1">
                <a:solidFill>
                  <a:srgbClr val="663300"/>
                </a:solidFill>
              </a:rPr>
              <a:t>      Setiap orang mengekspresikan dirinya secara berbeda, identitas yang lahir dari ekspresi budaya, kepercayaan, serta latar belakang agama. Sehingga loyalitas etnis lebih kental. Untuk itu loyalitas etnis digunakan untuk membangun keharmonisan bukan saling terlibat konflik. </a:t>
            </a:r>
          </a:p>
          <a:p>
            <a:pPr marL="609600" indent="-609600">
              <a:lnSpc>
                <a:spcPct val="80000"/>
              </a:lnSpc>
              <a:buFontTx/>
              <a:buNone/>
            </a:pPr>
            <a:endParaRPr lang="en-US" b="1">
              <a:solidFill>
                <a:srgbClr val="6633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2000" fill="hold"/>
                                        <p:tgtEl>
                                          <p:spTgt spid="48130"/>
                                        </p:tgtEl>
                                        <p:attrNameLst>
                                          <p:attrName>ppt_w</p:attrName>
                                        </p:attrNameLst>
                                      </p:cBhvr>
                                      <p:tavLst>
                                        <p:tav tm="0">
                                          <p:val>
                                            <p:strVal val="#ppt_w"/>
                                          </p:val>
                                        </p:tav>
                                        <p:tav tm="100000">
                                          <p:val>
                                            <p:strVal val="#ppt_w"/>
                                          </p:val>
                                        </p:tav>
                                      </p:tavLst>
                                    </p:anim>
                                    <p:anim calcmode="lin" valueType="num">
                                      <p:cBhvr>
                                        <p:cTn id="8" dur="2000" fill="hold"/>
                                        <p:tgtEl>
                                          <p:spTgt spid="4813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48130"/>
                                        </p:tgtEl>
                                        <p:attrNameLst>
                                          <p:attrName>ppt_x</p:attrName>
                                        </p:attrNameLst>
                                      </p:cBhvr>
                                      <p:tavLst>
                                        <p:tav tm="0">
                                          <p:val>
                                            <p:strVal val="#ppt_x-.4"/>
                                          </p:val>
                                        </p:tav>
                                        <p:tav tm="100000">
                                          <p:val>
                                            <p:strVal val="#ppt_x"/>
                                          </p:val>
                                        </p:tav>
                                      </p:tavLst>
                                    </p:anim>
                                    <p:anim calcmode="lin" valueType="num">
                                      <p:cBhvr>
                                        <p:cTn id="10" dur="2000" fill="hold"/>
                                        <p:tgtEl>
                                          <p:spTgt spid="4813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48131">
                                            <p:txEl>
                                              <p:pRg st="1" end="1"/>
                                            </p:txEl>
                                          </p:spTgt>
                                        </p:tgtEl>
                                        <p:attrNameLst>
                                          <p:attrName>style.visibility</p:attrName>
                                        </p:attrNameLst>
                                      </p:cBhvr>
                                      <p:to>
                                        <p:strVal val="visible"/>
                                      </p:to>
                                    </p:set>
                                    <p:animEffect transition="in" filter="fade">
                                      <p:cBhvr>
                                        <p:cTn id="15" dur="500">
                                          <p:stCondLst>
                                            <p:cond delay="0"/>
                                          </p:stCondLst>
                                        </p:cTn>
                                        <p:tgtEl>
                                          <p:spTgt spid="48131">
                                            <p:txEl>
                                              <p:pRg st="1" end="1"/>
                                            </p:txEl>
                                          </p:spTgt>
                                        </p:tgtEl>
                                      </p:cBhvr>
                                    </p:animEffect>
                                    <p:anim calcmode="lin" valueType="num">
                                      <p:cBhvr>
                                        <p:cTn id="16" dur="500" fill="hold">
                                          <p:stCondLst>
                                            <p:cond delay="0"/>
                                          </p:stCondLst>
                                        </p:cTn>
                                        <p:tgtEl>
                                          <p:spTgt spid="48131">
                                            <p:txEl>
                                              <p:pRg st="1" end="1"/>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fade">
                                      <p:cBhvr>
                                        <p:cTn id="22" dur="500">
                                          <p:stCondLst>
                                            <p:cond delay="0"/>
                                          </p:stCondLst>
                                        </p:cTn>
                                        <p:tgtEl>
                                          <p:spTgt spid="48131">
                                            <p:txEl>
                                              <p:pRg st="2" end="2"/>
                                            </p:txEl>
                                          </p:spTgt>
                                        </p:tgtEl>
                                      </p:cBhvr>
                                    </p:animEffect>
                                    <p:anim calcmode="lin" valueType="num">
                                      <p:cBhvr>
                                        <p:cTn id="23" dur="500" fill="hold">
                                          <p:stCondLst>
                                            <p:cond delay="0"/>
                                          </p:stCondLst>
                                        </p:cTn>
                                        <p:tgtEl>
                                          <p:spTgt spid="48131">
                                            <p:txEl>
                                              <p:pRg st="2" end="2"/>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71" name="Picture 7" descr="MPj04411620000[1]"/>
          <p:cNvPicPr>
            <a:picLocks noChangeAspect="1" noChangeArrowheads="1"/>
          </p:cNvPicPr>
          <p:nvPr/>
        </p:nvPicPr>
        <p:blipFill>
          <a:blip r:embed="rId2"/>
          <a:srcRect/>
          <a:stretch>
            <a:fillRect/>
          </a:stretch>
        </p:blipFill>
        <p:spPr bwMode="auto">
          <a:xfrm>
            <a:off x="0" y="228600"/>
            <a:ext cx="9144000" cy="6629400"/>
          </a:xfrm>
          <a:prstGeom prst="rect">
            <a:avLst/>
          </a:prstGeom>
          <a:noFill/>
        </p:spPr>
      </p:pic>
      <p:sp>
        <p:nvSpPr>
          <p:cNvPr id="139266" name="Rectangle 2"/>
          <p:cNvSpPr>
            <a:spLocks noGrp="1" noChangeArrowheads="1"/>
          </p:cNvSpPr>
          <p:nvPr>
            <p:ph type="title"/>
          </p:nvPr>
        </p:nvSpPr>
        <p:spPr/>
        <p:txBody>
          <a:bodyPr/>
          <a:lstStyle/>
          <a:p>
            <a:r>
              <a:rPr lang="fi-FI" b="1"/>
              <a:t>b. Ideologi dan Politik</a:t>
            </a:r>
            <a:endParaRPr lang="en-US" b="1"/>
          </a:p>
        </p:txBody>
      </p:sp>
      <p:sp>
        <p:nvSpPr>
          <p:cNvPr id="139267" name="Rectangle 3"/>
          <p:cNvSpPr>
            <a:spLocks noGrp="1" noChangeArrowheads="1"/>
          </p:cNvSpPr>
          <p:nvPr>
            <p:ph type="body" sz="half" idx="1"/>
          </p:nvPr>
        </p:nvSpPr>
        <p:spPr>
          <a:xfrm>
            <a:off x="457200" y="1295400"/>
            <a:ext cx="4038600" cy="5562600"/>
          </a:xfrm>
        </p:spPr>
        <p:txBody>
          <a:bodyPr/>
          <a:lstStyle/>
          <a:p>
            <a:pPr>
              <a:lnSpc>
                <a:spcPct val="80000"/>
              </a:lnSpc>
              <a:buFontTx/>
              <a:buNone/>
            </a:pPr>
            <a:r>
              <a:rPr lang="fi-FI" sz="3200" b="1"/>
              <a:t>	Pancasila adalah satu-satunya falsafah serta ideologi bangsa dan negara yang melandasi, membimbing dan mengarahkan bangsa untuk mewujudkan kesejahteraan dan kemakmuran.</a:t>
            </a:r>
          </a:p>
          <a:p>
            <a:pPr>
              <a:lnSpc>
                <a:spcPct val="80000"/>
              </a:lnSpc>
              <a:buFontTx/>
              <a:buNone/>
            </a:pPr>
            <a:endParaRPr lang="fi-FI" sz="3200" b="1"/>
          </a:p>
          <a:p>
            <a:pPr>
              <a:lnSpc>
                <a:spcPct val="80000"/>
              </a:lnSpc>
              <a:buFontTx/>
              <a:buNone/>
            </a:pPr>
            <a:r>
              <a:rPr lang="fi-FI" sz="1600" b="1"/>
              <a:t> </a:t>
            </a:r>
            <a:endParaRPr lang="en-US" sz="1600" b="1"/>
          </a:p>
        </p:txBody>
      </p:sp>
      <p:sp>
        <p:nvSpPr>
          <p:cNvPr id="139272" name="Rectangle 8"/>
          <p:cNvSpPr>
            <a:spLocks noGrp="1" noChangeArrowheads="1"/>
          </p:cNvSpPr>
          <p:nvPr>
            <p:ph type="body" sz="half" idx="2"/>
          </p:nvPr>
        </p:nvSpPr>
        <p:spPr>
          <a:xfrm>
            <a:off x="4648200" y="1143000"/>
            <a:ext cx="4038600" cy="5715000"/>
          </a:xfrm>
        </p:spPr>
        <p:txBody>
          <a:bodyPr/>
          <a:lstStyle/>
          <a:p>
            <a:pPr>
              <a:lnSpc>
                <a:spcPct val="80000"/>
              </a:lnSpc>
              <a:buFontTx/>
              <a:buNone/>
            </a:pPr>
            <a:r>
              <a:rPr lang="fi-FI" b="1"/>
              <a:t>	</a:t>
            </a:r>
          </a:p>
          <a:p>
            <a:pPr>
              <a:lnSpc>
                <a:spcPct val="80000"/>
              </a:lnSpc>
              <a:buFontTx/>
              <a:buNone/>
            </a:pPr>
            <a:r>
              <a:rPr lang="fi-FI" b="1"/>
              <a:t>	</a:t>
            </a:r>
            <a:r>
              <a:rPr lang="fi-FI" sz="3200" b="1"/>
              <a:t>Untuk itu  anak bangsa harus merasa senasib, sepenanggungan, se-Bangsa, se-Tanah Air serta mempunyai satu tekad dalam mencapai cita-cita bangsa tersebut. </a:t>
            </a:r>
            <a:endParaRPr lang="en-US" sz="3200" b="1"/>
          </a:p>
          <a:p>
            <a:pPr>
              <a:lnSpc>
                <a:spcPct val="80000"/>
              </a:lnSpc>
            </a:pPr>
            <a:endParaRPr lang="en-US" sz="320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6500" name="Picture 4" descr="Santa Fe Stucco"/>
          <p:cNvPicPr>
            <a:picLocks noChangeAspect="1" noChangeArrowheads="1"/>
          </p:cNvPicPr>
          <p:nvPr/>
        </p:nvPicPr>
        <p:blipFill>
          <a:blip r:embed="rId3"/>
          <a:srcRect/>
          <a:stretch>
            <a:fillRect/>
          </a:stretch>
        </p:blipFill>
        <p:spPr bwMode="auto">
          <a:xfrm>
            <a:off x="609600" y="304800"/>
            <a:ext cx="8153400" cy="6019800"/>
          </a:xfrm>
          <a:prstGeom prst="rect">
            <a:avLst/>
          </a:prstGeom>
          <a:noFill/>
        </p:spPr>
      </p:pic>
      <p:sp>
        <p:nvSpPr>
          <p:cNvPr id="106499" name="Rectangle 3"/>
          <p:cNvSpPr>
            <a:spLocks noGrp="1" noChangeArrowheads="1"/>
          </p:cNvSpPr>
          <p:nvPr>
            <p:ph type="subTitle" idx="1"/>
          </p:nvPr>
        </p:nvSpPr>
        <p:spPr>
          <a:xfrm>
            <a:off x="838200" y="609600"/>
            <a:ext cx="7467600" cy="5105400"/>
          </a:xfrm>
        </p:spPr>
        <p:txBody>
          <a:bodyPr/>
          <a:lstStyle/>
          <a:p>
            <a:pPr algn="l"/>
            <a:r>
              <a:rPr lang="en-US" b="1"/>
              <a:t>c.Kesenjangan Ekonomi dan Sosial</a:t>
            </a:r>
          </a:p>
          <a:p>
            <a:pPr algn="l"/>
            <a:endParaRPr lang="en-US"/>
          </a:p>
          <a:p>
            <a:r>
              <a:rPr lang="en-US"/>
              <a:t>Kesenjangan sosial ekonomi dalam masyarakat dapat menjadi momentum untuk memprotes pemerintah dengan memobilisasi massa menuntut agar tidak terjadi diskriminasi.  </a:t>
            </a:r>
          </a:p>
          <a:p>
            <a:r>
              <a:rPr lang="en-US"/>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1000"/>
                                        <p:tgtEl>
                                          <p:spTgt spid="106499">
                                            <p:txEl>
                                              <p:pRg st="0" end="0"/>
                                            </p:txEl>
                                          </p:spTgt>
                                        </p:tgtEl>
                                      </p:cBhvr>
                                    </p:animEffect>
                                    <p:anim calcmode="lin" valueType="num">
                                      <p:cBhvr>
                                        <p:cTn id="8"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064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64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animEffect transition="in" filter="fade">
                                      <p:cBhvr>
                                        <p:cTn id="15" dur="1000"/>
                                        <p:tgtEl>
                                          <p:spTgt spid="106499">
                                            <p:txEl>
                                              <p:pRg st="2" end="2"/>
                                            </p:txEl>
                                          </p:spTgt>
                                        </p:tgtEl>
                                      </p:cBhvr>
                                    </p:animEffect>
                                    <p:anim calcmode="lin" valueType="num">
                                      <p:cBhvr>
                                        <p:cTn id="16"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649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64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6499">
                                            <p:txEl>
                                              <p:pRg st="3" end="3"/>
                                            </p:txEl>
                                          </p:spTgt>
                                        </p:tgtEl>
                                        <p:attrNameLst>
                                          <p:attrName>style.visibility</p:attrName>
                                        </p:attrNameLst>
                                      </p:cBhvr>
                                      <p:to>
                                        <p:strVal val="visible"/>
                                      </p:to>
                                    </p:set>
                                    <p:animEffect transition="in" filter="fade">
                                      <p:cBhvr>
                                        <p:cTn id="23" dur="1000"/>
                                        <p:tgtEl>
                                          <p:spTgt spid="106499">
                                            <p:txEl>
                                              <p:pRg st="3" end="3"/>
                                            </p:txEl>
                                          </p:spTgt>
                                        </p:tgtEl>
                                      </p:cBhvr>
                                    </p:animEffect>
                                    <p:anim calcmode="lin" valueType="num">
                                      <p:cBhvr>
                                        <p:cTn id="24" dur="10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649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649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normAutofit lnSpcReduction="10000"/>
          </a:bodyPr>
          <a:lstStyle/>
          <a:p>
            <a:pPr eaLnBrk="1" hangingPunct="1">
              <a:buFont typeface="Wingdings 3" pitchFamily="18" charset="2"/>
              <a:buNone/>
            </a:pPr>
            <a:r>
              <a:rPr lang="de-DE" smtClean="0"/>
              <a:t>a. Ruang lingkup dari ISD adalah sebagai berikut :</a:t>
            </a:r>
          </a:p>
          <a:p>
            <a:pPr eaLnBrk="1" hangingPunct="1">
              <a:buFont typeface="Wingdings 3" pitchFamily="18" charset="2"/>
              <a:buNone/>
            </a:pPr>
            <a:r>
              <a:rPr lang="id-ID" smtClean="0"/>
              <a:t>1. Individu, keluarga, dan masyarakat.</a:t>
            </a:r>
          </a:p>
          <a:p>
            <a:pPr eaLnBrk="1" hangingPunct="1">
              <a:buFont typeface="Wingdings 3" pitchFamily="18" charset="2"/>
              <a:buNone/>
            </a:pPr>
            <a:r>
              <a:rPr lang="id-ID" smtClean="0"/>
              <a:t>2. Masyarakat kota dan desa</a:t>
            </a:r>
          </a:p>
          <a:p>
            <a:pPr eaLnBrk="1" hangingPunct="1">
              <a:buFont typeface="Wingdings 3" pitchFamily="18" charset="2"/>
              <a:buNone/>
            </a:pPr>
            <a:r>
              <a:rPr lang="id-ID" smtClean="0"/>
              <a:t>3. Masalah penduduk</a:t>
            </a:r>
          </a:p>
          <a:p>
            <a:pPr eaLnBrk="1" hangingPunct="1">
              <a:buFont typeface="Wingdings 3" pitchFamily="18" charset="2"/>
              <a:buNone/>
            </a:pPr>
            <a:r>
              <a:rPr lang="id-ID" smtClean="0"/>
              <a:t>4. Pelapisan sosial</a:t>
            </a:r>
          </a:p>
          <a:p>
            <a:pPr eaLnBrk="1" hangingPunct="1">
              <a:buFont typeface="Wingdings 3" pitchFamily="18" charset="2"/>
              <a:buNone/>
            </a:pPr>
            <a:r>
              <a:rPr lang="id-ID" smtClean="0"/>
              <a:t>5. Pemuda dan sosialisasi</a:t>
            </a:r>
          </a:p>
          <a:p>
            <a:pPr eaLnBrk="1" hangingPunct="1">
              <a:buFont typeface="Wingdings 3" pitchFamily="18" charset="2"/>
              <a:buNone/>
            </a:pPr>
            <a:r>
              <a:rPr lang="id-ID" smtClean="0"/>
              <a:t>6. Ilmu pengetahuan, teknologi, dan kemiskinan</a:t>
            </a:r>
          </a:p>
        </p:txBody>
      </p:sp>
      <p:sp>
        <p:nvSpPr>
          <p:cNvPr id="3" name="Title 2"/>
          <p:cNvSpPr>
            <a:spLocks noGrp="1"/>
          </p:cNvSpPr>
          <p:nvPr>
            <p:ph type="title"/>
          </p:nvPr>
        </p:nvSpPr>
        <p:spPr/>
        <p:txBody>
          <a:bodyPr/>
          <a:lstStyle/>
          <a:p>
            <a:pPr eaLnBrk="1" hangingPunct="1">
              <a:defRPr/>
            </a:pPr>
            <a:r>
              <a:rPr lang="id-ID" sz="3200" dirty="0" smtClean="0"/>
              <a:t>B. Ruang Lingkup ISD, IBD, dan ISBD</a:t>
            </a:r>
            <a:endParaRPr lang="id-ID" sz="32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8551" name="Picture 7" descr="j0299587"/>
          <p:cNvPicPr>
            <a:picLocks noChangeAspect="1" noChangeArrowheads="1"/>
          </p:cNvPicPr>
          <p:nvPr/>
        </p:nvPicPr>
        <p:blipFill>
          <a:blip r:embed="rId3"/>
          <a:srcRect/>
          <a:stretch>
            <a:fillRect/>
          </a:stretch>
        </p:blipFill>
        <p:spPr bwMode="auto">
          <a:xfrm>
            <a:off x="609600" y="1676400"/>
            <a:ext cx="8229600" cy="4953000"/>
          </a:xfrm>
          <a:prstGeom prst="rect">
            <a:avLst/>
          </a:prstGeom>
          <a:noFill/>
        </p:spPr>
      </p:pic>
      <p:sp>
        <p:nvSpPr>
          <p:cNvPr id="108546" name="Rectangle 2"/>
          <p:cNvSpPr>
            <a:spLocks noGrp="1" noChangeArrowheads="1"/>
          </p:cNvSpPr>
          <p:nvPr>
            <p:ph type="title"/>
          </p:nvPr>
        </p:nvSpPr>
        <p:spPr>
          <a:ln>
            <a:solidFill>
              <a:schemeClr val="bg1"/>
            </a:solidFill>
          </a:ln>
        </p:spPr>
        <p:txBody>
          <a:bodyPr/>
          <a:lstStyle/>
          <a:p>
            <a:r>
              <a:rPr lang="en-US" sz="3200">
                <a:solidFill>
                  <a:srgbClr val="000099"/>
                </a:solidFill>
              </a:rPr>
              <a:t>B. Keragaman &amp; Kesetaraan Sebagai Kekayaan Sosial Budaya Bangsa </a:t>
            </a:r>
          </a:p>
        </p:txBody>
      </p:sp>
      <p:sp>
        <p:nvSpPr>
          <p:cNvPr id="108547" name="Rectangle 3"/>
          <p:cNvSpPr>
            <a:spLocks noGrp="1" noChangeArrowheads="1"/>
          </p:cNvSpPr>
          <p:nvPr>
            <p:ph type="body" idx="1"/>
          </p:nvPr>
        </p:nvSpPr>
        <p:spPr>
          <a:xfrm>
            <a:off x="838200" y="1600200"/>
            <a:ext cx="7848600" cy="4876800"/>
          </a:xfrm>
          <a:ln>
            <a:solidFill>
              <a:srgbClr val="000066"/>
            </a:solidFill>
          </a:ln>
        </p:spPr>
        <p:txBody>
          <a:bodyPr/>
          <a:lstStyle/>
          <a:p>
            <a:pPr marL="457200" lvl="1" indent="-277813">
              <a:buFont typeface="Wingdings" pitchFamily="2" charset="2"/>
              <a:buChar char="Ø"/>
            </a:pPr>
            <a:r>
              <a:rPr lang="en-US" sz="2400" b="1"/>
              <a:t>Pesona Indonesia tersusun atas keberagaman pesona keindahan elemen-elemen sosial yang terbentuk dari kebudayaan dan pola hidup masyarakat Indonesia semenjak dulu kala dari Sabang sampai Merauke</a:t>
            </a:r>
            <a:r>
              <a:rPr lang="en-US" sz="2400"/>
              <a:t>. </a:t>
            </a:r>
          </a:p>
          <a:p>
            <a:pPr marL="457200" lvl="1" indent="-277813">
              <a:buFont typeface="Wingdings" pitchFamily="2" charset="2"/>
              <a:buChar char="Ø"/>
            </a:pPr>
            <a:r>
              <a:rPr lang="en-US" sz="2400" b="1"/>
              <a:t>Wawasan Nusantara merupakan wujud darikesatuan polotik, kesatuan sosial budaya, kesatuan konomi, kesatuan pertahanan dan keamanan.Dari kesatuan tersebut,sebagai warga negara kita memiliki hak dan keweajiban yang sama dalam rangka bela negara. </a:t>
            </a:r>
          </a:p>
          <a:p>
            <a:pPr marL="0" indent="0">
              <a:buFontTx/>
              <a:buNone/>
            </a:pPr>
            <a:r>
              <a:rPr lang="en-US" sz="2800" b="1"/>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8546">
                                            <p:txEl>
                                              <p:charRg st="4294967295" end="4294967295"/>
                                            </p:txEl>
                                          </p:spTgt>
                                        </p:tgtEl>
                                        <p:attrNameLst>
                                          <p:attrName>style.visibility</p:attrName>
                                        </p:attrNameLst>
                                      </p:cBhvr>
                                      <p:to>
                                        <p:strVal val="visible"/>
                                      </p:to>
                                    </p:set>
                                    <p:anim calcmode="lin" valueType="num">
                                      <p:cBhvr>
                                        <p:cTn id="7" dur="500" fill="hold"/>
                                        <p:tgtEl>
                                          <p:spTgt spid="108546">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108546">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p:cTn id="13" dur="500" fill="hold"/>
                                        <p:tgtEl>
                                          <p:spTgt spid="1085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8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p:cTn id="19" dur="500" fill="hold"/>
                                        <p:tgtEl>
                                          <p:spTgt spid="1085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85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8547">
                                            <p:txEl>
                                              <p:pRg st="2" end="2"/>
                                            </p:txEl>
                                          </p:spTgt>
                                        </p:tgtEl>
                                        <p:attrNameLst>
                                          <p:attrName>style.visibility</p:attrName>
                                        </p:attrNameLst>
                                      </p:cBhvr>
                                      <p:to>
                                        <p:strVal val="visible"/>
                                      </p:to>
                                    </p:set>
                                    <p:anim calcmode="lin" valueType="num">
                                      <p:cBhvr>
                                        <p:cTn id="25" dur="500" fill="hold"/>
                                        <p:tgtEl>
                                          <p:spTgt spid="10854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854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1800" name="Picture 8" descr="MMj03157630000[1]"/>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1799" name="WordArt 7"/>
          <p:cNvSpPr>
            <a:spLocks noChangeArrowheads="1" noChangeShapeType="1" noTextEdit="1"/>
          </p:cNvSpPr>
          <p:nvPr/>
        </p:nvSpPr>
        <p:spPr bwMode="auto">
          <a:xfrm>
            <a:off x="762000" y="457200"/>
            <a:ext cx="6934200" cy="466725"/>
          </a:xfrm>
          <a:prstGeom prst="rect">
            <a:avLst/>
          </a:prstGeom>
        </p:spPr>
        <p:txBody>
          <a:bodyPr wrap="none" fromWordArt="1">
            <a:prstTxWarp prst="textPlain">
              <a:avLst>
                <a:gd name="adj" fmla="val 50000"/>
              </a:avLst>
            </a:prstTxWarp>
          </a:bodyPr>
          <a:lstStyle/>
          <a:p>
            <a:r>
              <a:rPr lang="id-ID" sz="3200" b="1" kern="10">
                <a:ln w="9525">
                  <a:solidFill>
                    <a:schemeClr val="tx2"/>
                  </a:solidFill>
                  <a:round/>
                  <a:headEnd/>
                  <a:tailEnd/>
                </a:ln>
                <a:solidFill>
                  <a:srgbClr val="336699"/>
                </a:solidFill>
                <a:effectLst>
                  <a:outerShdw dist="45791" dir="2021404" algn="ctr" rotWithShape="0">
                    <a:srgbClr val="B2B2B2">
                      <a:alpha val="80000"/>
                    </a:srgbClr>
                  </a:outerShdw>
                </a:effectLst>
                <a:latin typeface="Times New Roman"/>
                <a:cs typeface="Times New Roman"/>
              </a:rPr>
              <a:t>C.Problematika Keragaman</a:t>
            </a:r>
          </a:p>
        </p:txBody>
      </p:sp>
      <p:sp>
        <p:nvSpPr>
          <p:cNvPr id="161797" name="Rectangle 5"/>
          <p:cNvSpPr>
            <a:spLocks noGrp="1" noChangeArrowheads="1"/>
          </p:cNvSpPr>
          <p:nvPr>
            <p:ph type="subTitle" idx="1"/>
          </p:nvPr>
        </p:nvSpPr>
        <p:spPr>
          <a:xfrm>
            <a:off x="533400" y="1524000"/>
            <a:ext cx="8001000" cy="4343400"/>
          </a:xfrm>
        </p:spPr>
        <p:txBody>
          <a:bodyPr/>
          <a:lstStyle/>
          <a:p>
            <a:pPr marL="361950" indent="-361950" algn="just">
              <a:lnSpc>
                <a:spcPct val="90000"/>
              </a:lnSpc>
              <a:buFont typeface="Wingdings" pitchFamily="2" charset="2"/>
              <a:buChar char="v"/>
            </a:pPr>
            <a:r>
              <a:rPr lang="sv-SE" b="1"/>
              <a:t> </a:t>
            </a:r>
            <a:r>
              <a:rPr lang="sv-SE" b="1">
                <a:solidFill>
                  <a:srgbClr val="0000FF"/>
                </a:solidFill>
              </a:rPr>
              <a:t>Manusia dapat menentukan pola tingkah laku mengacu pada norma sosial dalam katagori kebiasaan, adat serta hukum dalam melestarikan keragaman.</a:t>
            </a:r>
          </a:p>
          <a:p>
            <a:pPr marL="361950" indent="-361950" algn="just">
              <a:lnSpc>
                <a:spcPct val="90000"/>
              </a:lnSpc>
              <a:buFont typeface="Wingdings" pitchFamily="2" charset="2"/>
              <a:buChar char="v"/>
            </a:pPr>
            <a:r>
              <a:rPr lang="sv-SE" b="1">
                <a:solidFill>
                  <a:srgbClr val="0000FF"/>
                </a:solidFill>
              </a:rPr>
              <a:t>Keragaman ini dapat memicu terjadinya konflik tapi juga dapat menjadi kekuatan untuk membangun masyarakat beradab</a:t>
            </a:r>
            <a:r>
              <a:rPr lang="sv-SE" b="1"/>
              <a:t>.</a:t>
            </a:r>
            <a:endParaRPr lang="en-US" b="1"/>
          </a:p>
          <a:p>
            <a:pPr marL="361950" indent="-361950">
              <a:lnSpc>
                <a:spcPct val="90000"/>
              </a:lnSpc>
            </a:pPr>
            <a:endParaRPr lang="en-US"/>
          </a:p>
        </p:txBody>
      </p:sp>
      <p:sp>
        <p:nvSpPr>
          <p:cNvPr id="161798" name="Rectangle 6"/>
          <p:cNvSpPr>
            <a:spLocks noGrp="1" noChangeArrowheads="1"/>
          </p:cNvSpPr>
          <p:nvPr>
            <p:ph type="body" sz="half" idx="4294967295"/>
          </p:nvPr>
        </p:nvSpPr>
        <p:spPr>
          <a:xfrm>
            <a:off x="533400" y="1600200"/>
            <a:ext cx="8305800" cy="4525963"/>
          </a:xfrm>
        </p:spPr>
        <p:txBody>
          <a:bodyPr/>
          <a:lstStyle/>
          <a:p>
            <a:pPr>
              <a:buFontTx/>
              <a:buNone/>
            </a:pPr>
            <a:endParaRPr lang="en-US" sz="2800" b="1">
              <a:solidFill>
                <a:srgbClr val="003300"/>
              </a:solidFill>
            </a:endParaRPr>
          </a:p>
          <a:p>
            <a:endParaRPr lang="en-US" sz="28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animEffect transition="in" filter="fade">
                                      <p:cBhvr>
                                        <p:cTn id="7" dur="2000"/>
                                        <p:tgtEl>
                                          <p:spTgt spid="161797">
                                            <p:txEl>
                                              <p:pRg st="0" end="0"/>
                                            </p:txEl>
                                          </p:spTgt>
                                        </p:tgtEl>
                                      </p:cBhvr>
                                    </p:animEffect>
                                    <p:anim calcmode="lin" valueType="num">
                                      <p:cBhvr>
                                        <p:cTn id="8" dur="2000" fill="hold"/>
                                        <p:tgtEl>
                                          <p:spTgt spid="161797">
                                            <p:txEl>
                                              <p:pRg st="0" end="0"/>
                                            </p:txEl>
                                          </p:spTgt>
                                        </p:tgtEl>
                                        <p:attrNameLst>
                                          <p:attrName>ppt_x</p:attrName>
                                        </p:attrNameLst>
                                      </p:cBhvr>
                                      <p:tavLst>
                                        <p:tav tm="0">
                                          <p:val>
                                            <p:strVal val="#ppt_x"/>
                                          </p:val>
                                        </p:tav>
                                        <p:tav tm="100000">
                                          <p:val>
                                            <p:strVal val="#ppt_x"/>
                                          </p:val>
                                        </p:tav>
                                      </p:tavLst>
                                    </p:anim>
                                    <p:anim calcmode="lin" valueType="num">
                                      <p:cBhvr>
                                        <p:cTn id="9" dur="1796" decel="100000" fill="hold"/>
                                        <p:tgtEl>
                                          <p:spTgt spid="161797">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796"/>
                                          </p:stCondLst>
                                        </p:cTn>
                                        <p:tgtEl>
                                          <p:spTgt spid="16179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1797">
                                            <p:txEl>
                                              <p:pRg st="1" end="1"/>
                                            </p:txEl>
                                          </p:spTgt>
                                        </p:tgtEl>
                                        <p:attrNameLst>
                                          <p:attrName>style.visibility</p:attrName>
                                        </p:attrNameLst>
                                      </p:cBhvr>
                                      <p:to>
                                        <p:strVal val="visible"/>
                                      </p:to>
                                    </p:set>
                                    <p:animEffect transition="in" filter="fade">
                                      <p:cBhvr>
                                        <p:cTn id="15" dur="2000"/>
                                        <p:tgtEl>
                                          <p:spTgt spid="161797">
                                            <p:txEl>
                                              <p:pRg st="1" end="1"/>
                                            </p:txEl>
                                          </p:spTgt>
                                        </p:tgtEl>
                                      </p:cBhvr>
                                    </p:animEffect>
                                    <p:anim calcmode="lin" valueType="num">
                                      <p:cBhvr>
                                        <p:cTn id="16" dur="2000" fill="hold"/>
                                        <p:tgtEl>
                                          <p:spTgt spid="161797">
                                            <p:txEl>
                                              <p:pRg st="1" end="1"/>
                                            </p:txEl>
                                          </p:spTgt>
                                        </p:tgtEl>
                                        <p:attrNameLst>
                                          <p:attrName>ppt_x</p:attrName>
                                        </p:attrNameLst>
                                      </p:cBhvr>
                                      <p:tavLst>
                                        <p:tav tm="0">
                                          <p:val>
                                            <p:strVal val="#ppt_x"/>
                                          </p:val>
                                        </p:tav>
                                        <p:tav tm="100000">
                                          <p:val>
                                            <p:strVal val="#ppt_x"/>
                                          </p:val>
                                        </p:tav>
                                      </p:tavLst>
                                    </p:anim>
                                    <p:anim calcmode="lin" valueType="num">
                                      <p:cBhvr>
                                        <p:cTn id="17" dur="1796" decel="100000" fill="hold"/>
                                        <p:tgtEl>
                                          <p:spTgt spid="161797">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796"/>
                                          </p:stCondLst>
                                        </p:cTn>
                                        <p:tgtEl>
                                          <p:spTgt spid="16179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61798">
                                            <p:txEl>
                                              <p:pRg st="0" end="0"/>
                                            </p:txEl>
                                          </p:spTgt>
                                        </p:tgtEl>
                                        <p:attrNameLst>
                                          <p:attrName>style.visibility</p:attrName>
                                        </p:attrNameLst>
                                      </p:cBhvr>
                                      <p:to>
                                        <p:strVal val="visible"/>
                                      </p:to>
                                    </p:set>
                                    <p:animEffect transition="in" filter="fade">
                                      <p:cBhvr>
                                        <p:cTn id="23" dur="1000"/>
                                        <p:tgtEl>
                                          <p:spTgt spid="161798">
                                            <p:txEl>
                                              <p:pRg st="0" end="0"/>
                                            </p:txEl>
                                          </p:spTgt>
                                        </p:tgtEl>
                                      </p:cBhvr>
                                    </p:animEffect>
                                    <p:anim calcmode="lin" valueType="num">
                                      <p:cBhvr>
                                        <p:cTn id="24" dur="1000" fill="hold"/>
                                        <p:tgtEl>
                                          <p:spTgt spid="161798">
                                            <p:txEl>
                                              <p:pRg st="0" end="0"/>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61798">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6179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61799"/>
                                        </p:tgtEl>
                                        <p:attrNameLst>
                                          <p:attrName>style.visibility</p:attrName>
                                        </p:attrNameLst>
                                      </p:cBhvr>
                                      <p:to>
                                        <p:strVal val="visible"/>
                                      </p:to>
                                    </p:set>
                                    <p:animEffect transition="in" filter="fade">
                                      <p:cBhvr>
                                        <p:cTn id="31" dur="1000"/>
                                        <p:tgtEl>
                                          <p:spTgt spid="161799"/>
                                        </p:tgtEl>
                                      </p:cBhvr>
                                    </p:animEffect>
                                    <p:anim calcmode="lin" valueType="num">
                                      <p:cBhvr>
                                        <p:cTn id="32" dur="1000" fill="hold"/>
                                        <p:tgtEl>
                                          <p:spTgt spid="161799"/>
                                        </p:tgtEl>
                                        <p:attrNameLst>
                                          <p:attrName>ppt_x</p:attrName>
                                        </p:attrNameLst>
                                      </p:cBhvr>
                                      <p:tavLst>
                                        <p:tav tm="0">
                                          <p:val>
                                            <p:strVal val="#ppt_x"/>
                                          </p:val>
                                        </p:tav>
                                        <p:tav tm="100000">
                                          <p:val>
                                            <p:strVal val="#ppt_x"/>
                                          </p:val>
                                        </p:tav>
                                      </p:tavLst>
                                    </p:anim>
                                    <p:anim calcmode="lin" valueType="num">
                                      <p:cBhvr>
                                        <p:cTn id="33" dur="1000" fill="hold"/>
                                        <p:tgtEl>
                                          <p:spTgt spid="1617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9" grpId="0" animBg="1"/>
      <p:bldP spid="161797" grpId="0" build="p"/>
      <p:bldP spid="161798"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7" name="Picture 7" descr="MPj04386680000[1]"/>
          <p:cNvPicPr>
            <a:picLocks noChangeAspect="1" noChangeArrowheads="1"/>
          </p:cNvPicPr>
          <p:nvPr/>
        </p:nvPicPr>
        <p:blipFill>
          <a:blip r:embed="rId2"/>
          <a:srcRect/>
          <a:stretch>
            <a:fillRect/>
          </a:stretch>
        </p:blipFill>
        <p:spPr bwMode="auto">
          <a:xfrm>
            <a:off x="457200" y="1524000"/>
            <a:ext cx="8220075" cy="4800600"/>
          </a:xfrm>
          <a:prstGeom prst="rect">
            <a:avLst/>
          </a:prstGeom>
          <a:noFill/>
        </p:spPr>
      </p:pic>
      <p:sp>
        <p:nvSpPr>
          <p:cNvPr id="163844" name="Rectangle 4"/>
          <p:cNvSpPr>
            <a:spLocks noGrp="1" noChangeArrowheads="1"/>
          </p:cNvSpPr>
          <p:nvPr>
            <p:ph type="title"/>
          </p:nvPr>
        </p:nvSpPr>
        <p:spPr>
          <a:solidFill>
            <a:srgbClr val="000099"/>
          </a:solidFill>
        </p:spPr>
        <p:txBody>
          <a:bodyPr/>
          <a:lstStyle/>
          <a:p>
            <a:r>
              <a:rPr lang="en-US" sz="4000" b="1">
                <a:solidFill>
                  <a:srgbClr val="003300"/>
                </a:solidFill>
              </a:rPr>
              <a:t/>
            </a:r>
            <a:br>
              <a:rPr lang="en-US" sz="4000" b="1">
                <a:solidFill>
                  <a:srgbClr val="003300"/>
                </a:solidFill>
              </a:rPr>
            </a:br>
            <a:r>
              <a:rPr lang="en-US" sz="3600" b="1">
                <a:solidFill>
                  <a:schemeClr val="bg1"/>
                </a:solidFill>
              </a:rPr>
              <a:t>a.Faktor Penyebab Munculnya keragaman Peradapan</a:t>
            </a:r>
            <a:r>
              <a:rPr lang="en-US" sz="4000" b="1">
                <a:solidFill>
                  <a:srgbClr val="FF0000"/>
                </a:solidFill>
              </a:rPr>
              <a:t>.</a:t>
            </a:r>
            <a:br>
              <a:rPr lang="en-US" sz="4000" b="1">
                <a:solidFill>
                  <a:srgbClr val="FF0000"/>
                </a:solidFill>
              </a:rPr>
            </a:br>
            <a:endParaRPr lang="en-US" sz="4000" b="1">
              <a:solidFill>
                <a:srgbClr val="FF0000"/>
              </a:solidFill>
            </a:endParaRPr>
          </a:p>
        </p:txBody>
      </p:sp>
      <p:sp>
        <p:nvSpPr>
          <p:cNvPr id="163845" name="Rectangle 5"/>
          <p:cNvSpPr>
            <a:spLocks noGrp="1" noChangeArrowheads="1"/>
          </p:cNvSpPr>
          <p:nvPr>
            <p:ph type="body" sz="half" idx="1"/>
          </p:nvPr>
        </p:nvSpPr>
        <p:spPr/>
        <p:txBody>
          <a:bodyPr/>
          <a:lstStyle/>
          <a:p>
            <a:pPr>
              <a:lnSpc>
                <a:spcPct val="80000"/>
              </a:lnSpc>
              <a:buFont typeface="Wingdings" pitchFamily="2" charset="2"/>
              <a:buChar char="v"/>
            </a:pPr>
            <a:r>
              <a:rPr lang="en-US" sz="2400" b="1">
                <a:solidFill>
                  <a:srgbClr val="003300"/>
                </a:solidFill>
              </a:rPr>
              <a:t>Manusia berusaha mengubah dirinya sendiri menjadi makhluk yang beradap. </a:t>
            </a:r>
          </a:p>
          <a:p>
            <a:pPr>
              <a:lnSpc>
                <a:spcPct val="80000"/>
              </a:lnSpc>
              <a:buFont typeface="Wingdings" pitchFamily="2" charset="2"/>
              <a:buChar char="v"/>
            </a:pPr>
            <a:r>
              <a:rPr lang="en-US" sz="2400" b="1">
                <a:solidFill>
                  <a:srgbClr val="003300"/>
                </a:solidFill>
              </a:rPr>
              <a:t>Manusia menyebar untuk memperoleh sumber daya sehingga terus belajar dan berlatih untuk merancang bangun kehidupan dengan teknologi kebudayaan yang diciptakannya. </a:t>
            </a:r>
          </a:p>
          <a:p>
            <a:pPr>
              <a:lnSpc>
                <a:spcPct val="80000"/>
              </a:lnSpc>
              <a:buFontTx/>
              <a:buNone/>
            </a:pPr>
            <a:r>
              <a:rPr lang="en-US" sz="2400" b="1">
                <a:solidFill>
                  <a:srgbClr val="003300"/>
                </a:solidFill>
              </a:rPr>
              <a:t>	</a:t>
            </a:r>
          </a:p>
        </p:txBody>
      </p:sp>
      <p:sp>
        <p:nvSpPr>
          <p:cNvPr id="163846" name="Rectangle 6"/>
          <p:cNvSpPr>
            <a:spLocks noGrp="1" noChangeArrowheads="1"/>
          </p:cNvSpPr>
          <p:nvPr>
            <p:ph type="body" sz="half" idx="2"/>
          </p:nvPr>
        </p:nvSpPr>
        <p:spPr/>
        <p:txBody>
          <a:bodyPr/>
          <a:lstStyle/>
          <a:p>
            <a:pPr>
              <a:lnSpc>
                <a:spcPct val="80000"/>
              </a:lnSpc>
              <a:buFont typeface="Wingdings" pitchFamily="2" charset="2"/>
              <a:buChar char="v"/>
            </a:pPr>
            <a:r>
              <a:rPr lang="en-US" sz="2400" b="1"/>
              <a:t>Jaringan Perdagangan</a:t>
            </a:r>
          </a:p>
          <a:p>
            <a:pPr>
              <a:lnSpc>
                <a:spcPct val="80000"/>
              </a:lnSpc>
              <a:buFontTx/>
              <a:buChar char="o"/>
            </a:pPr>
            <a:r>
              <a:rPr lang="en-US" sz="2000" b="1"/>
              <a:t>Sejumlah antropolog   menilai bahwa, jaringan perdagangan juga merupakan faktor yang menentukan dalam         pertumbuhan peradaban.</a:t>
            </a:r>
          </a:p>
          <a:p>
            <a:pPr>
              <a:lnSpc>
                <a:spcPct val="80000"/>
              </a:lnSpc>
              <a:buFontTx/>
              <a:buChar char="o"/>
            </a:pPr>
            <a:r>
              <a:rPr lang="en-US" sz="2000" b="1"/>
              <a:t>Setiap daerah memiliki ekologi yang berbeda-beda.</a:t>
            </a:r>
          </a:p>
          <a:p>
            <a:pPr>
              <a:lnSpc>
                <a:spcPct val="80000"/>
              </a:lnSpc>
              <a:buFontTx/>
              <a:buChar char="o"/>
            </a:pPr>
            <a:r>
              <a:rPr lang="en-US" sz="2000" b="1"/>
              <a:t>Perdagangan memainkan peran penting bagi pertumbuhan peradaban.    </a:t>
            </a:r>
          </a:p>
          <a:p>
            <a:pPr>
              <a:lnSpc>
                <a:spcPct val="80000"/>
              </a:lnSpc>
            </a:pPr>
            <a:endParaRPr lang="en-US" sz="200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j0293844"/>
          <p:cNvPicPr>
            <a:picLocks noChangeAspect="1" noChangeArrowheads="1"/>
          </p:cNvPicPr>
          <p:nvPr/>
        </p:nvPicPr>
        <p:blipFill>
          <a:blip r:embed="rId3"/>
          <a:srcRect/>
          <a:stretch>
            <a:fillRect/>
          </a:stretch>
        </p:blipFill>
        <p:spPr bwMode="auto">
          <a:xfrm>
            <a:off x="533400" y="533400"/>
            <a:ext cx="8077200" cy="5486400"/>
          </a:xfrm>
          <a:prstGeom prst="rect">
            <a:avLst/>
          </a:prstGeom>
          <a:noFill/>
        </p:spPr>
      </p:pic>
      <p:sp>
        <p:nvSpPr>
          <p:cNvPr id="111619" name="Rectangle 3"/>
          <p:cNvSpPr>
            <a:spLocks noGrp="1" noChangeArrowheads="1"/>
          </p:cNvSpPr>
          <p:nvPr>
            <p:ph type="body" idx="1"/>
          </p:nvPr>
        </p:nvSpPr>
        <p:spPr>
          <a:xfrm>
            <a:off x="457200" y="457200"/>
            <a:ext cx="8229600" cy="5668963"/>
          </a:xfrm>
          <a:ln>
            <a:solidFill>
              <a:srgbClr val="000099"/>
            </a:solidFill>
          </a:ln>
        </p:spPr>
        <p:txBody>
          <a:bodyPr/>
          <a:lstStyle/>
          <a:p>
            <a:pPr>
              <a:lnSpc>
                <a:spcPct val="90000"/>
              </a:lnSpc>
              <a:buFontTx/>
              <a:buNone/>
            </a:pPr>
            <a:r>
              <a:rPr lang="en-US" b="1"/>
              <a:t>b. Problematika Pluralisme Kebudayaan dalam Peradapan</a:t>
            </a:r>
          </a:p>
          <a:p>
            <a:pPr>
              <a:lnSpc>
                <a:spcPct val="90000"/>
              </a:lnSpc>
              <a:buFontTx/>
              <a:buNone/>
            </a:pPr>
            <a:r>
              <a:rPr lang="en-US"/>
              <a:t>	</a:t>
            </a:r>
            <a:r>
              <a:rPr lang="en-US">
                <a:solidFill>
                  <a:srgbClr val="0000FF"/>
                </a:solidFill>
              </a:rPr>
              <a:t>Secara </a:t>
            </a:r>
            <a:r>
              <a:rPr lang="en-US" b="1">
                <a:solidFill>
                  <a:srgbClr val="0000FF"/>
                </a:solidFill>
              </a:rPr>
              <a:t>universal</a:t>
            </a:r>
            <a:r>
              <a:rPr lang="en-US"/>
              <a:t> </a:t>
            </a:r>
            <a:r>
              <a:rPr lang="en-US" b="1"/>
              <a:t>pluralisme kebudayaan adalah interaksi sosial dan politik dalam masyarakat manusia yang sama dengan cara hidup dan berfikir yang berlainan.</a:t>
            </a:r>
          </a:p>
          <a:p>
            <a:pPr>
              <a:lnSpc>
                <a:spcPct val="90000"/>
              </a:lnSpc>
              <a:buFontTx/>
              <a:buNone/>
            </a:pPr>
            <a:r>
              <a:rPr lang="en-US" b="1"/>
              <a:t>	</a:t>
            </a:r>
            <a:r>
              <a:rPr lang="en-US" b="1">
                <a:solidFill>
                  <a:schemeClr val="tx2"/>
                </a:solidFill>
              </a:rPr>
              <a:t>Keberagaman</a:t>
            </a:r>
            <a:r>
              <a:rPr lang="en-US" b="1"/>
              <a:t> juga memunculkan fanatisme, primordialisme sempit, prasangka serta rasisme dapat meruntuhkan peradapan manusia moderen.</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Greenstone"/>
          <p:cNvPicPr>
            <a:picLocks noChangeAspect="1" noChangeArrowheads="1"/>
          </p:cNvPicPr>
          <p:nvPr/>
        </p:nvPicPr>
        <p:blipFill>
          <a:blip r:embed="rId2"/>
          <a:srcRect/>
          <a:stretch>
            <a:fillRect/>
          </a:stretch>
        </p:blipFill>
        <p:spPr bwMode="auto">
          <a:xfrm>
            <a:off x="304800" y="457200"/>
            <a:ext cx="8229600" cy="6019800"/>
          </a:xfrm>
          <a:prstGeom prst="rect">
            <a:avLst/>
          </a:prstGeom>
          <a:noFill/>
        </p:spPr>
      </p:pic>
      <p:sp>
        <p:nvSpPr>
          <p:cNvPr id="157699" name="Rectangle 3"/>
          <p:cNvSpPr>
            <a:spLocks noGrp="1" noChangeArrowheads="1"/>
          </p:cNvSpPr>
          <p:nvPr>
            <p:ph type="body" idx="1"/>
          </p:nvPr>
        </p:nvSpPr>
        <p:spPr>
          <a:xfrm>
            <a:off x="609600" y="1676400"/>
            <a:ext cx="7848600" cy="4038600"/>
          </a:xfrm>
        </p:spPr>
        <p:txBody>
          <a:bodyPr/>
          <a:lstStyle/>
          <a:p>
            <a:pPr marL="990600" lvl="1" indent="-533400">
              <a:buFontTx/>
              <a:buAutoNum type="arabicPeriod"/>
            </a:pPr>
            <a:r>
              <a:rPr lang="sv-SE" sz="3200">
                <a:solidFill>
                  <a:schemeClr val="bg1"/>
                </a:solidFill>
              </a:rPr>
              <a:t>Mayoritas tidak bisa mendiktekan keinginan dan cita-citanya pada minoritas. </a:t>
            </a:r>
          </a:p>
          <a:p>
            <a:pPr marL="990600" lvl="1" indent="-533400">
              <a:buFontTx/>
              <a:buAutoNum type="arabicPeriod"/>
            </a:pPr>
            <a:r>
              <a:rPr lang="sv-SE" sz="3200">
                <a:solidFill>
                  <a:schemeClr val="bg1"/>
                </a:solidFill>
              </a:rPr>
              <a:t>Setiap warga negara harus men-dapatkan perlakuan hukum yang adil  </a:t>
            </a:r>
          </a:p>
          <a:p>
            <a:pPr marL="990600" lvl="1" indent="-533400">
              <a:buFontTx/>
              <a:buAutoNum type="arabicPeriod"/>
            </a:pPr>
            <a:r>
              <a:rPr lang="sv-SE" sz="3200">
                <a:solidFill>
                  <a:schemeClr val="bg1"/>
                </a:solidFill>
              </a:rPr>
              <a:t>Setiap warga negara mesti  diberi kesempatan yang sama memperoleh pekerjaan</a:t>
            </a:r>
          </a:p>
          <a:p>
            <a:pPr marL="990600" lvl="1" indent="-533400">
              <a:buFontTx/>
              <a:buAutoNum type="arabicPeriod"/>
            </a:pPr>
            <a:r>
              <a:rPr lang="en-US" sz="3200">
                <a:solidFill>
                  <a:schemeClr val="bg1"/>
                </a:solidFill>
              </a:rPr>
              <a:t>Pimpinan Nasional yang bijaksana.</a:t>
            </a:r>
          </a:p>
        </p:txBody>
      </p:sp>
      <p:sp>
        <p:nvSpPr>
          <p:cNvPr id="157700" name="Rectangle 4"/>
          <p:cNvSpPr>
            <a:spLocks noGrp="1" noChangeArrowheads="1"/>
          </p:cNvSpPr>
          <p:nvPr>
            <p:ph type="title"/>
          </p:nvPr>
        </p:nvSpPr>
        <p:spPr>
          <a:xfrm>
            <a:off x="381000" y="609600"/>
            <a:ext cx="8229600" cy="1447800"/>
          </a:xfrm>
        </p:spPr>
        <p:txBody>
          <a:bodyPr/>
          <a:lstStyle/>
          <a:p>
            <a:r>
              <a:rPr lang="fi-FI" sz="2800" b="1"/>
              <a:t>c. Untuk menjaga perdamaian &amp; kerukunan, Ada empat prinsip strategis yang harus dijaga :</a:t>
            </a:r>
            <a:br>
              <a:rPr lang="fi-FI" sz="2800" b="1"/>
            </a:br>
            <a:endParaRPr lang="en-US" sz="2800" b="1"/>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j0199805"/>
          <p:cNvPicPr>
            <a:picLocks noChangeAspect="1" noChangeArrowheads="1"/>
          </p:cNvPicPr>
          <p:nvPr/>
        </p:nvPicPr>
        <p:blipFill>
          <a:blip r:embed="rId3"/>
          <a:srcRect/>
          <a:stretch>
            <a:fillRect/>
          </a:stretch>
        </p:blipFill>
        <p:spPr bwMode="auto">
          <a:xfrm>
            <a:off x="533400" y="381000"/>
            <a:ext cx="8077200" cy="6096000"/>
          </a:xfrm>
          <a:prstGeom prst="rect">
            <a:avLst/>
          </a:prstGeom>
          <a:noFill/>
        </p:spPr>
      </p:pic>
      <p:sp>
        <p:nvSpPr>
          <p:cNvPr id="167939" name="Rectangle 3"/>
          <p:cNvSpPr>
            <a:spLocks noGrp="1" noChangeArrowheads="1"/>
          </p:cNvSpPr>
          <p:nvPr>
            <p:ph type="body" idx="1"/>
          </p:nvPr>
        </p:nvSpPr>
        <p:spPr>
          <a:xfrm>
            <a:off x="304800" y="533400"/>
            <a:ext cx="8229600" cy="6019800"/>
          </a:xfrm>
        </p:spPr>
        <p:txBody>
          <a:bodyPr/>
          <a:lstStyle/>
          <a:p>
            <a:pPr marL="609600" indent="-609600">
              <a:buFontTx/>
              <a:buNone/>
            </a:pPr>
            <a:r>
              <a:rPr lang="en-US" b="1"/>
              <a:t>d. Integrasi dan Disintegrasi</a:t>
            </a:r>
          </a:p>
          <a:p>
            <a:pPr marL="609600" indent="-609600">
              <a:buFontTx/>
              <a:buNone/>
            </a:pPr>
            <a:r>
              <a:rPr lang="en-US" b="1"/>
              <a:t>	Proses integrasi antar suku bangsa dilakukan dalam membangun hubungan antar penduduk asli dengan pendatang:</a:t>
            </a:r>
          </a:p>
          <a:p>
            <a:pPr marL="990600" lvl="1" indent="-533400">
              <a:buFontTx/>
              <a:buAutoNum type="alphaLcParenR"/>
            </a:pPr>
            <a:r>
              <a:rPr lang="en-US" b="1"/>
              <a:t>Pengintegrasian masyarakat lokal kedalam bidang politik</a:t>
            </a:r>
          </a:p>
          <a:p>
            <a:pPr marL="990600" lvl="1" indent="-533400">
              <a:buFontTx/>
              <a:buAutoNum type="alphaLcParenR"/>
            </a:pPr>
            <a:r>
              <a:rPr lang="en-US" b="1"/>
              <a:t>Makin banyak orang berpindah profesi</a:t>
            </a:r>
          </a:p>
          <a:p>
            <a:pPr marL="990600" lvl="1" indent="-533400">
              <a:buFontTx/>
              <a:buAutoNum type="alphaLcParenR"/>
            </a:pPr>
            <a:r>
              <a:rPr lang="en-US" b="1"/>
              <a:t>Pengajaran kebudayaan</a:t>
            </a:r>
          </a:p>
          <a:p>
            <a:pPr marL="990600" lvl="1" indent="-533400">
              <a:buFontTx/>
              <a:buAutoNum type="alphaLcParenR"/>
            </a:pPr>
            <a:r>
              <a:rPr lang="en-US" b="1"/>
              <a:t>Agama</a:t>
            </a:r>
          </a:p>
          <a:p>
            <a:pPr marL="990600" lvl="1" indent="-533400">
              <a:buFontTx/>
              <a:buAutoNum type="alphaLcParenR"/>
            </a:pPr>
            <a:r>
              <a:rPr lang="en-US" b="1"/>
              <a:t>Perkawinan</a:t>
            </a:r>
          </a:p>
          <a:p>
            <a:pPr marL="609600" indent="-609600">
              <a:buFontTx/>
              <a:buNone/>
            </a:pPr>
            <a:endParaRPr lang="en-US" b="1"/>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2643188"/>
            <a:ext cx="8358188" cy="1857375"/>
          </a:xfrm>
        </p:spPr>
        <p:txBody>
          <a:bodyPr>
            <a:normAutofit fontScale="92500" lnSpcReduction="10000"/>
          </a:bodyPr>
          <a:lstStyle/>
          <a:p>
            <a:pPr marL="0" indent="0" algn="ctr"/>
            <a:r>
              <a:rPr lang="id-ID" sz="2400" b="0" dirty="0" smtClean="0">
                <a:latin typeface="Calibri" pitchFamily="34" charset="0"/>
                <a:ea typeface="+mj-ea"/>
                <a:cs typeface="+mj-cs"/>
              </a:rPr>
              <a:t>Present :</a:t>
            </a:r>
            <a:r>
              <a:rPr lang="en-US" sz="4400" b="0" dirty="0" smtClean="0">
                <a:ea typeface="+mj-ea"/>
                <a:cs typeface="+mj-cs"/>
              </a:rPr>
              <a:t/>
            </a:r>
            <a:br>
              <a:rPr lang="en-US" sz="4400" b="0" dirty="0" smtClean="0">
                <a:ea typeface="+mj-ea"/>
                <a:cs typeface="+mj-cs"/>
              </a:rPr>
            </a:br>
            <a:r>
              <a:rPr lang="id-ID" sz="5600" dirty="0" smtClean="0">
                <a:latin typeface="Arial" pitchFamily="34" charset="0"/>
                <a:ea typeface="+mj-ea"/>
                <a:cs typeface="Arial" pitchFamily="34" charset="0"/>
              </a:rPr>
              <a:t>M</a:t>
            </a:r>
            <a:r>
              <a:rPr lang="fi-FI" sz="5600" dirty="0" smtClean="0">
                <a:latin typeface="Arial" pitchFamily="34" charset="0"/>
                <a:ea typeface="+mj-ea"/>
                <a:cs typeface="Arial" pitchFamily="34" charset="0"/>
              </a:rPr>
              <a:t>anusia</a:t>
            </a:r>
            <a:r>
              <a:rPr lang="id-ID" sz="5600" dirty="0" smtClean="0">
                <a:latin typeface="Arial" pitchFamily="34" charset="0"/>
                <a:ea typeface="+mj-ea"/>
                <a:cs typeface="Arial" pitchFamily="34" charset="0"/>
              </a:rPr>
              <a:t> |</a:t>
            </a:r>
            <a:r>
              <a:rPr lang="fi-FI" sz="5600" dirty="0" smtClean="0">
                <a:latin typeface="Arial" pitchFamily="34" charset="0"/>
                <a:ea typeface="+mj-ea"/>
                <a:cs typeface="Arial" pitchFamily="34" charset="0"/>
              </a:rPr>
              <a:t> </a:t>
            </a:r>
            <a:r>
              <a:rPr lang="id-ID" sz="5600" dirty="0" smtClean="0">
                <a:latin typeface="Arial" pitchFamily="34" charset="0"/>
                <a:ea typeface="+mj-ea"/>
                <a:cs typeface="Arial" pitchFamily="34" charset="0"/>
              </a:rPr>
              <a:t>S</a:t>
            </a:r>
            <a:r>
              <a:rPr lang="fi-FI" sz="5600" dirty="0" smtClean="0">
                <a:latin typeface="Arial" pitchFamily="34" charset="0"/>
                <a:ea typeface="+mj-ea"/>
                <a:cs typeface="Arial" pitchFamily="34" charset="0"/>
              </a:rPr>
              <a:t>ains</a:t>
            </a:r>
            <a:r>
              <a:rPr lang="id-ID" sz="5600" dirty="0" smtClean="0">
                <a:latin typeface="Arial" pitchFamily="34" charset="0"/>
                <a:ea typeface="+mj-ea"/>
                <a:cs typeface="Arial" pitchFamily="34" charset="0"/>
              </a:rPr>
              <a:t> |</a:t>
            </a:r>
            <a:r>
              <a:rPr lang="fi-FI" sz="5600" dirty="0" smtClean="0">
                <a:latin typeface="Arial" pitchFamily="34" charset="0"/>
                <a:ea typeface="+mj-ea"/>
                <a:cs typeface="Arial" pitchFamily="34" charset="0"/>
              </a:rPr>
              <a:t> </a:t>
            </a:r>
            <a:r>
              <a:rPr lang="id-ID" sz="5600" dirty="0" smtClean="0">
                <a:latin typeface="Arial" pitchFamily="34" charset="0"/>
                <a:ea typeface="+mj-ea"/>
                <a:cs typeface="Arial" pitchFamily="34" charset="0"/>
              </a:rPr>
              <a:t>T</a:t>
            </a:r>
            <a:r>
              <a:rPr lang="fi-FI" sz="5600" dirty="0" smtClean="0">
                <a:latin typeface="Arial" pitchFamily="34" charset="0"/>
                <a:ea typeface="+mj-ea"/>
                <a:cs typeface="Arial" pitchFamily="34" charset="0"/>
              </a:rPr>
              <a:t>eknologi </a:t>
            </a:r>
            <a:r>
              <a:rPr lang="id-ID" sz="5600" dirty="0" smtClean="0">
                <a:latin typeface="Arial" pitchFamily="34" charset="0"/>
                <a:ea typeface="+mj-ea"/>
                <a:cs typeface="Arial" pitchFamily="34" charset="0"/>
              </a:rPr>
              <a:t>&amp;</a:t>
            </a:r>
            <a:r>
              <a:rPr lang="fi-FI" sz="5600" dirty="0" smtClean="0">
                <a:latin typeface="Arial" pitchFamily="34" charset="0"/>
                <a:ea typeface="+mj-ea"/>
                <a:cs typeface="Arial" pitchFamily="34" charset="0"/>
              </a:rPr>
              <a:t> </a:t>
            </a:r>
            <a:r>
              <a:rPr lang="id-ID" sz="5600" dirty="0" smtClean="0">
                <a:latin typeface="Arial" pitchFamily="34" charset="0"/>
                <a:ea typeface="+mj-ea"/>
                <a:cs typeface="Arial" pitchFamily="34" charset="0"/>
              </a:rPr>
              <a:t>S</a:t>
            </a:r>
            <a:r>
              <a:rPr lang="fi-FI" sz="5600" dirty="0" smtClean="0">
                <a:latin typeface="Arial" pitchFamily="34" charset="0"/>
                <a:ea typeface="+mj-ea"/>
                <a:cs typeface="Arial" pitchFamily="34" charset="0"/>
              </a:rPr>
              <a:t>eni</a:t>
            </a:r>
            <a:endParaRPr lang="en-US" dirty="0"/>
          </a:p>
        </p:txBody>
      </p:sp>
      <p:sp>
        <p:nvSpPr>
          <p:cNvPr id="3" name="Text Placeholder 2"/>
          <p:cNvSpPr>
            <a:spLocks noGrp="1"/>
          </p:cNvSpPr>
          <p:nvPr>
            <p:ph type="body" sz="quarter" idx="4294967295"/>
          </p:nvPr>
        </p:nvSpPr>
        <p:spPr>
          <a:xfrm>
            <a:off x="0" y="500063"/>
            <a:ext cx="8215313" cy="1285875"/>
          </a:xfrm>
        </p:spPr>
        <p:txBody>
          <a:bodyPr>
            <a:normAutofit/>
          </a:bodyPr>
          <a:lstStyle/>
          <a:p>
            <a:pPr algn="ctr">
              <a:buNone/>
            </a:pPr>
            <a:r>
              <a:rPr lang="id-ID" sz="6000" dirty="0" smtClean="0"/>
              <a:t>Pertemuan XII-XIII</a:t>
            </a:r>
            <a:endParaRPr lang="en-US" sz="6000" dirty="0" smtClean="0"/>
          </a:p>
        </p:txBody>
      </p:sp>
    </p:spTree>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n1.jpg"/>
          <p:cNvPicPr>
            <a:picLocks noChangeAspect="1"/>
          </p:cNvPicPr>
          <p:nvPr/>
        </p:nvPicPr>
        <p:blipFill>
          <a:blip r:embed="rId3" cstate="print"/>
          <a:stretch>
            <a:fillRect/>
          </a:stretch>
        </p:blipFill>
        <p:spPr>
          <a:xfrm rot="198018">
            <a:off x="7834024" y="2845970"/>
            <a:ext cx="1031813" cy="2283364"/>
          </a:xfrm>
          <a:prstGeom prst="rect">
            <a:avLst/>
          </a:prstGeom>
        </p:spPr>
      </p:pic>
      <p:pic>
        <p:nvPicPr>
          <p:cNvPr id="29" name="Picture 28" descr="woman.jpg"/>
          <p:cNvPicPr>
            <a:picLocks noChangeAspect="1"/>
          </p:cNvPicPr>
          <p:nvPr/>
        </p:nvPicPr>
        <p:blipFill>
          <a:blip r:embed="rId4" cstate="print"/>
          <a:stretch>
            <a:fillRect/>
          </a:stretch>
        </p:blipFill>
        <p:spPr>
          <a:xfrm flipH="1">
            <a:off x="6551754" y="3152908"/>
            <a:ext cx="816987" cy="2133600"/>
          </a:xfrm>
          <a:prstGeom prst="rect">
            <a:avLst/>
          </a:prstGeom>
        </p:spPr>
      </p:pic>
      <p:pic>
        <p:nvPicPr>
          <p:cNvPr id="28" name="Picture 27" descr="woman.jpg"/>
          <p:cNvPicPr>
            <a:picLocks noChangeAspect="1"/>
          </p:cNvPicPr>
          <p:nvPr/>
        </p:nvPicPr>
        <p:blipFill>
          <a:blip r:embed="rId4" cstate="print"/>
          <a:stretch>
            <a:fillRect/>
          </a:stretch>
        </p:blipFill>
        <p:spPr>
          <a:xfrm>
            <a:off x="6798098" y="609601"/>
            <a:ext cx="828109" cy="2133600"/>
          </a:xfrm>
          <a:prstGeom prst="rect">
            <a:avLst/>
          </a:prstGeom>
        </p:spPr>
      </p:pic>
      <p:pic>
        <p:nvPicPr>
          <p:cNvPr id="18" name="Picture 17" descr="woman.jpg"/>
          <p:cNvPicPr>
            <a:picLocks noChangeAspect="1"/>
          </p:cNvPicPr>
          <p:nvPr/>
        </p:nvPicPr>
        <p:blipFill>
          <a:blip r:embed="rId4" cstate="print"/>
          <a:stretch>
            <a:fillRect/>
          </a:stretch>
        </p:blipFill>
        <p:spPr>
          <a:xfrm>
            <a:off x="5693337" y="3167608"/>
            <a:ext cx="828109" cy="2133600"/>
          </a:xfrm>
          <a:prstGeom prst="rect">
            <a:avLst/>
          </a:prstGeom>
        </p:spPr>
      </p:pic>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ppl.jpg"/>
          <p:cNvPicPr>
            <a:picLocks noChangeAspect="1"/>
          </p:cNvPicPr>
          <p:nvPr/>
        </p:nvPicPr>
        <p:blipFill>
          <a:blip r:embed="rId5" cstate="print"/>
          <a:stretch>
            <a:fillRect/>
          </a:stretch>
        </p:blipFill>
        <p:spPr>
          <a:xfrm>
            <a:off x="7524058" y="267512"/>
            <a:ext cx="1584446" cy="24384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xmlns="" val="1150430557"/>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0" presetClass="entr" presetSubtype="0" fill="hold" nodeType="withEffect">
                                  <p:stCondLst>
                                    <p:cond delay="50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childTnLst>
                                </p:cTn>
                              </p:par>
                              <p:par>
                                <p:cTn id="77" presetID="10" presetClass="entr" presetSubtype="0"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19"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6400800" cy="707886"/>
          </a:xfrm>
          <a:prstGeom prst="rect">
            <a:avLst/>
          </a:prstGeom>
          <a:noFill/>
        </p:spPr>
        <p:txBody>
          <a:bodyPr wrap="square" rtlCol="0">
            <a:normAutofit/>
          </a:bodyPr>
          <a:lstStyle/>
          <a:p>
            <a:r>
              <a:rPr lang="id-ID" sz="4000" b="1" dirty="0" smtClean="0">
                <a:latin typeface="+mj-lt"/>
              </a:rPr>
              <a:t>Main</a:t>
            </a:r>
            <a:r>
              <a:rPr lang="en-US" sz="4000" dirty="0" smtClean="0">
                <a:latin typeface="+mj-lt"/>
              </a:rPr>
              <a:t> </a:t>
            </a:r>
            <a:r>
              <a:rPr lang="id-ID" sz="4000" dirty="0" smtClean="0">
                <a:latin typeface="+mj-lt"/>
              </a:rPr>
              <a:t>Topic</a:t>
            </a:r>
            <a:endParaRPr lang="en-US" sz="4000" dirty="0">
              <a:latin typeface="+mj-lt"/>
              <a:cs typeface="Arial" pitchFamily="34" charset="0"/>
            </a:endParaRPr>
          </a:p>
        </p:txBody>
      </p:sp>
      <p:cxnSp>
        <p:nvCxnSpPr>
          <p:cNvPr id="10" name="Straight Connector 9"/>
          <p:cNvCxnSpPr/>
          <p:nvPr/>
        </p:nvCxnSpPr>
        <p:spPr>
          <a:xfrm>
            <a:off x="1548567"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 y="5105400"/>
            <a:ext cx="7973935" cy="400110"/>
          </a:xfrm>
          <a:prstGeom prst="rect">
            <a:avLst/>
          </a:prstGeom>
          <a:noFill/>
        </p:spPr>
        <p:txBody>
          <a:bodyPr wrap="none" rtlCol="0">
            <a:noAutofit/>
          </a:bodyPr>
          <a:lstStyle/>
          <a:p>
            <a:pPr algn="r"/>
            <a:r>
              <a:rPr lang="id-ID" sz="2400" b="1" dirty="0" smtClean="0"/>
              <a:t>Manusia | Sains | Teknologi | Seni</a:t>
            </a:r>
            <a:endParaRPr lang="en-US" sz="2400" b="1" dirty="0"/>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6" name="Oval 5"/>
          <p:cNvSpPr/>
          <p:nvPr/>
        </p:nvSpPr>
        <p:spPr>
          <a:xfrm>
            <a:off x="405567" y="1946209"/>
            <a:ext cx="2057400" cy="2057400"/>
          </a:xfrm>
          <a:prstGeom prst="ellipse">
            <a:avLst/>
          </a:prstGeom>
          <a:blipFill>
            <a:blip r:embed="rId4" cstate="print"/>
            <a:tile tx="0" ty="0" sx="100000" sy="100000" flip="none" algn="tl"/>
          </a:blip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14" name="TextBox 13"/>
          <p:cNvSpPr txBox="1"/>
          <p:nvPr/>
        </p:nvSpPr>
        <p:spPr>
          <a:xfrm>
            <a:off x="764959"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466983" y="2666898"/>
            <a:ext cx="1931160" cy="683264"/>
          </a:xfrm>
          <a:prstGeom prst="rect">
            <a:avLst/>
          </a:prstGeom>
          <a:noFill/>
        </p:spPr>
        <p:txBody>
          <a:bodyPr wrap="square" rtlCol="0">
            <a:normAutofit/>
          </a:bodyPr>
          <a:lstStyle/>
          <a:p>
            <a:pPr algn="ctr">
              <a:lnSpc>
                <a:spcPct val="80000"/>
              </a:lnSpc>
            </a:pPr>
            <a:r>
              <a:rPr lang="id-ID" sz="2400" b="1" spc="60" dirty="0" smtClean="0">
                <a:effectLst>
                  <a:outerShdw blurRad="50800" dist="25400" dir="5400000" algn="t" rotWithShape="0">
                    <a:prstClr val="black">
                      <a:alpha val="15000"/>
                    </a:prstClr>
                  </a:outerShdw>
                </a:effectLst>
              </a:rPr>
              <a:t>Pengertian</a:t>
            </a:r>
            <a:endParaRPr lang="en-US" sz="2400" b="1" dirty="0">
              <a:effectLst>
                <a:outerShdw blurRad="50800" dist="25400" dir="5400000" algn="t" rotWithShape="0">
                  <a:prstClr val="black">
                    <a:alpha val="15000"/>
                  </a:prstClr>
                </a:outerShdw>
              </a:effectLst>
            </a:endParaRPr>
          </a:p>
        </p:txBody>
      </p:sp>
      <p:sp>
        <p:nvSpPr>
          <p:cNvPr id="4" name="Oval 3"/>
          <p:cNvSpPr/>
          <p:nvPr/>
        </p:nvSpPr>
        <p:spPr>
          <a:xfrm>
            <a:off x="2571736" y="1928802"/>
            <a:ext cx="2057400" cy="2057400"/>
          </a:xfrm>
          <a:prstGeom prst="ellipse">
            <a:avLst/>
          </a:prstGeom>
          <a:blipFill>
            <a:blip r:embed="rId4" cstate="print"/>
            <a:tile tx="0" ty="0" sx="100000" sy="100000" flip="none" algn="tl"/>
          </a:blip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2986977" y="1582592"/>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2607407" y="2672636"/>
            <a:ext cx="1931160" cy="665695"/>
          </a:xfrm>
          <a:prstGeom prst="rect">
            <a:avLst/>
          </a:prstGeom>
          <a:noFill/>
        </p:spPr>
        <p:txBody>
          <a:bodyPr wrap="square" rtlCol="0">
            <a:normAutofit/>
          </a:bodyPr>
          <a:lstStyle/>
          <a:p>
            <a:pPr algn="ctr">
              <a:lnSpc>
                <a:spcPct val="80000"/>
              </a:lnSpc>
            </a:pPr>
            <a:r>
              <a:rPr lang="id-ID" sz="2400" b="1" spc="60" dirty="0" smtClean="0">
                <a:effectLst>
                  <a:outerShdw blurRad="50800" dist="25400" dir="5400000" algn="t" rotWithShape="0">
                    <a:prstClr val="black">
                      <a:alpha val="15000"/>
                    </a:prstClr>
                  </a:outerShdw>
                </a:effectLst>
              </a:rPr>
              <a:t>Makna</a:t>
            </a:r>
            <a:endParaRPr lang="en-US" sz="2400" b="1" dirty="0">
              <a:effectLst>
                <a:outerShdw blurRad="50800" dist="25400" dir="5400000" algn="t" rotWithShape="0">
                  <a:prstClr val="black">
                    <a:alpha val="15000"/>
                  </a:prstClr>
                </a:outerShdw>
              </a:effectLst>
            </a:endParaRPr>
          </a:p>
        </p:txBody>
      </p:sp>
      <p:sp>
        <p:nvSpPr>
          <p:cNvPr id="5" name="Oval 4"/>
          <p:cNvSpPr/>
          <p:nvPr/>
        </p:nvSpPr>
        <p:spPr>
          <a:xfrm>
            <a:off x="4716016" y="1909697"/>
            <a:ext cx="2057400" cy="2057400"/>
          </a:xfrm>
          <a:prstGeom prst="ellipse">
            <a:avLst/>
          </a:prstGeom>
          <a:blipFill>
            <a:blip r:embed="rId4" cstate="print"/>
            <a:tile tx="0" ty="0" sx="100000" sy="100000" flip="none" algn="tl"/>
          </a:blip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5123656" y="1595956"/>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4803226" y="2428868"/>
            <a:ext cx="1931160" cy="1071569"/>
          </a:xfrm>
          <a:prstGeom prst="rect">
            <a:avLst/>
          </a:prstGeom>
          <a:noFill/>
        </p:spPr>
        <p:txBody>
          <a:bodyPr wrap="square" rtlCol="0">
            <a:noAutofit/>
          </a:bodyPr>
          <a:lstStyle/>
          <a:p>
            <a:pPr algn="ctr">
              <a:lnSpc>
                <a:spcPct val="80000"/>
              </a:lnSpc>
            </a:pPr>
            <a:r>
              <a:rPr lang="id-ID" sz="2400" b="1" spc="60" dirty="0" smtClean="0">
                <a:effectLst>
                  <a:outerShdw blurRad="50800" dist="25400" dir="5400000" algn="t" rotWithShape="0">
                    <a:prstClr val="black">
                      <a:alpha val="15000"/>
                    </a:prstClr>
                  </a:outerShdw>
                </a:effectLst>
              </a:rPr>
              <a:t>Manusia sbg Subject &amp; Object IPTEK</a:t>
            </a:r>
            <a:endParaRPr lang="en-US" sz="2400" b="1" dirty="0">
              <a:effectLst>
                <a:outerShdw blurRad="50800" dist="25400" dir="5400000" algn="t" rotWithShape="0">
                  <a:prstClr val="black">
                    <a:alpha val="15000"/>
                  </a:prstClr>
                </a:outerShdw>
              </a:effectLst>
            </a:endParaRPr>
          </a:p>
        </p:txBody>
      </p:sp>
      <p:sp>
        <p:nvSpPr>
          <p:cNvPr id="22" name="Oval 21"/>
          <p:cNvSpPr/>
          <p:nvPr/>
        </p:nvSpPr>
        <p:spPr>
          <a:xfrm>
            <a:off x="6876256" y="1898403"/>
            <a:ext cx="2057400" cy="2057400"/>
          </a:xfrm>
          <a:prstGeom prst="ellipse">
            <a:avLst/>
          </a:prstGeom>
          <a:blipFill>
            <a:blip r:embed="rId4" cstate="print"/>
            <a:tile tx="0" ty="0" sx="100000" sy="100000" flip="none" algn="tl"/>
          </a:blipFill>
          <a:ln/>
          <a:effectLst>
            <a:outerShdw blurRad="152400" dist="317500" dir="5400000" sx="90000" sy="-19000" rotWithShape="0">
              <a:prstClr val="black">
                <a:alpha val="15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             </a:t>
            </a:r>
            <a:endParaRPr lang="en-US" dirty="0"/>
          </a:p>
        </p:txBody>
      </p:sp>
      <p:sp>
        <p:nvSpPr>
          <p:cNvPr id="23" name="TextBox 22"/>
          <p:cNvSpPr txBox="1"/>
          <p:nvPr/>
        </p:nvSpPr>
        <p:spPr>
          <a:xfrm>
            <a:off x="7283896" y="1584662"/>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4</a:t>
            </a:r>
            <a:endParaRPr lang="en-US" sz="17000" b="1" dirty="0">
              <a:solidFill>
                <a:srgbClr val="65B131">
                  <a:alpha val="64000"/>
                </a:srgbClr>
              </a:solidFill>
              <a:latin typeface="+mj-lt"/>
              <a:cs typeface="Arial" pitchFamily="34" charset="0"/>
            </a:endParaRPr>
          </a:p>
        </p:txBody>
      </p:sp>
      <p:sp>
        <p:nvSpPr>
          <p:cNvPr id="24" name="TextBox 23"/>
          <p:cNvSpPr txBox="1"/>
          <p:nvPr/>
        </p:nvSpPr>
        <p:spPr>
          <a:xfrm>
            <a:off x="6786578" y="2619411"/>
            <a:ext cx="2357422" cy="665695"/>
          </a:xfrm>
          <a:prstGeom prst="rect">
            <a:avLst/>
          </a:prstGeom>
          <a:noFill/>
        </p:spPr>
        <p:txBody>
          <a:bodyPr wrap="square" rtlCol="0">
            <a:noAutofit/>
          </a:bodyPr>
          <a:lstStyle/>
          <a:p>
            <a:pPr algn="ctr">
              <a:lnSpc>
                <a:spcPct val="80000"/>
              </a:lnSpc>
            </a:pPr>
            <a:r>
              <a:rPr lang="id-ID" sz="2400" b="1" spc="60" dirty="0" smtClean="0">
                <a:effectLst>
                  <a:outerShdw blurRad="50800" dist="25400" dir="5400000" algn="t" rotWithShape="0">
                    <a:prstClr val="black">
                      <a:alpha val="15000"/>
                    </a:prstClr>
                  </a:outerShdw>
                </a:effectLst>
              </a:rPr>
              <a:t>Dampak </a:t>
            </a:r>
            <a:r>
              <a:rPr lang="id-ID" sz="2300" b="1" spc="60" dirty="0" smtClean="0">
                <a:effectLst>
                  <a:outerShdw blurRad="50800" dist="25400" dir="5400000" algn="t" rotWithShape="0">
                    <a:prstClr val="black">
                      <a:alpha val="15000"/>
                    </a:prstClr>
                  </a:outerShdw>
                </a:effectLst>
              </a:rPr>
              <a:t>Penyalahgunaan</a:t>
            </a:r>
            <a:r>
              <a:rPr lang="id-ID" sz="2400" b="1" spc="60" dirty="0" smtClean="0">
                <a:effectLst>
                  <a:outerShdw blurRad="50800" dist="25400" dir="5400000" algn="t" rotWithShape="0">
                    <a:prstClr val="black">
                      <a:alpha val="15000"/>
                    </a:prstClr>
                  </a:outerShdw>
                </a:effectLst>
              </a:rPr>
              <a:t> IPTEK</a:t>
            </a:r>
            <a:endParaRPr lang="en-US" sz="2400" b="1" dirty="0">
              <a:effectLst>
                <a:outerShdw blurRad="50800" dist="25400" dir="5400000" algn="t" rotWithShape="0">
                  <a:prstClr val="black">
                    <a:alpha val="15000"/>
                  </a:prstClr>
                </a:outerShdw>
              </a:effectLst>
            </a:endParaRPr>
          </a:p>
        </p:txBody>
      </p:sp>
    </p:spTree>
    <p:custDataLst>
      <p:tags r:id="rId1"/>
    </p:custData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2590800"/>
            <a:ext cx="5867400" cy="533400"/>
          </a:xfrm>
        </p:spPr>
        <p:txBody>
          <a:bodyPr>
            <a:noAutofit/>
          </a:bodyPr>
          <a:lstStyle/>
          <a:p>
            <a:pPr lvl="0">
              <a:spcBef>
                <a:spcPts val="0"/>
              </a:spcBef>
            </a:pPr>
            <a:r>
              <a:rPr lang="id-ID" sz="4000" cap="none" dirty="0" smtClean="0">
                <a:solidFill>
                  <a:prstClr val="black">
                    <a:lumMod val="85000"/>
                    <a:lumOff val="15000"/>
                  </a:prstClr>
                </a:solidFill>
                <a:ea typeface="+mn-ea"/>
                <a:cs typeface="+mn-cs"/>
              </a:rPr>
              <a:t>Pengertian </a:t>
            </a:r>
            <a:r>
              <a:rPr lang="id-ID" sz="4000" b="0" cap="none" dirty="0" smtClean="0">
                <a:solidFill>
                  <a:prstClr val="black">
                    <a:lumMod val="50000"/>
                    <a:lumOff val="50000"/>
                  </a:prstClr>
                </a:solidFill>
                <a:ea typeface="+mn-ea"/>
                <a:cs typeface="Arial" pitchFamily="34" charset="0"/>
              </a:rPr>
              <a:t>:</a:t>
            </a:r>
            <a:r>
              <a:rPr lang="en-US" sz="4000" b="0" cap="none" dirty="0">
                <a:solidFill>
                  <a:prstClr val="black">
                    <a:lumMod val="50000"/>
                    <a:lumOff val="50000"/>
                  </a:prstClr>
                </a:solidFill>
                <a:ea typeface="+mn-ea"/>
                <a:cs typeface="Arial" pitchFamily="34" charset="0"/>
              </a:rPr>
              <a:t/>
            </a:r>
            <a:br>
              <a:rPr lang="en-US" sz="4000" b="0" cap="none" dirty="0">
                <a:solidFill>
                  <a:prstClr val="black">
                    <a:lumMod val="50000"/>
                    <a:lumOff val="50000"/>
                  </a:prstClr>
                </a:solidFill>
                <a:ea typeface="+mn-ea"/>
                <a:cs typeface="Arial" pitchFamily="34" charset="0"/>
              </a:rPr>
            </a:br>
            <a:endParaRPr lang="en-US" sz="2800" dirty="0"/>
          </a:p>
        </p:txBody>
      </p:sp>
      <p:sp>
        <p:nvSpPr>
          <p:cNvPr id="5" name="Text Placeholder 4"/>
          <p:cNvSpPr>
            <a:spLocks noGrp="1"/>
          </p:cNvSpPr>
          <p:nvPr>
            <p:ph type="body" idx="1"/>
          </p:nvPr>
        </p:nvSpPr>
        <p:spPr>
          <a:xfrm>
            <a:off x="4865510" y="5112711"/>
            <a:ext cx="3886201" cy="357187"/>
          </a:xfrm>
        </p:spPr>
        <p:txBody>
          <a:bodyPr/>
          <a:lstStyle/>
          <a:p>
            <a:pPr lvl="0">
              <a:spcBef>
                <a:spcPts val="0"/>
              </a:spcBef>
            </a:pPr>
            <a:r>
              <a:rPr lang="id-ID" sz="1700" b="1" dirty="0" smtClean="0">
                <a:solidFill>
                  <a:prstClr val="black">
                    <a:lumMod val="75000"/>
                    <a:lumOff val="25000"/>
                  </a:prstClr>
                </a:solidFill>
              </a:rPr>
              <a:t>Sains</a:t>
            </a:r>
            <a:r>
              <a:rPr lang="en-US" sz="1700" b="1" dirty="0" smtClean="0">
                <a:solidFill>
                  <a:prstClr val="black">
                    <a:lumMod val="75000"/>
                    <a:lumOff val="25000"/>
                  </a:prstClr>
                </a:solidFill>
              </a:rPr>
              <a:t>, </a:t>
            </a:r>
            <a:r>
              <a:rPr lang="id-ID" sz="1700" b="1" dirty="0" smtClean="0">
                <a:solidFill>
                  <a:prstClr val="black">
                    <a:lumMod val="75000"/>
                    <a:lumOff val="25000"/>
                  </a:prstClr>
                </a:solidFill>
              </a:rPr>
              <a:t>Konsep Teknologi</a:t>
            </a:r>
            <a:r>
              <a:rPr lang="en-US" sz="1700" b="1" dirty="0" smtClean="0">
                <a:solidFill>
                  <a:prstClr val="black">
                    <a:lumMod val="75000"/>
                    <a:lumOff val="25000"/>
                  </a:prstClr>
                </a:solidFill>
              </a:rPr>
              <a:t>, </a:t>
            </a:r>
            <a:r>
              <a:rPr lang="id-ID" sz="1700" b="1" dirty="0" smtClean="0">
                <a:solidFill>
                  <a:prstClr val="black">
                    <a:lumMod val="75000"/>
                    <a:lumOff val="25000"/>
                  </a:prstClr>
                </a:solidFill>
              </a:rPr>
              <a:t>dan Seni</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1700">
        <p141: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457200" y="304800"/>
            <a:ext cx="8229600" cy="6172200"/>
          </a:xfrm>
        </p:spPr>
        <p:txBody>
          <a:bodyPr/>
          <a:lstStyle/>
          <a:p>
            <a:pPr eaLnBrk="1" hangingPunct="1">
              <a:buFont typeface="Wingdings 3" pitchFamily="18" charset="2"/>
              <a:buNone/>
            </a:pPr>
            <a:r>
              <a:rPr lang="sv-SE" smtClean="0"/>
              <a:t>b. Ruang lingkup yang disajikan dari IBD adalah sebagai berikut :</a:t>
            </a:r>
          </a:p>
          <a:p>
            <a:pPr eaLnBrk="1" hangingPunct="1">
              <a:buFont typeface="Wingdings 3" pitchFamily="18" charset="2"/>
              <a:buNone/>
            </a:pPr>
            <a:r>
              <a:rPr lang="id-ID" smtClean="0"/>
              <a:t>1. Manusia dan pandangan hidup</a:t>
            </a:r>
          </a:p>
          <a:p>
            <a:pPr eaLnBrk="1" hangingPunct="1">
              <a:buFont typeface="Wingdings 3" pitchFamily="18" charset="2"/>
              <a:buNone/>
            </a:pPr>
            <a:r>
              <a:rPr lang="id-ID" smtClean="0"/>
              <a:t>2. Manusia dan keindahan</a:t>
            </a:r>
          </a:p>
          <a:p>
            <a:pPr eaLnBrk="1" hangingPunct="1">
              <a:buFont typeface="Wingdings 3" pitchFamily="18" charset="2"/>
              <a:buNone/>
            </a:pPr>
            <a:r>
              <a:rPr lang="id-ID" smtClean="0"/>
              <a:t>3. manusia dan keadilan</a:t>
            </a:r>
          </a:p>
          <a:p>
            <a:pPr eaLnBrk="1" hangingPunct="1">
              <a:buFont typeface="Wingdings 3" pitchFamily="18" charset="2"/>
              <a:buNone/>
            </a:pPr>
            <a:r>
              <a:rPr lang="fi-FI" smtClean="0"/>
              <a:t>4. Manusia dan cinta kasih</a:t>
            </a:r>
          </a:p>
          <a:p>
            <a:pPr eaLnBrk="1" hangingPunct="1">
              <a:buFont typeface="Wingdings 3" pitchFamily="18" charset="2"/>
              <a:buNone/>
            </a:pPr>
            <a:r>
              <a:rPr lang="id-ID" smtClean="0"/>
              <a:t>5. Manusia dan tanggung jawab</a:t>
            </a:r>
          </a:p>
          <a:p>
            <a:pPr eaLnBrk="1" hangingPunct="1">
              <a:buFont typeface="Wingdings 3" pitchFamily="18" charset="2"/>
              <a:buNone/>
            </a:pPr>
            <a:r>
              <a:rPr lang="id-ID" smtClean="0"/>
              <a:t>6. Manusia dan kegelisahan</a:t>
            </a:r>
          </a:p>
          <a:p>
            <a:pPr eaLnBrk="1" hangingPunct="1">
              <a:buFont typeface="Wingdings 3" pitchFamily="18" charset="2"/>
              <a:buNone/>
            </a:pPr>
            <a:r>
              <a:rPr lang="id-ID" smtClean="0"/>
              <a:t>7. Manusia dan harapan</a:t>
            </a:r>
          </a:p>
          <a:p>
            <a:pPr eaLnBrk="1" hangingPunct="1">
              <a:buFont typeface="Wingdings 3" pitchFamily="18" charset="2"/>
              <a:buNone/>
            </a:pPr>
            <a:endParaRPr lang="id-ID"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04048" y="1484784"/>
            <a:ext cx="3960440" cy="574855"/>
          </a:xfrm>
          <a:prstGeom prst="rect">
            <a:avLst/>
          </a:prstGeom>
          <a:noFill/>
        </p:spPr>
        <p:txBody>
          <a:bodyPr wrap="square" rtlCol="0">
            <a:normAutofit/>
          </a:bodyPr>
          <a:lstStyle/>
          <a:p>
            <a:pPr>
              <a:lnSpc>
                <a:spcPct val="114000"/>
              </a:lnSpc>
            </a:pPr>
            <a:r>
              <a:rPr lang="id-ID" sz="2000" dirty="0" smtClean="0"/>
              <a:t>Ada</a:t>
            </a:r>
            <a:r>
              <a:rPr lang="en-US" sz="2000" dirty="0" smtClean="0"/>
              <a:t> </a:t>
            </a:r>
            <a:r>
              <a:rPr lang="id-ID" sz="2000" b="1" dirty="0" smtClean="0"/>
              <a:t>3 teknologi menurut para ahli :</a:t>
            </a:r>
          </a:p>
        </p:txBody>
      </p:sp>
      <p:sp>
        <p:nvSpPr>
          <p:cNvPr id="11" name="TextBox 10"/>
          <p:cNvSpPr txBox="1"/>
          <p:nvPr/>
        </p:nvSpPr>
        <p:spPr>
          <a:xfrm>
            <a:off x="250836" y="1484784"/>
            <a:ext cx="4464039" cy="4944612"/>
          </a:xfrm>
          <a:prstGeom prst="rect">
            <a:avLst/>
          </a:prstGeom>
          <a:noFill/>
        </p:spPr>
        <p:txBody>
          <a:bodyPr wrap="square" rtlCol="0">
            <a:noAutofit/>
          </a:bodyPr>
          <a:lstStyle/>
          <a:p>
            <a:pPr>
              <a:lnSpc>
                <a:spcPct val="114000"/>
              </a:lnSpc>
            </a:pPr>
            <a:r>
              <a:rPr lang="id-ID" sz="2000" b="1" dirty="0" smtClean="0">
                <a:solidFill>
                  <a:prstClr val="black">
                    <a:lumMod val="85000"/>
                    <a:lumOff val="15000"/>
                  </a:prstClr>
                </a:solidFill>
              </a:rPr>
              <a:t>SAINS</a:t>
            </a:r>
            <a:endParaRPr lang="en-US" sz="2000" b="1" dirty="0" smtClean="0">
              <a:solidFill>
                <a:prstClr val="black">
                  <a:lumMod val="85000"/>
                  <a:lumOff val="15000"/>
                </a:prstClr>
              </a:solidFill>
            </a:endParaRPr>
          </a:p>
          <a:p>
            <a:pPr algn="just">
              <a:lnSpc>
                <a:spcPct val="114000"/>
              </a:lnSpc>
            </a:pPr>
            <a:r>
              <a:rPr lang="id-ID" sz="2000" b="1" dirty="0"/>
              <a:t>Sains adalah ilmu yang dapat diuji </a:t>
            </a:r>
            <a:r>
              <a:rPr lang="id-ID" sz="2000" b="1" dirty="0" smtClean="0"/>
              <a:t> </a:t>
            </a:r>
            <a:r>
              <a:rPr lang="id-ID" sz="2000" b="1" dirty="0"/>
              <a:t>kebenarannya dan dikembangkan secara bersistem dengan kaidah-kaidah tertentu berdasarkan kebenaran atau kenyataan </a:t>
            </a:r>
            <a:r>
              <a:rPr lang="id-ID" sz="2000" b="1" dirty="0" smtClean="0"/>
              <a:t>semata</a:t>
            </a:r>
          </a:p>
          <a:p>
            <a:pPr algn="just">
              <a:lnSpc>
                <a:spcPct val="114000"/>
              </a:lnSpc>
            </a:pPr>
            <a:endParaRPr lang="id-ID" sz="2000" b="1" dirty="0" smtClean="0">
              <a:solidFill>
                <a:prstClr val="black"/>
              </a:solidFill>
            </a:endParaRPr>
          </a:p>
          <a:p>
            <a:pPr algn="just">
              <a:lnSpc>
                <a:spcPct val="114000"/>
              </a:lnSpc>
            </a:pPr>
            <a:r>
              <a:rPr lang="id-ID" sz="2000" b="1" dirty="0" smtClean="0">
                <a:solidFill>
                  <a:prstClr val="black"/>
                </a:solidFill>
              </a:rPr>
              <a:t>TEKNOLOGI</a:t>
            </a:r>
            <a:endParaRPr lang="id-ID" sz="2000" b="1" dirty="0">
              <a:solidFill>
                <a:prstClr val="black"/>
              </a:solidFill>
            </a:endParaRPr>
          </a:p>
          <a:p>
            <a:pPr algn="just">
              <a:lnSpc>
                <a:spcPct val="114000"/>
              </a:lnSpc>
            </a:pPr>
            <a:r>
              <a:rPr lang="id-ID" sz="2000" b="1" dirty="0"/>
              <a:t>Teknologi adalah realitas atau kenyataan yang diperoleh dari dunia ide. Teknologi dianggap sebagai penerapan ilmu pengetahuan, dalam pengertian bahwa penerapan itu menuju pada </a:t>
            </a:r>
            <a:r>
              <a:rPr lang="id-ID" sz="2000" b="1" i="1" dirty="0"/>
              <a:t>perbuatan</a:t>
            </a:r>
            <a:r>
              <a:rPr lang="id-ID" sz="2000" b="1" dirty="0"/>
              <a:t> atau </a:t>
            </a:r>
            <a:r>
              <a:rPr lang="id-ID" sz="2000" b="1" i="1" dirty="0"/>
              <a:t>perwujudan</a:t>
            </a:r>
            <a:r>
              <a:rPr lang="id-ID" sz="2000" b="1" dirty="0"/>
              <a:t>.</a:t>
            </a:r>
          </a:p>
          <a:p>
            <a:pPr algn="just">
              <a:lnSpc>
                <a:spcPct val="114000"/>
              </a:lnSpc>
            </a:pPr>
            <a:endParaRPr lang="en-US" sz="2000" b="1" dirty="0">
              <a:solidFill>
                <a:prstClr val="black"/>
              </a:solidFill>
            </a:endParaRPr>
          </a:p>
        </p:txBody>
      </p:sp>
      <p:sp>
        <p:nvSpPr>
          <p:cNvPr id="9" name="Title 8"/>
          <p:cNvSpPr>
            <a:spLocks noGrp="1"/>
          </p:cNvSpPr>
          <p:nvPr>
            <p:ph type="title"/>
          </p:nvPr>
        </p:nvSpPr>
        <p:spPr>
          <a:xfrm>
            <a:off x="285720" y="0"/>
            <a:ext cx="7072362" cy="1071546"/>
          </a:xfrm>
        </p:spPr>
        <p:txBody>
          <a:bodyPr>
            <a:noAutofit/>
          </a:bodyPr>
          <a:lstStyle/>
          <a:p>
            <a:pPr lvl="0" algn="l">
              <a:spcBef>
                <a:spcPts val="0"/>
              </a:spcBef>
            </a:pPr>
            <a:r>
              <a:rPr lang="id-ID" sz="4000" b="1" dirty="0" smtClean="0">
                <a:latin typeface="+mn-lt"/>
                <a:ea typeface="+mn-ea"/>
                <a:cs typeface="+mn-cs"/>
              </a:rPr>
              <a:t>Pengertian</a:t>
            </a:r>
            <a:r>
              <a:rPr lang="en-US" sz="4000" b="1" dirty="0" smtClean="0">
                <a:latin typeface="+mn-lt"/>
                <a:ea typeface="+mn-ea"/>
                <a:cs typeface="+mn-cs"/>
              </a:rPr>
              <a:t> </a:t>
            </a:r>
            <a:r>
              <a:rPr lang="id-ID" sz="4000" b="1" dirty="0" smtClean="0">
                <a:latin typeface="+mn-lt"/>
                <a:ea typeface="+mn-ea"/>
                <a:cs typeface="+mn-cs"/>
              </a:rPr>
              <a:t>Sains dan Teknologi</a:t>
            </a:r>
            <a:endParaRPr lang="en-US" sz="4000" b="1"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xmlns="" val="1226407534"/>
              </p:ext>
            </p:extLst>
          </p:nvPr>
        </p:nvGraphicFramePr>
        <p:xfrm>
          <a:off x="5076056" y="2059635"/>
          <a:ext cx="3744416" cy="3798256"/>
        </p:xfrm>
        <a:graphic>
          <a:graphicData uri="http://schemas.openxmlformats.org/drawingml/2006/table">
            <a:tbl>
              <a:tblPr firstRow="1" bandRow="1">
                <a:tableStyleId>{5940675A-B579-460E-94D1-54222C63F5DA}</a:tableStyleId>
              </a:tblPr>
              <a:tblGrid>
                <a:gridCol w="1008112"/>
                <a:gridCol w="720080"/>
                <a:gridCol w="936104"/>
                <a:gridCol w="1080120"/>
              </a:tblGrid>
              <a:tr h="949564">
                <a:tc>
                  <a:txBody>
                    <a:bodyPr/>
                    <a:lstStyle/>
                    <a:p>
                      <a:r>
                        <a:rPr lang="id-ID" sz="1400" b="1" dirty="0" smtClean="0"/>
                        <a:t>Jenis</a:t>
                      </a:r>
                      <a:endParaRPr lang="id-ID" sz="1400" b="1" dirty="0">
                        <a:solidFill>
                          <a:schemeClr val="tx1"/>
                        </a:solidFill>
                      </a:endParaRPr>
                    </a:p>
                  </a:txBody>
                  <a:tcPr/>
                </a:tc>
                <a:tc>
                  <a:txBody>
                    <a:bodyPr/>
                    <a:lstStyle/>
                    <a:p>
                      <a:r>
                        <a:rPr lang="id-ID" sz="1400" b="1" dirty="0" smtClean="0"/>
                        <a:t>Sifat</a:t>
                      </a:r>
                      <a:endParaRPr lang="id-ID" sz="1400" b="1" dirty="0">
                        <a:solidFill>
                          <a:schemeClr val="tx1"/>
                        </a:solidFill>
                      </a:endParaRPr>
                    </a:p>
                  </a:txBody>
                  <a:tcPr/>
                </a:tc>
                <a:tc>
                  <a:txBody>
                    <a:bodyPr/>
                    <a:lstStyle/>
                    <a:p>
                      <a:r>
                        <a:rPr lang="id-ID" sz="1400" b="1" dirty="0" smtClean="0"/>
                        <a:t>Alat</a:t>
                      </a:r>
                      <a:r>
                        <a:rPr lang="id-ID" sz="1400" b="1" baseline="0" dirty="0" smtClean="0"/>
                        <a:t> dan Bahan</a:t>
                      </a:r>
                      <a:endParaRPr lang="id-ID" sz="1400" b="1" dirty="0">
                        <a:solidFill>
                          <a:schemeClr val="tx1"/>
                        </a:solidFill>
                      </a:endParaRPr>
                    </a:p>
                  </a:txBody>
                  <a:tcPr/>
                </a:tc>
                <a:tc>
                  <a:txBody>
                    <a:bodyPr/>
                    <a:lstStyle/>
                    <a:p>
                      <a:r>
                        <a:rPr lang="id-ID" sz="1400" b="1" dirty="0" smtClean="0"/>
                        <a:t>Pengerjaan</a:t>
                      </a:r>
                      <a:endParaRPr lang="id-ID" sz="1400" b="1" dirty="0">
                        <a:solidFill>
                          <a:schemeClr val="tx1"/>
                        </a:solidFill>
                      </a:endParaRPr>
                    </a:p>
                  </a:txBody>
                  <a:tcPr/>
                </a:tc>
              </a:tr>
              <a:tr h="949564">
                <a:tc>
                  <a:txBody>
                    <a:bodyPr/>
                    <a:lstStyle/>
                    <a:p>
                      <a:r>
                        <a:rPr lang="id-ID" sz="1400" b="1" dirty="0" smtClean="0"/>
                        <a:t>Modern</a:t>
                      </a:r>
                      <a:endParaRPr lang="id-ID" sz="1400" b="1" dirty="0">
                        <a:solidFill>
                          <a:schemeClr val="tx1"/>
                        </a:solidFill>
                      </a:endParaRPr>
                    </a:p>
                  </a:txBody>
                  <a:tcPr/>
                </a:tc>
                <a:tc>
                  <a:txBody>
                    <a:bodyPr/>
                    <a:lstStyle/>
                    <a:p>
                      <a:r>
                        <a:rPr lang="id-ID" sz="1400" b="1" dirty="0" smtClean="0"/>
                        <a:t>Pada</a:t>
                      </a:r>
                      <a:r>
                        <a:rPr lang="id-ID" sz="1400" b="1" baseline="0" dirty="0" smtClean="0"/>
                        <a:t>t Modal</a:t>
                      </a:r>
                      <a:endParaRPr lang="id-ID" sz="1400" b="1" dirty="0">
                        <a:solidFill>
                          <a:schemeClr val="tx1"/>
                        </a:solidFill>
                      </a:endParaRPr>
                    </a:p>
                  </a:txBody>
                  <a:tcPr/>
                </a:tc>
                <a:tc>
                  <a:txBody>
                    <a:bodyPr/>
                    <a:lstStyle/>
                    <a:p>
                      <a:r>
                        <a:rPr lang="id-ID" sz="1400" b="1" dirty="0" smtClean="0"/>
                        <a:t>Impor</a:t>
                      </a:r>
                      <a:endParaRPr lang="id-ID" sz="1400" b="1" dirty="0">
                        <a:solidFill>
                          <a:schemeClr val="tx1"/>
                        </a:solidFill>
                      </a:endParaRPr>
                    </a:p>
                  </a:txBody>
                  <a:tcPr/>
                </a:tc>
                <a:tc>
                  <a:txBody>
                    <a:bodyPr/>
                    <a:lstStyle/>
                    <a:p>
                      <a:r>
                        <a:rPr lang="id-ID" sz="1400" b="1" dirty="0" smtClean="0"/>
                        <a:t>Mekanis Elektrik</a:t>
                      </a:r>
                      <a:endParaRPr lang="id-ID" sz="1400" b="1" dirty="0">
                        <a:solidFill>
                          <a:schemeClr val="tx1"/>
                        </a:solidFill>
                      </a:endParaRPr>
                    </a:p>
                  </a:txBody>
                  <a:tcPr/>
                </a:tc>
              </a:tr>
              <a:tr h="949564">
                <a:tc>
                  <a:txBody>
                    <a:bodyPr/>
                    <a:lstStyle/>
                    <a:p>
                      <a:r>
                        <a:rPr lang="id-ID" sz="1400" b="1" dirty="0" smtClean="0"/>
                        <a:t>Madya</a:t>
                      </a:r>
                      <a:endParaRPr lang="id-ID" sz="1400" b="1" dirty="0">
                        <a:solidFill>
                          <a:schemeClr val="tx1"/>
                        </a:solidFill>
                      </a:endParaRPr>
                    </a:p>
                  </a:txBody>
                  <a:tcPr/>
                </a:tc>
                <a:tc>
                  <a:txBody>
                    <a:bodyPr/>
                    <a:lstStyle/>
                    <a:p>
                      <a:r>
                        <a:rPr lang="id-ID" sz="1400" b="1" dirty="0" smtClean="0"/>
                        <a:t>Padat</a:t>
                      </a:r>
                      <a:r>
                        <a:rPr lang="id-ID" sz="1400" b="1" baseline="0" dirty="0" smtClean="0"/>
                        <a:t> Karya</a:t>
                      </a:r>
                      <a:endParaRPr lang="id-ID" sz="1400" b="1" dirty="0">
                        <a:solidFill>
                          <a:schemeClr val="tx1"/>
                        </a:solidFill>
                      </a:endParaRPr>
                    </a:p>
                  </a:txBody>
                  <a:tcPr/>
                </a:tc>
                <a:tc>
                  <a:txBody>
                    <a:bodyPr/>
                    <a:lstStyle/>
                    <a:p>
                      <a:r>
                        <a:rPr lang="id-ID" sz="1400" b="1" baseline="0" dirty="0" smtClean="0"/>
                        <a:t>Setempat</a:t>
                      </a:r>
                      <a:endParaRPr lang="id-ID" sz="1400" b="1" dirty="0">
                        <a:solidFill>
                          <a:schemeClr val="tx1"/>
                        </a:solidFill>
                      </a:endParaRPr>
                    </a:p>
                  </a:txBody>
                  <a:tcPr/>
                </a:tc>
                <a:tc>
                  <a:txBody>
                    <a:bodyPr/>
                    <a:lstStyle/>
                    <a:p>
                      <a:r>
                        <a:rPr lang="id-ID" sz="1400" b="1" dirty="0" smtClean="0"/>
                        <a:t>Keterampilan</a:t>
                      </a:r>
                      <a:r>
                        <a:rPr lang="id-ID" sz="1400" b="1" baseline="0" dirty="0" smtClean="0"/>
                        <a:t> setempat</a:t>
                      </a:r>
                      <a:endParaRPr lang="id-ID" sz="1400" b="1" dirty="0">
                        <a:solidFill>
                          <a:schemeClr val="tx1"/>
                        </a:solidFill>
                      </a:endParaRPr>
                    </a:p>
                  </a:txBody>
                  <a:tcPr/>
                </a:tc>
              </a:tr>
              <a:tr h="949564">
                <a:tc>
                  <a:txBody>
                    <a:bodyPr/>
                    <a:lstStyle/>
                    <a:p>
                      <a:r>
                        <a:rPr lang="id-ID" sz="1400" b="1" dirty="0" smtClean="0"/>
                        <a:t>Tradisional</a:t>
                      </a:r>
                      <a:endParaRPr lang="id-ID" sz="1400" b="1" dirty="0">
                        <a:solidFill>
                          <a:schemeClr val="tx1"/>
                        </a:solidFill>
                      </a:endParaRPr>
                    </a:p>
                  </a:txBody>
                  <a:tcPr/>
                </a:tc>
                <a:tc>
                  <a:txBody>
                    <a:bodyPr/>
                    <a:lstStyle/>
                    <a:p>
                      <a:r>
                        <a:rPr lang="id-ID" sz="1400" b="1" dirty="0" smtClean="0"/>
                        <a:t>Padat Karya</a:t>
                      </a:r>
                      <a:endParaRPr lang="id-ID" sz="1400" b="1" dirty="0">
                        <a:solidFill>
                          <a:schemeClr val="tx1"/>
                        </a:solidFill>
                      </a:endParaRPr>
                    </a:p>
                  </a:txBody>
                  <a:tcPr/>
                </a:tc>
                <a:tc>
                  <a:txBody>
                    <a:bodyPr/>
                    <a:lstStyle/>
                    <a:p>
                      <a:r>
                        <a:rPr lang="id-ID" sz="1400" b="1" dirty="0" smtClean="0"/>
                        <a:t>Setempat</a:t>
                      </a:r>
                      <a:endParaRPr lang="id-ID" sz="1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smtClean="0"/>
                        <a:t>Keterampilan</a:t>
                      </a:r>
                      <a:r>
                        <a:rPr lang="id-ID" sz="1400" b="1" baseline="0" dirty="0" smtClean="0"/>
                        <a:t> setempat</a:t>
                      </a:r>
                      <a:endParaRPr lang="id-ID" sz="1400" b="1" dirty="0" smtClean="0">
                        <a:solidFill>
                          <a:schemeClr val="tx1"/>
                        </a:solidFill>
                      </a:endParaRPr>
                    </a:p>
                  </a:txBody>
                  <a:tcPr/>
                </a:tc>
              </a:tr>
            </a:tbl>
          </a:graphicData>
        </a:graphic>
      </p:graphicFrame>
      <p:sp>
        <p:nvSpPr>
          <p:cNvPr id="3" name="TextBox 2"/>
          <p:cNvSpPr txBox="1"/>
          <p:nvPr/>
        </p:nvSpPr>
        <p:spPr>
          <a:xfrm>
            <a:off x="5004048" y="6072206"/>
            <a:ext cx="4139952" cy="523220"/>
          </a:xfrm>
          <a:prstGeom prst="rect">
            <a:avLst/>
          </a:prstGeom>
          <a:noFill/>
        </p:spPr>
        <p:txBody>
          <a:bodyPr wrap="square" rtlCol="0">
            <a:spAutoFit/>
          </a:bodyPr>
          <a:lstStyle/>
          <a:p>
            <a:r>
              <a:rPr lang="id-ID" sz="1400" b="1" i="1" dirty="0" smtClean="0"/>
              <a:t>Modern &amp; Madya :  Berdasar Penelitian</a:t>
            </a:r>
          </a:p>
          <a:p>
            <a:r>
              <a:rPr lang="id-ID" sz="1400" b="1" i="1" dirty="0" smtClean="0"/>
              <a:t>Tradisional : Berdasar Kebiasaan dan Pengamatan</a:t>
            </a:r>
            <a:endParaRPr lang="id-ID" sz="1400" b="1" i="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7575577" y="260648"/>
            <a:ext cx="1388911" cy="977446"/>
          </a:xfrm>
          <a:prstGeom prst="rect">
            <a:avLst/>
          </a:prstGeom>
        </p:spPr>
      </p:pic>
    </p:spTree>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1399">
        <p141: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Pengertian Seni</a:t>
            </a:r>
            <a:endParaRPr lang="id-ID" b="1" dirty="0"/>
          </a:p>
        </p:txBody>
      </p:sp>
      <p:sp>
        <p:nvSpPr>
          <p:cNvPr id="3" name="Content Placeholder 2"/>
          <p:cNvSpPr>
            <a:spLocks noGrp="1"/>
          </p:cNvSpPr>
          <p:nvPr>
            <p:ph idx="1"/>
          </p:nvPr>
        </p:nvSpPr>
        <p:spPr>
          <a:xfrm>
            <a:off x="467544" y="1268760"/>
            <a:ext cx="4752528" cy="2985195"/>
          </a:xfrm>
        </p:spPr>
        <p:txBody>
          <a:bodyPr>
            <a:normAutofit/>
          </a:bodyPr>
          <a:lstStyle/>
          <a:p>
            <a:pPr marL="0" indent="0" algn="just">
              <a:buNone/>
            </a:pPr>
            <a:r>
              <a:rPr lang="id-ID" sz="1400" dirty="0"/>
              <a:t>Menurut Janet Woll, Seni adalah </a:t>
            </a:r>
            <a:r>
              <a:rPr lang="id-ID" sz="1400" b="1" dirty="0"/>
              <a:t>produk</a:t>
            </a:r>
            <a:r>
              <a:rPr lang="id-ID" sz="1400" dirty="0"/>
              <a:t>. Sedangkan menurut istilah, seni adalah </a:t>
            </a:r>
            <a:r>
              <a:rPr lang="id-ID" sz="1400" i="1" dirty="0"/>
              <a:t>keahlian membuat karya yang bermutu seperti tari, lukis, ukir, dan lain-lain</a:t>
            </a:r>
            <a:r>
              <a:rPr lang="id-ID" sz="1400" i="1" dirty="0" smtClean="0"/>
              <a:t>.</a:t>
            </a:r>
          </a:p>
          <a:p>
            <a:pPr marL="0" indent="0" algn="just">
              <a:buNone/>
            </a:pPr>
            <a:endParaRPr lang="id-ID" sz="1400" i="1" dirty="0"/>
          </a:p>
          <a:p>
            <a:pPr marL="0" indent="0" algn="just">
              <a:buNone/>
            </a:pPr>
            <a:r>
              <a:rPr lang="id-ID" sz="1400" dirty="0"/>
              <a:t>Maka konsep pendidikan yang memerlukan ilmu dan seni ialah </a:t>
            </a:r>
            <a:r>
              <a:rPr lang="id-ID" sz="1400" i="1" dirty="0"/>
              <a:t>proses atau upaya sadar antara manusia dengan sesama secara beradap</a:t>
            </a:r>
            <a:r>
              <a:rPr lang="id-ID" sz="1400" dirty="0"/>
              <a:t>, dimana pihak kesatu secara terarah membimbing perkembangan kemampuan dan kepribadian pihak kedua secara manusiawi yaitu orang per orang. Oleh karena itu, </a:t>
            </a:r>
            <a:r>
              <a:rPr lang="id-ID" sz="1400" b="1" dirty="0"/>
              <a:t>budi</a:t>
            </a:r>
            <a:r>
              <a:rPr lang="id-ID" sz="1400" dirty="0"/>
              <a:t> </a:t>
            </a:r>
            <a:r>
              <a:rPr lang="id-ID" sz="1400" b="1" dirty="0"/>
              <a:t>bahasa</a:t>
            </a:r>
            <a:r>
              <a:rPr lang="id-ID" sz="1400" dirty="0"/>
              <a:t> pun adalah suatu seni</a:t>
            </a:r>
            <a:r>
              <a:rPr lang="id-ID" sz="1400" dirty="0" smtClean="0"/>
              <a:t>.</a:t>
            </a:r>
          </a:p>
          <a:p>
            <a:pPr marL="0" indent="0" algn="just">
              <a:buNone/>
            </a:pPr>
            <a:endParaRPr lang="id-ID" sz="1400" dirty="0"/>
          </a:p>
          <a:p>
            <a:pPr marL="0" indent="0" algn="just">
              <a:buNone/>
            </a:pPr>
            <a:r>
              <a:rPr lang="id-ID" sz="1400" b="1" dirty="0" smtClean="0">
                <a:solidFill>
                  <a:schemeClr val="accent1"/>
                </a:solidFill>
              </a:rPr>
              <a:t>Contoh Seni : Ondel-ondel Jakarta</a:t>
            </a:r>
            <a:endParaRPr lang="id-ID" sz="1400" b="1" dirty="0">
              <a:solidFill>
                <a:schemeClr val="accent1"/>
              </a:solidFill>
            </a:endParaRPr>
          </a:p>
          <a:p>
            <a:pPr marL="0" indent="0" algn="just">
              <a:buNone/>
            </a:pPr>
            <a:endParaRPr lang="id-ID" sz="1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80112" y="1340768"/>
            <a:ext cx="3104069" cy="2592288"/>
          </a:xfrm>
          <a:prstGeom prst="rect">
            <a:avLst/>
          </a:prstGeom>
        </p:spPr>
      </p:pic>
      <p:sp>
        <p:nvSpPr>
          <p:cNvPr id="5" name="TextBox 4"/>
          <p:cNvSpPr txBox="1"/>
          <p:nvPr/>
        </p:nvSpPr>
        <p:spPr>
          <a:xfrm>
            <a:off x="6084168" y="4217017"/>
            <a:ext cx="2304542" cy="307777"/>
          </a:xfrm>
          <a:prstGeom prst="rect">
            <a:avLst/>
          </a:prstGeom>
          <a:noFill/>
        </p:spPr>
        <p:txBody>
          <a:bodyPr wrap="none" rtlCol="0">
            <a:spAutoFit/>
          </a:bodyPr>
          <a:lstStyle/>
          <a:p>
            <a:pPr algn="ctr"/>
            <a:r>
              <a:rPr lang="id-ID" sz="1400" i="1" dirty="0" smtClean="0">
                <a:solidFill>
                  <a:schemeClr val="bg1">
                    <a:lumMod val="50000"/>
                  </a:schemeClr>
                </a:solidFill>
              </a:rPr>
              <a:t>Gambar. Ondel-ondel Jakarta</a:t>
            </a:r>
            <a:endParaRPr lang="id-ID" sz="1400" i="1" dirty="0">
              <a:solidFill>
                <a:schemeClr val="bg1">
                  <a:lumMod val="50000"/>
                </a:schemeClr>
              </a:solidFill>
            </a:endParaRPr>
          </a:p>
        </p:txBody>
      </p:sp>
    </p:spTree>
    <p:extLst>
      <p:ext uri="{BB962C8B-B14F-4D97-AF65-F5344CB8AC3E}">
        <p14:creationId xmlns:p14="http://schemas.microsoft.com/office/powerpoint/2010/main" xmlns="" val="407564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6" name="Rectangle 5"/>
          <p:cNvSpPr/>
          <p:nvPr/>
        </p:nvSpPr>
        <p:spPr>
          <a:xfrm>
            <a:off x="8686800" y="5218912"/>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a:xfrm>
            <a:off x="3059289" y="2590800"/>
            <a:ext cx="5867400" cy="533400"/>
          </a:xfrm>
        </p:spPr>
        <p:txBody>
          <a:bodyPr>
            <a:noAutofit/>
          </a:bodyPr>
          <a:lstStyle/>
          <a:p>
            <a:pPr lvl="0">
              <a:spcBef>
                <a:spcPts val="0"/>
              </a:spcBef>
            </a:pPr>
            <a:r>
              <a:rPr lang="id-ID" sz="4000" cap="none" dirty="0" smtClean="0">
                <a:solidFill>
                  <a:prstClr val="black">
                    <a:lumMod val="85000"/>
                    <a:lumOff val="15000"/>
                  </a:prstClr>
                </a:solidFill>
                <a:ea typeface="+mn-ea"/>
                <a:cs typeface="+mn-cs"/>
              </a:rPr>
              <a:t>Makna</a:t>
            </a:r>
            <a:r>
              <a:rPr lang="en-US" sz="4000" b="0" cap="none" dirty="0" smtClean="0">
                <a:solidFill>
                  <a:prstClr val="black"/>
                </a:solidFill>
                <a:ea typeface="+mn-ea"/>
                <a:cs typeface="+mn-cs"/>
              </a:rPr>
              <a:t> </a:t>
            </a:r>
            <a:r>
              <a:rPr lang="id-ID" sz="4000" b="0" cap="none" dirty="0" smtClean="0">
                <a:solidFill>
                  <a:prstClr val="black">
                    <a:lumMod val="50000"/>
                    <a:lumOff val="50000"/>
                  </a:prstClr>
                </a:solidFill>
                <a:ea typeface="+mn-ea"/>
                <a:cs typeface="+mn-cs"/>
              </a:rPr>
              <a:t>:</a:t>
            </a:r>
            <a:endParaRPr lang="en-US" sz="4000" b="0" cap="none" dirty="0">
              <a:solidFill>
                <a:prstClr val="black">
                  <a:lumMod val="50000"/>
                  <a:lumOff val="50000"/>
                </a:prstClr>
              </a:solidFill>
              <a:ea typeface="+mn-ea"/>
              <a:cs typeface="Arial" pitchFamily="34" charset="0"/>
            </a:endParaRPr>
          </a:p>
        </p:txBody>
      </p:sp>
      <p:sp>
        <p:nvSpPr>
          <p:cNvPr id="10" name="Text Placeholder 9"/>
          <p:cNvSpPr>
            <a:spLocks noGrp="1"/>
          </p:cNvSpPr>
          <p:nvPr>
            <p:ph type="body" idx="1"/>
          </p:nvPr>
        </p:nvSpPr>
        <p:spPr>
          <a:xfrm>
            <a:off x="4811888" y="5098169"/>
            <a:ext cx="3886201" cy="357187"/>
          </a:xfrm>
        </p:spPr>
        <p:txBody>
          <a:bodyPr/>
          <a:lstStyle/>
          <a:p>
            <a:pPr lvl="0">
              <a:spcBef>
                <a:spcPts val="0"/>
              </a:spcBef>
            </a:pPr>
            <a:r>
              <a:rPr lang="id-ID" sz="1700" b="1" dirty="0" smtClean="0">
                <a:solidFill>
                  <a:prstClr val="black">
                    <a:lumMod val="75000"/>
                    <a:lumOff val="25000"/>
                  </a:prstClr>
                </a:solidFill>
              </a:rPr>
              <a:t>Perkembangan Teknologi, IPTEK dan Nilai</a:t>
            </a:r>
            <a:endParaRPr lang="en-US" sz="1700" b="1" dirty="0">
              <a:solidFill>
                <a:prstClr val="black">
                  <a:lumMod val="75000"/>
                  <a:lumOff val="25000"/>
                </a:prstClr>
              </a:solidFill>
            </a:endParaRPr>
          </a:p>
        </p:txBody>
      </p:sp>
    </p:spTree>
    <p:extLst>
      <p:ext uri="{BB962C8B-B14F-4D97-AF65-F5344CB8AC3E}">
        <p14:creationId xmlns:p14="http://schemas.microsoft.com/office/powerpoint/2010/main" xmlns="" val="2680224741"/>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1700">
        <p141:gallery dir="l"/>
      </p:transition>
    </mc:Choice>
    <mc:Fallback>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346054" y="3108049"/>
            <a:ext cx="6343674" cy="584775"/>
          </a:xfrm>
          <a:prstGeom prst="rect">
            <a:avLst/>
          </a:prstGeom>
          <a:noFill/>
        </p:spPr>
        <p:txBody>
          <a:bodyPr wrap="square" rtlCol="0">
            <a:noAutofit/>
          </a:bodyPr>
          <a:lstStyle/>
          <a:p>
            <a:pPr lvl="0"/>
            <a:r>
              <a:rPr lang="id-ID" sz="4000" b="1" dirty="0"/>
              <a:t>Perkembangan Teknologi</a:t>
            </a:r>
            <a:endParaRPr lang="id-ID" sz="4000" dirty="0"/>
          </a:p>
        </p:txBody>
      </p:sp>
      <p:sp>
        <p:nvSpPr>
          <p:cNvPr id="3" name="TextBox 2"/>
          <p:cNvSpPr txBox="1"/>
          <p:nvPr/>
        </p:nvSpPr>
        <p:spPr>
          <a:xfrm>
            <a:off x="1524000" y="357166"/>
            <a:ext cx="4476760" cy="3500462"/>
          </a:xfrm>
          <a:prstGeom prst="rect">
            <a:avLst/>
          </a:prstGeom>
          <a:noFill/>
        </p:spPr>
        <p:txBody>
          <a:bodyPr wrap="square" rtlCol="0">
            <a:noAutofit/>
          </a:bodyPr>
          <a:lstStyle/>
          <a:p>
            <a:r>
              <a:rPr lang="id-ID" sz="2200" b="1" dirty="0" smtClean="0"/>
              <a:t>DAMPAK PERKEMBANGAN TEKNOLOGI</a:t>
            </a:r>
            <a:endParaRPr lang="en-US" sz="2200" b="1" dirty="0" smtClean="0"/>
          </a:p>
          <a:p>
            <a:pPr algn="just">
              <a:lnSpc>
                <a:spcPct val="30000"/>
              </a:lnSpc>
            </a:pPr>
            <a:endParaRPr lang="en-US" sz="2200" b="1" dirty="0"/>
          </a:p>
          <a:p>
            <a:pPr algn="just"/>
            <a:r>
              <a:rPr lang="id-ID" sz="2200" b="1" dirty="0"/>
              <a:t>Adanya perkembangan ilmu pengetahuan alam dan teknologi menimbulkan cabang ilmu pengetahuan baru antara lain: teknik modern, teknologi hutan, teknologi gedung (metalurgi), teknologi transportasi, dll.</a:t>
            </a:r>
          </a:p>
          <a:p>
            <a:pPr algn="just"/>
            <a:endParaRPr lang="en-US" sz="2400" b="1" dirty="0" smtClean="0"/>
          </a:p>
          <a:p>
            <a:pPr algn="just"/>
            <a:endParaRPr lang="en-US" sz="2400" b="1" dirty="0"/>
          </a:p>
        </p:txBody>
      </p:sp>
      <p:grpSp>
        <p:nvGrpSpPr>
          <p:cNvPr id="4" name="Group 3"/>
          <p:cNvGrpSpPr/>
          <p:nvPr/>
        </p:nvGrpSpPr>
        <p:grpSpPr>
          <a:xfrm>
            <a:off x="6300192" y="3358244"/>
            <a:ext cx="2318658" cy="1143000"/>
            <a:chOff x="6740294" y="3701144"/>
            <a:chExt cx="2318658"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6816493" y="3810000"/>
              <a:ext cx="2166258" cy="953814"/>
            </a:xfrm>
            <a:prstGeom prst="rect">
              <a:avLst/>
            </a:prstGeom>
            <a:noFill/>
          </p:spPr>
          <p:txBody>
            <a:bodyPr wrap="square" rtlCol="0">
              <a:normAutofit/>
            </a:bodyPr>
            <a:lstStyle/>
            <a:p>
              <a:pPr algn="ctr"/>
              <a:r>
                <a:rPr lang="id-ID" sz="1500" dirty="0" smtClean="0">
                  <a:solidFill>
                    <a:prstClr val="black">
                      <a:lumMod val="65000"/>
                      <a:lumOff val="35000"/>
                    </a:prstClr>
                  </a:solidFill>
                </a:rPr>
                <a:t>Gambar. Laptop / Notebook</a:t>
              </a:r>
              <a:endParaRPr lang="en-US" sz="1500" dirty="0">
                <a:solidFill>
                  <a:prstClr val="black">
                    <a:lumMod val="65000"/>
                    <a:lumOff val="35000"/>
                  </a:prstClr>
                </a:solidFill>
              </a:endParaRPr>
            </a:p>
          </p:txBody>
        </p:sp>
      </p:grpSp>
      <p:sp>
        <p:nvSpPr>
          <p:cNvPr id="5" name="TextBox 4"/>
          <p:cNvSpPr txBox="1"/>
          <p:nvPr/>
        </p:nvSpPr>
        <p:spPr>
          <a:xfrm>
            <a:off x="1578429" y="4071942"/>
            <a:ext cx="4350893" cy="2816156"/>
          </a:xfrm>
          <a:prstGeom prst="rect">
            <a:avLst/>
          </a:prstGeom>
          <a:noFill/>
        </p:spPr>
        <p:txBody>
          <a:bodyPr wrap="square" rtlCol="0">
            <a:spAutoFit/>
          </a:bodyPr>
          <a:lstStyle/>
          <a:p>
            <a:pPr algn="just"/>
            <a:r>
              <a:rPr lang="id-ID" sz="2200" b="1" dirty="0" smtClean="0"/>
              <a:t>Dari perkembangan ilmu pengetahuan dan teknologi memungkinkan:</a:t>
            </a:r>
          </a:p>
          <a:p>
            <a:pPr lvl="0" algn="just"/>
            <a:r>
              <a:rPr lang="id-ID" sz="2200" b="1" dirty="0" smtClean="0"/>
              <a:t>- Tersedianya sarana dan prasarana penunjang  kegiatan ilmiah.</a:t>
            </a:r>
          </a:p>
          <a:p>
            <a:pPr lvl="0" algn="just"/>
            <a:r>
              <a:rPr lang="id-ID" sz="2200" b="1" dirty="0" smtClean="0"/>
              <a:t>- Meningkatkannya kemakmuran materi dan kesehatan masyarakat.</a:t>
            </a:r>
          </a:p>
          <a:p>
            <a:pPr algn="just"/>
            <a:endParaRPr lang="id-ID" sz="23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4168" y="1103906"/>
            <a:ext cx="2549044" cy="1981882"/>
          </a:xfrm>
          <a:prstGeom prst="rect">
            <a:avLst/>
          </a:prstGeom>
        </p:spPr>
      </p:pic>
    </p:spTree>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p141: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030" y="1428736"/>
            <a:ext cx="5294978" cy="5024600"/>
          </a:xfrm>
          <a:prstGeom prst="rect">
            <a:avLst/>
          </a:prstGeom>
          <a:noFill/>
        </p:spPr>
        <p:txBody>
          <a:bodyPr wrap="square" rtlCol="0">
            <a:noAutofit/>
          </a:bodyPr>
          <a:lstStyle/>
          <a:p>
            <a:pPr algn="just"/>
            <a:r>
              <a:rPr lang="id-ID" sz="2200" b="1" dirty="0"/>
              <a:t>Dalam menghadapi era teknologi modern dan industrialisasi, maka dituntut adanya keahlian untuk menggunakan, mengelola, dan senantiasa menyesuaikan dengan teknologi-teknologi dan ilmu pengetahuan yang baru.</a:t>
            </a:r>
          </a:p>
          <a:p>
            <a:pPr>
              <a:spcBef>
                <a:spcPts val="100"/>
              </a:spcBef>
            </a:pPr>
            <a:endParaRPr lang="id-ID" sz="2200" b="1" dirty="0" smtClean="0"/>
          </a:p>
          <a:p>
            <a:r>
              <a:rPr lang="id-ID" sz="2200" b="1" dirty="0"/>
              <a:t>Teknologi mempunyai 2 komponen utama, yaitu:</a:t>
            </a:r>
          </a:p>
          <a:p>
            <a:pPr lvl="0"/>
            <a:r>
              <a:rPr lang="id-ID" sz="2200" b="1" i="1" dirty="0"/>
              <a:t>Hardware aspect</a:t>
            </a:r>
            <a:r>
              <a:rPr lang="id-ID" sz="2200" b="1" dirty="0"/>
              <a:t>, meliputi peralatan yang memberikan bentuk pola teknologi sebagai objek fisikal atau material.</a:t>
            </a:r>
          </a:p>
          <a:p>
            <a:pPr lvl="0" algn="just"/>
            <a:r>
              <a:rPr lang="id-ID" sz="2200" b="1" i="1" dirty="0"/>
              <a:t>Software aspect</a:t>
            </a:r>
            <a:r>
              <a:rPr lang="id-ID" sz="2200" b="1" dirty="0"/>
              <a:t>, meliputi sumber informasi yang memberikan penjelasan mengenai hal-hal peralatan fisik atau material tertentu.</a:t>
            </a:r>
          </a:p>
          <a:p>
            <a:pPr>
              <a:spcBef>
                <a:spcPts val="100"/>
              </a:spcBef>
            </a:pPr>
            <a:endParaRPr lang="id-ID" sz="2200" b="1" dirty="0" smtClean="0"/>
          </a:p>
          <a:p>
            <a:pPr>
              <a:spcBef>
                <a:spcPts val="100"/>
              </a:spcBef>
            </a:pPr>
            <a:endParaRPr lang="en-US" sz="2200" b="1" dirty="0" smtClean="0"/>
          </a:p>
          <a:p>
            <a:endParaRPr lang="en-US" sz="2200" b="1" dirty="0"/>
          </a:p>
        </p:txBody>
      </p:sp>
      <p:sp>
        <p:nvSpPr>
          <p:cNvPr id="5" name="TextBox 4"/>
          <p:cNvSpPr txBox="1"/>
          <p:nvPr/>
        </p:nvSpPr>
        <p:spPr>
          <a:xfrm>
            <a:off x="420030" y="476672"/>
            <a:ext cx="4648200" cy="752872"/>
          </a:xfrm>
          <a:prstGeom prst="rect">
            <a:avLst/>
          </a:prstGeom>
          <a:noFill/>
        </p:spPr>
        <p:txBody>
          <a:bodyPr wrap="square" rtlCol="0" anchor="b">
            <a:normAutofit/>
          </a:bodyPr>
          <a:lstStyle/>
          <a:p>
            <a:pPr lvl="0"/>
            <a:r>
              <a:rPr lang="id-ID" sz="4000" b="1" dirty="0"/>
              <a:t>IPTEK dan Nilai</a:t>
            </a:r>
            <a:endParaRPr lang="id-ID" sz="4000" dirty="0"/>
          </a:p>
        </p:txBody>
      </p:sp>
      <p:pic>
        <p:nvPicPr>
          <p:cNvPr id="12" name="Picture 11" descr="man1.jpg"/>
          <p:cNvPicPr>
            <a:picLocks noChangeAspect="1"/>
          </p:cNvPicPr>
          <p:nvPr/>
        </p:nvPicPr>
        <p:blipFill>
          <a:blip r:embed="rId3" cstate="print"/>
          <a:stretch>
            <a:fillRect/>
          </a:stretch>
        </p:blipFill>
        <p:spPr>
          <a:xfrm rot="198018">
            <a:off x="7834024" y="2845970"/>
            <a:ext cx="1031813" cy="2283364"/>
          </a:xfrm>
          <a:prstGeom prst="rect">
            <a:avLst/>
          </a:prstGeom>
        </p:spPr>
      </p:pic>
      <p:pic>
        <p:nvPicPr>
          <p:cNvPr id="16" name="Picture 15" descr="ppl.jpg"/>
          <p:cNvPicPr>
            <a:picLocks noChangeAspect="1"/>
          </p:cNvPicPr>
          <p:nvPr/>
        </p:nvPicPr>
        <p:blipFill>
          <a:blip r:embed="rId4" cstate="print"/>
          <a:stretch>
            <a:fillRect/>
          </a:stretch>
        </p:blipFill>
        <p:spPr>
          <a:xfrm>
            <a:off x="7416882" y="267512"/>
            <a:ext cx="1584446" cy="2438400"/>
          </a:xfrm>
          <a:prstGeom prst="rect">
            <a:avLst/>
          </a:prstGeom>
        </p:spPr>
      </p:pic>
      <p:pic>
        <p:nvPicPr>
          <p:cNvPr id="18" name="Picture 17" descr="woman.jpg"/>
          <p:cNvPicPr>
            <a:picLocks noChangeAspect="1"/>
          </p:cNvPicPr>
          <p:nvPr/>
        </p:nvPicPr>
        <p:blipFill>
          <a:blip r:embed="rId5"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5857298" y="3592257"/>
            <a:ext cx="1388911" cy="977446"/>
          </a:xfrm>
          <a:prstGeom prst="rect">
            <a:avLst/>
          </a:prstGeom>
        </p:spPr>
      </p:pic>
    </p:spTree>
    <p:extLst>
      <p:ext uri="{BB962C8B-B14F-4D97-AF65-F5344CB8AC3E}">
        <p14:creationId xmlns:p14="http://schemas.microsoft.com/office/powerpoint/2010/main" xmlns="" val="2941368088"/>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randombar(horizontal)">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5" name="Rectangle 4"/>
          <p:cNvSpPr/>
          <p:nvPr/>
        </p:nvSpPr>
        <p:spPr>
          <a:xfrm>
            <a:off x="8686800" y="5218912"/>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a:xfrm>
            <a:off x="3048000" y="2590800"/>
            <a:ext cx="5867400" cy="533400"/>
          </a:xfrm>
        </p:spPr>
        <p:txBody>
          <a:bodyPr>
            <a:noAutofit/>
          </a:bodyPr>
          <a:lstStyle/>
          <a:p>
            <a:pPr lvl="0">
              <a:spcBef>
                <a:spcPts val="0"/>
              </a:spcBef>
            </a:pPr>
            <a:r>
              <a:rPr lang="id-ID" sz="4000" cap="none" dirty="0" smtClean="0">
                <a:solidFill>
                  <a:prstClr val="black">
                    <a:lumMod val="85000"/>
                    <a:lumOff val="15000"/>
                  </a:prstClr>
                </a:solidFill>
                <a:ea typeface="+mn-ea"/>
                <a:cs typeface="+mn-cs"/>
              </a:rPr>
              <a:t>Manusia sbg </a:t>
            </a:r>
            <a:r>
              <a:rPr lang="id-ID" sz="4000" b="0" cap="none" dirty="0" smtClean="0">
                <a:solidFill>
                  <a:prstClr val="black">
                    <a:lumMod val="50000"/>
                    <a:lumOff val="50000"/>
                  </a:prstClr>
                </a:solidFill>
                <a:ea typeface="+mn-ea"/>
                <a:cs typeface="+mn-cs"/>
              </a:rPr>
              <a:t>Subjek dan Objek IPTEK</a:t>
            </a:r>
            <a:r>
              <a:rPr lang="en-US" sz="4000" b="0" cap="none" dirty="0" smtClean="0">
                <a:solidFill>
                  <a:prstClr val="black">
                    <a:lumMod val="50000"/>
                    <a:lumOff val="50000"/>
                  </a:prstClr>
                </a:solidFill>
                <a:ea typeface="+mn-ea"/>
                <a:cs typeface="Arial" pitchFamily="34" charset="0"/>
              </a:rPr>
              <a:t/>
            </a:r>
            <a:br>
              <a:rPr lang="en-US" sz="4000" b="0" cap="none" dirty="0" smtClean="0">
                <a:solidFill>
                  <a:prstClr val="black">
                    <a:lumMod val="50000"/>
                    <a:lumOff val="50000"/>
                  </a:prstClr>
                </a:solidFill>
                <a:ea typeface="+mn-ea"/>
                <a:cs typeface="Arial" pitchFamily="34" charset="0"/>
              </a:rPr>
            </a:br>
            <a:endParaRPr lang="en-US" sz="2800" dirty="0"/>
          </a:p>
        </p:txBody>
      </p:sp>
      <p:sp>
        <p:nvSpPr>
          <p:cNvPr id="9" name="Text Placeholder 8"/>
          <p:cNvSpPr>
            <a:spLocks noGrp="1"/>
          </p:cNvSpPr>
          <p:nvPr>
            <p:ph type="body" idx="1"/>
          </p:nvPr>
        </p:nvSpPr>
        <p:spPr>
          <a:xfrm>
            <a:off x="4419599" y="5104950"/>
            <a:ext cx="4343401" cy="357187"/>
          </a:xfrm>
        </p:spPr>
        <p:txBody>
          <a:bodyPr/>
          <a:lstStyle/>
          <a:p>
            <a:pPr lvl="0" algn="l">
              <a:spcBef>
                <a:spcPts val="0"/>
              </a:spcBef>
            </a:pPr>
            <a:r>
              <a:rPr lang="en-US" sz="1700" b="1" dirty="0">
                <a:solidFill>
                  <a:prstClr val="black">
                    <a:lumMod val="75000"/>
                    <a:lumOff val="25000"/>
                  </a:prstClr>
                </a:solidFill>
              </a:rPr>
              <a:t>Broadcast and compress for seamless delivery</a:t>
            </a:r>
          </a:p>
        </p:txBody>
      </p:sp>
    </p:spTree>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1700">
        <p141:gallery dir="l"/>
      </p:transition>
    </mc:Choice>
    <mc:Fallback>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9992"/>
            <a:ext cx="9144000" cy="4447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3" name="TextBox 22"/>
          <p:cNvSpPr txBox="1"/>
          <p:nvPr/>
        </p:nvSpPr>
        <p:spPr>
          <a:xfrm>
            <a:off x="276924" y="1571612"/>
            <a:ext cx="5652398" cy="4929222"/>
          </a:xfrm>
          <a:prstGeom prst="rect">
            <a:avLst/>
          </a:prstGeom>
          <a:noFill/>
        </p:spPr>
        <p:txBody>
          <a:bodyPr wrap="square" lIns="91440" rtlCol="0">
            <a:noAutofit/>
          </a:bodyPr>
          <a:lstStyle/>
          <a:p>
            <a:pPr>
              <a:buClr>
                <a:prstClr val="black">
                  <a:lumMod val="50000"/>
                  <a:lumOff val="50000"/>
                </a:prstClr>
              </a:buClr>
              <a:buSzPct val="94000"/>
            </a:pPr>
            <a:r>
              <a:rPr lang="id-ID" sz="2000" b="1" dirty="0" smtClean="0"/>
              <a:t>Dengan ilmu dan teknologi tumbuhlah berbagai industri antara lain :</a:t>
            </a:r>
          </a:p>
          <a:p>
            <a:pPr>
              <a:buClr>
                <a:prstClr val="black">
                  <a:lumMod val="50000"/>
                  <a:lumOff val="50000"/>
                </a:prstClr>
              </a:buClr>
              <a:buSzPct val="94000"/>
            </a:pPr>
            <a:r>
              <a:rPr lang="en-US" sz="2000" b="1" dirty="0" smtClean="0"/>
              <a:t> </a:t>
            </a:r>
            <a:endParaRPr lang="id-ID" sz="2000" b="1" dirty="0" smtClean="0"/>
          </a:p>
          <a:p>
            <a:pPr lvl="0">
              <a:buClr>
                <a:prstClr val="black">
                  <a:lumMod val="50000"/>
                  <a:lumOff val="50000"/>
                </a:prstClr>
              </a:buClr>
              <a:buSzPct val="94000"/>
              <a:buFont typeface="Calibri" pitchFamily="34" charset="0"/>
              <a:buChar char="»"/>
            </a:pPr>
            <a:r>
              <a:rPr lang="id-ID" sz="2000" b="1" dirty="0" smtClean="0"/>
              <a:t> Bidang Pertanian, Peternakan, dan Perikanan</a:t>
            </a:r>
          </a:p>
          <a:p>
            <a:pPr lvl="0"/>
            <a:r>
              <a:rPr lang="id-ID" sz="2000" b="1" dirty="0" smtClean="0"/>
              <a:t> - Alat pertanian dengan mesin</a:t>
            </a:r>
          </a:p>
          <a:p>
            <a:pPr lvl="0"/>
            <a:r>
              <a:rPr lang="id-ID" sz="2000" b="1" dirty="0" smtClean="0"/>
              <a:t> - Teknik pemuliaan tanaman</a:t>
            </a:r>
          </a:p>
          <a:p>
            <a:pPr lvl="0"/>
            <a:r>
              <a:rPr lang="id-ID" sz="2000" b="1" dirty="0" smtClean="0"/>
              <a:t> - Produksi pupuk buat</a:t>
            </a:r>
          </a:p>
          <a:p>
            <a:pPr lvl="0"/>
            <a:r>
              <a:rPr lang="id-ID" sz="2000" b="1" dirty="0" smtClean="0"/>
              <a:t> - Teknik mutasi buatan </a:t>
            </a:r>
          </a:p>
          <a:p>
            <a:pPr lvl="0"/>
            <a:r>
              <a:rPr lang="id-ID" sz="2000" b="1" dirty="0" smtClean="0"/>
              <a:t> - Teknologi pengolahan pasca panen</a:t>
            </a:r>
          </a:p>
          <a:p>
            <a:pPr lvl="0"/>
            <a:r>
              <a:rPr lang="id-ID" sz="2000" b="1" dirty="0" smtClean="0"/>
              <a:t> - Budidaya hewan</a:t>
            </a:r>
          </a:p>
          <a:p>
            <a:pPr lvl="0">
              <a:buClr>
                <a:prstClr val="black">
                  <a:lumMod val="50000"/>
                  <a:lumOff val="50000"/>
                </a:prstClr>
              </a:buClr>
              <a:buSzPct val="94000"/>
            </a:pPr>
            <a:endParaRPr lang="id-ID" sz="2000" b="1" dirty="0" smtClean="0"/>
          </a:p>
          <a:p>
            <a:pPr lvl="0">
              <a:buClr>
                <a:prstClr val="black">
                  <a:lumMod val="50000"/>
                  <a:lumOff val="50000"/>
                </a:prstClr>
              </a:buClr>
              <a:buSzPct val="94000"/>
              <a:buFont typeface="Calibri" pitchFamily="34" charset="0"/>
              <a:buChar char="»"/>
            </a:pPr>
            <a:r>
              <a:rPr lang="id-ID" sz="2000" b="1" dirty="0" smtClean="0"/>
              <a:t> Bidang Kedokteran dan Kesehatan</a:t>
            </a:r>
          </a:p>
          <a:p>
            <a:pPr algn="just">
              <a:buClr>
                <a:prstClr val="black">
                  <a:lumMod val="50000"/>
                  <a:lumOff val="50000"/>
                </a:prstClr>
              </a:buClr>
              <a:buSzPct val="94000"/>
            </a:pPr>
            <a:r>
              <a:rPr lang="id-ID" sz="2000" b="1" dirty="0" smtClean="0"/>
              <a:t>Diciptakannya alat-alat operasi mutahir, macam-macam obat, penggunaan bahan-bahan radioaktif untuk pengobatan dan mendiagnosis berbagai penyakit. Dan juga robot yang membantu dalam hal medis.</a:t>
            </a:r>
          </a:p>
          <a:p>
            <a:pPr lvl="0">
              <a:buClr>
                <a:prstClr val="black">
                  <a:lumMod val="50000"/>
                  <a:lumOff val="50000"/>
                </a:prstClr>
              </a:buClr>
              <a:buSzPct val="94000"/>
            </a:pPr>
            <a:endParaRPr lang="id-ID" sz="2000" b="1" dirty="0"/>
          </a:p>
        </p:txBody>
      </p:sp>
      <p:sp>
        <p:nvSpPr>
          <p:cNvPr id="24" name="TextBox 23"/>
          <p:cNvSpPr txBox="1"/>
          <p:nvPr/>
        </p:nvSpPr>
        <p:spPr>
          <a:xfrm>
            <a:off x="373566" y="503606"/>
            <a:ext cx="8484714" cy="639378"/>
          </a:xfrm>
          <a:prstGeom prst="rect">
            <a:avLst/>
          </a:prstGeom>
          <a:noFill/>
          <a:ln>
            <a:noFill/>
          </a:ln>
        </p:spPr>
        <p:txBody>
          <a:bodyPr wrap="square" tIns="0" bIns="0" rtlCol="0" anchor="b" anchorCtr="0">
            <a:normAutofit fontScale="62500" lnSpcReduction="20000"/>
          </a:bodyPr>
          <a:lstStyle/>
          <a:p>
            <a:r>
              <a:rPr lang="id-ID" sz="5500" b="1" spc="-150" dirty="0" smtClean="0">
                <a:latin typeface="Arial" pitchFamily="34" charset="0"/>
                <a:cs typeface="Arial" pitchFamily="34" charset="0"/>
              </a:rPr>
              <a:t>Penerapan teknologi di bidang industri</a:t>
            </a:r>
            <a:endParaRPr lang="en-US" sz="5500" b="1" spc="-150"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84782" y="1897381"/>
            <a:ext cx="2515337" cy="2460314"/>
          </a:xfrm>
          <a:prstGeom prst="rect">
            <a:avLst/>
          </a:prstGeom>
        </p:spPr>
      </p:pic>
    </p:spTree>
    <p:extLst>
      <p:ext uri="{BB962C8B-B14F-4D97-AF65-F5344CB8AC3E}">
        <p14:creationId xmlns:p14="http://schemas.microsoft.com/office/powerpoint/2010/main" xmlns="" val="1879720740"/>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571612"/>
            <a:ext cx="5152332" cy="4357718"/>
          </a:xfrm>
          <a:prstGeom prst="rect">
            <a:avLst/>
          </a:prstGeom>
          <a:noFill/>
        </p:spPr>
        <p:txBody>
          <a:bodyPr wrap="square" lIns="91440" rtlCol="0">
            <a:normAutofit/>
          </a:bodyPr>
          <a:lstStyle/>
          <a:p>
            <a:pPr lvl="0" algn="just">
              <a:buClr>
                <a:prstClr val="black">
                  <a:lumMod val="50000"/>
                  <a:lumOff val="50000"/>
                </a:prstClr>
              </a:buClr>
              <a:buSzPct val="94000"/>
              <a:buFont typeface="Calibri" pitchFamily="34" charset="0"/>
              <a:buChar char="»"/>
            </a:pPr>
            <a:endParaRPr lang="id-ID" sz="1050" dirty="0">
              <a:solidFill>
                <a:schemeClr val="accent4"/>
              </a:solidFill>
            </a:endParaRPr>
          </a:p>
          <a:p>
            <a:pPr lvl="0" algn="just">
              <a:buClr>
                <a:prstClr val="black">
                  <a:lumMod val="50000"/>
                  <a:lumOff val="50000"/>
                </a:prstClr>
              </a:buClr>
              <a:buSzPct val="94000"/>
              <a:buFont typeface="Calibri" pitchFamily="34" charset="0"/>
              <a:buChar char="»"/>
            </a:pPr>
            <a:r>
              <a:rPr lang="id-ID" sz="2200" b="1" dirty="0"/>
              <a:t> Bidang Telekomunikasi</a:t>
            </a:r>
          </a:p>
          <a:p>
            <a:pPr algn="just">
              <a:buClr>
                <a:prstClr val="black">
                  <a:lumMod val="50000"/>
                  <a:lumOff val="50000"/>
                </a:prstClr>
              </a:buClr>
              <a:buSzPct val="94000"/>
            </a:pPr>
            <a:r>
              <a:rPr lang="id-ID" sz="2200" b="1" dirty="0"/>
              <a:t>Manusia dapat membuat televisi, radio, telepon yang dapat digunakan untuk berkomunikasi jarak jauh, sehingga penggunaan waktu sangat efisien</a:t>
            </a:r>
            <a:r>
              <a:rPr lang="id-ID" sz="2200" b="1" dirty="0" smtClean="0"/>
              <a:t>.</a:t>
            </a:r>
          </a:p>
          <a:p>
            <a:pPr algn="just">
              <a:buClr>
                <a:prstClr val="black">
                  <a:lumMod val="50000"/>
                  <a:lumOff val="50000"/>
                </a:prstClr>
              </a:buClr>
              <a:buSzPct val="94000"/>
            </a:pPr>
            <a:endParaRPr lang="id-ID" sz="2200" b="1" dirty="0"/>
          </a:p>
          <a:p>
            <a:pPr lvl="0" algn="just">
              <a:buClr>
                <a:prstClr val="black">
                  <a:lumMod val="50000"/>
                  <a:lumOff val="50000"/>
                </a:prstClr>
              </a:buClr>
              <a:buSzPct val="94000"/>
              <a:buFont typeface="Calibri" pitchFamily="34" charset="0"/>
              <a:buChar char="»"/>
            </a:pPr>
            <a:endParaRPr lang="id-ID" sz="2200" b="1" dirty="0"/>
          </a:p>
          <a:p>
            <a:pPr lvl="0" algn="just">
              <a:buClr>
                <a:prstClr val="black">
                  <a:lumMod val="50000"/>
                  <a:lumOff val="50000"/>
                </a:prstClr>
              </a:buClr>
              <a:buSzPct val="94000"/>
              <a:buFont typeface="Calibri" pitchFamily="34" charset="0"/>
              <a:buChar char="»"/>
            </a:pPr>
            <a:r>
              <a:rPr lang="id-ID" sz="2200" b="1" dirty="0"/>
              <a:t> Bidang Pertahanan dan Keamanan</a:t>
            </a:r>
          </a:p>
          <a:p>
            <a:pPr algn="just">
              <a:buClr>
                <a:prstClr val="black">
                  <a:lumMod val="50000"/>
                  <a:lumOff val="50000"/>
                </a:prstClr>
              </a:buClr>
              <a:buSzPct val="94000"/>
            </a:pPr>
            <a:r>
              <a:rPr lang="id-ID" sz="2200" b="1" dirty="0"/>
              <a:t>Diciptakan alat atau persenjataan yang sangat canggih, sehingga dapat mempertahankan keamanan wilayahnya dengan baik.</a:t>
            </a:r>
          </a:p>
          <a:p>
            <a:pPr lvl="0" algn="just">
              <a:buClr>
                <a:prstClr val="black">
                  <a:lumMod val="50000"/>
                  <a:lumOff val="50000"/>
                </a:prstClr>
              </a:buClr>
              <a:buSzPct val="94000"/>
            </a:pPr>
            <a:endParaRPr lang="id-ID" sz="2200" b="1" dirty="0"/>
          </a:p>
        </p:txBody>
      </p:sp>
      <p:sp>
        <p:nvSpPr>
          <p:cNvPr id="24" name="TextBox 23"/>
          <p:cNvSpPr txBox="1"/>
          <p:nvPr/>
        </p:nvSpPr>
        <p:spPr>
          <a:xfrm>
            <a:off x="373566" y="404664"/>
            <a:ext cx="8484714" cy="809758"/>
          </a:xfrm>
          <a:prstGeom prst="rect">
            <a:avLst/>
          </a:prstGeom>
          <a:noFill/>
          <a:ln>
            <a:noFill/>
          </a:ln>
        </p:spPr>
        <p:txBody>
          <a:bodyPr wrap="square" tIns="0" bIns="0" rtlCol="0" anchor="b" anchorCtr="0">
            <a:noAutofit/>
          </a:bodyPr>
          <a:lstStyle/>
          <a:p>
            <a:r>
              <a:rPr lang="id-ID" sz="3600" b="1" spc="-150" dirty="0">
                <a:latin typeface="Arial" pitchFamily="34" charset="0"/>
                <a:cs typeface="Arial" pitchFamily="34" charset="0"/>
              </a:rPr>
              <a:t>Penerapan teknologi di bidang industri</a:t>
            </a:r>
            <a:endParaRPr lang="en-US" sz="3600" b="1" spc="-150" dirty="0">
              <a:latin typeface="Arial" pitchFamily="34" charset="0"/>
              <a:cs typeface="Arial"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5580112" y="1897380"/>
            <a:ext cx="3132522" cy="2611740"/>
          </a:xfrm>
          <a:prstGeom prst="rect">
            <a:avLst/>
          </a:prstGeom>
        </p:spPr>
      </p:pic>
    </p:spTree>
    <p:extLst>
      <p:ext uri="{BB962C8B-B14F-4D97-AF65-F5344CB8AC3E}">
        <p14:creationId xmlns:p14="http://schemas.microsoft.com/office/powerpoint/2010/main" xmlns="" val="3261475684"/>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3" name="Oval 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extBox 3"/>
          <p:cNvSpPr txBox="1"/>
          <p:nvPr/>
        </p:nvSpPr>
        <p:spPr>
          <a:xfrm>
            <a:off x="981129" y="1439725"/>
            <a:ext cx="1219200" cy="2400657"/>
          </a:xfrm>
          <a:prstGeom prst="rect">
            <a:avLst/>
          </a:prstGeom>
          <a:noFill/>
        </p:spPr>
        <p:txBody>
          <a:bodyPr wrap="square" rtlCol="0">
            <a:spAutoFit/>
          </a:bodyPr>
          <a:lstStyle/>
          <a:p>
            <a:r>
              <a:rPr lang="id-ID" sz="15000" b="1" dirty="0" smtClean="0">
                <a:solidFill>
                  <a:prstClr val="white">
                    <a:lumMod val="65000"/>
                  </a:prstClr>
                </a:solidFill>
                <a:latin typeface="Georgia" pitchFamily="18" charset="0"/>
                <a:cs typeface="Arial" pitchFamily="34" charset="0"/>
              </a:rPr>
              <a:t>4</a:t>
            </a:r>
            <a:endParaRPr lang="en-US" sz="15000" b="1" dirty="0">
              <a:solidFill>
                <a:prstClr val="white">
                  <a:lumMod val="65000"/>
                </a:prstClr>
              </a:solidFill>
              <a:latin typeface="Georgia" pitchFamily="18" charset="0"/>
              <a:cs typeface="Arial" pitchFamily="34" charset="0"/>
            </a:endParaRPr>
          </a:p>
        </p:txBody>
      </p:sp>
      <p:sp>
        <p:nvSpPr>
          <p:cNvPr id="8" name="Rectangle 7"/>
          <p:cNvSpPr/>
          <p:nvPr/>
        </p:nvSpPr>
        <p:spPr>
          <a:xfrm>
            <a:off x="8686800" y="5218912"/>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Title 8"/>
          <p:cNvSpPr>
            <a:spLocks noGrp="1"/>
          </p:cNvSpPr>
          <p:nvPr>
            <p:ph type="title"/>
          </p:nvPr>
        </p:nvSpPr>
        <p:spPr>
          <a:xfrm>
            <a:off x="3200400" y="2514600"/>
            <a:ext cx="5867400" cy="533400"/>
          </a:xfrm>
        </p:spPr>
        <p:txBody>
          <a:bodyPr>
            <a:normAutofit fontScale="90000"/>
          </a:bodyPr>
          <a:lstStyle/>
          <a:p>
            <a:pPr lvl="0">
              <a:spcBef>
                <a:spcPts val="0"/>
              </a:spcBef>
            </a:pPr>
            <a:r>
              <a:rPr lang="id-ID" sz="4000" cap="none" dirty="0" smtClean="0">
                <a:solidFill>
                  <a:prstClr val="black">
                    <a:lumMod val="85000"/>
                    <a:lumOff val="15000"/>
                  </a:prstClr>
                </a:solidFill>
                <a:ea typeface="+mn-ea"/>
                <a:cs typeface="+mn-cs"/>
              </a:rPr>
              <a:t>Dampak Penyalahgunaan IPTEK</a:t>
            </a:r>
            <a:r>
              <a:rPr lang="en-US" sz="4000" b="0" cap="none" dirty="0">
                <a:solidFill>
                  <a:prstClr val="black"/>
                </a:solidFill>
                <a:ea typeface="+mn-ea"/>
                <a:cs typeface="+mn-cs"/>
              </a:rPr>
              <a:t/>
            </a:r>
            <a:br>
              <a:rPr lang="en-US" sz="4000" b="0" cap="none" dirty="0">
                <a:solidFill>
                  <a:prstClr val="black"/>
                </a:solidFill>
                <a:ea typeface="+mn-ea"/>
                <a:cs typeface="+mn-cs"/>
              </a:rPr>
            </a:br>
            <a:r>
              <a:rPr lang="id-ID" sz="4000" b="0" cap="none" dirty="0" smtClean="0">
                <a:solidFill>
                  <a:prstClr val="black">
                    <a:lumMod val="50000"/>
                    <a:lumOff val="50000"/>
                  </a:prstClr>
                </a:solidFill>
                <a:ea typeface="+mn-ea"/>
                <a:cs typeface="+mn-cs"/>
              </a:rPr>
              <a:t>:</a:t>
            </a:r>
            <a:r>
              <a:rPr lang="en-US" sz="4000" b="0" cap="none" dirty="0">
                <a:solidFill>
                  <a:prstClr val="black">
                    <a:lumMod val="50000"/>
                    <a:lumOff val="50000"/>
                  </a:prstClr>
                </a:solidFill>
                <a:ea typeface="+mn-ea"/>
                <a:cs typeface="Arial" pitchFamily="34" charset="0"/>
              </a:rPr>
              <a:t/>
            </a:r>
            <a:br>
              <a:rPr lang="en-US" sz="4000" b="0" cap="none" dirty="0">
                <a:solidFill>
                  <a:prstClr val="black">
                    <a:lumMod val="50000"/>
                    <a:lumOff val="50000"/>
                  </a:prstClr>
                </a:solidFill>
                <a:ea typeface="+mn-ea"/>
                <a:cs typeface="Arial" pitchFamily="34" charset="0"/>
              </a:rPr>
            </a:br>
            <a:endParaRPr lang="en-US" sz="2800" dirty="0"/>
          </a:p>
        </p:txBody>
      </p:sp>
      <p:sp>
        <p:nvSpPr>
          <p:cNvPr id="10" name="Text Placeholder 9"/>
          <p:cNvSpPr>
            <a:spLocks noGrp="1"/>
          </p:cNvSpPr>
          <p:nvPr>
            <p:ph type="body" idx="1"/>
          </p:nvPr>
        </p:nvSpPr>
        <p:spPr>
          <a:xfrm>
            <a:off x="4745666" y="5102734"/>
            <a:ext cx="3886201" cy="357187"/>
          </a:xfrm>
        </p:spPr>
        <p:txBody>
          <a:bodyPr/>
          <a:lstStyle/>
          <a:p>
            <a:pPr lvl="0">
              <a:spcBef>
                <a:spcPts val="0"/>
              </a:spcBef>
            </a:pPr>
            <a:r>
              <a:rPr lang="en-US" sz="1700" b="1" dirty="0">
                <a:solidFill>
                  <a:prstClr val="black">
                    <a:lumMod val="75000"/>
                    <a:lumOff val="25000"/>
                  </a:prstClr>
                </a:solidFill>
              </a:rPr>
              <a:t>View your slides from anywhere</a:t>
            </a:r>
            <a:r>
              <a:rPr lang="en-US" sz="1700" b="1" dirty="0" smtClean="0">
                <a:solidFill>
                  <a:prstClr val="black">
                    <a:lumMod val="75000"/>
                    <a:lumOff val="25000"/>
                  </a:prstClr>
                </a:solidFill>
              </a:rPr>
              <a:t>!</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p141:gallery dir="l"/>
      </p:transition>
    </mc:Choice>
    <mc:Fallback>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228725" y="2217355"/>
            <a:ext cx="6705600" cy="461665"/>
          </a:xfrm>
          <a:prstGeom prst="rect">
            <a:avLst/>
          </a:prstGeom>
          <a:noFill/>
        </p:spPr>
        <p:txBody>
          <a:bodyPr wrap="square" rtlCol="0" anchor="b" anchorCtr="0">
            <a:normAutofit fontScale="70000" lnSpcReduction="20000"/>
          </a:bodyPr>
          <a:lstStyle/>
          <a:p>
            <a:r>
              <a:rPr lang="id-ID" sz="2400" dirty="0">
                <a:solidFill>
                  <a:schemeClr val="bg1">
                    <a:lumMod val="50000"/>
                  </a:schemeClr>
                </a:solidFill>
              </a:rPr>
              <a:t>Dampak negatif yang disebabkan oleh kemajuan teknologi antara lain :</a:t>
            </a:r>
          </a:p>
        </p:txBody>
      </p:sp>
      <p:sp>
        <p:nvSpPr>
          <p:cNvPr id="7" name="Title 6"/>
          <p:cNvSpPr>
            <a:spLocks noGrp="1"/>
          </p:cNvSpPr>
          <p:nvPr>
            <p:ph type="title"/>
          </p:nvPr>
        </p:nvSpPr>
        <p:spPr>
          <a:xfrm>
            <a:off x="539552" y="3068960"/>
            <a:ext cx="8352928" cy="1200329"/>
          </a:xfrm>
        </p:spPr>
        <p:txBody>
          <a:bodyPr wrap="square" tIns="0" bIns="0">
            <a:noAutofit/>
          </a:bodyPr>
          <a:lstStyle/>
          <a:p>
            <a:pPr algn="ctr"/>
            <a:r>
              <a:rPr lang="id-ID" sz="4000" b="1" dirty="0" smtClean="0">
                <a:solidFill>
                  <a:prstClr val="black">
                    <a:lumMod val="85000"/>
                    <a:lumOff val="15000"/>
                  </a:prstClr>
                </a:solidFill>
                <a:latin typeface="+mn-lt"/>
              </a:rPr>
              <a:t>| Nuklir | Polusi | Kloning |</a:t>
            </a:r>
            <a:br>
              <a:rPr lang="id-ID" sz="4000" b="1" dirty="0" smtClean="0">
                <a:solidFill>
                  <a:prstClr val="black">
                    <a:lumMod val="85000"/>
                    <a:lumOff val="15000"/>
                  </a:prstClr>
                </a:solidFill>
                <a:latin typeface="+mn-lt"/>
              </a:rPr>
            </a:br>
            <a:r>
              <a:rPr lang="id-ID" sz="4000" b="1" dirty="0" smtClean="0">
                <a:solidFill>
                  <a:prstClr val="black">
                    <a:lumMod val="85000"/>
                    <a:lumOff val="15000"/>
                  </a:prstClr>
                </a:solidFill>
                <a:latin typeface="+mn-lt"/>
              </a:rPr>
              <a:t>| Efek Rumah Kaca |</a:t>
            </a:r>
            <a:endParaRPr lang="en-US" sz="4000" dirty="0">
              <a:latin typeface="+mn-lt"/>
            </a:endParaRPr>
          </a:p>
        </p:txBody>
      </p:sp>
    </p:spTree>
    <p:custDataLst>
      <p:tags r:id="rId1"/>
    </p:custDataLst>
    <p:extLst>
      <p:ext uri="{BB962C8B-B14F-4D97-AF65-F5344CB8AC3E}">
        <p14:creationId xmlns:p14="http://schemas.microsoft.com/office/powerpoint/2010/main" xmlns="" val="1666023196"/>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457200" y="381000"/>
            <a:ext cx="8229600" cy="5626100"/>
          </a:xfrm>
        </p:spPr>
        <p:txBody>
          <a:bodyPr>
            <a:normAutofit lnSpcReduction="10000"/>
          </a:bodyPr>
          <a:lstStyle/>
          <a:p>
            <a:pPr eaLnBrk="1" hangingPunct="1">
              <a:buFont typeface="Wingdings 3" pitchFamily="18" charset="2"/>
              <a:buNone/>
            </a:pPr>
            <a:r>
              <a:rPr lang="id-ID" smtClean="0"/>
              <a:t>c. Sedangkan ruang lingkup dari ISBD adala sebagai berikut :</a:t>
            </a:r>
          </a:p>
          <a:p>
            <a:pPr eaLnBrk="1" hangingPunct="1">
              <a:buFont typeface="Wingdings 3" pitchFamily="18" charset="2"/>
              <a:buNone/>
            </a:pPr>
            <a:r>
              <a:rPr lang="id-ID" smtClean="0"/>
              <a:t>1. Pengantar ISBD</a:t>
            </a:r>
          </a:p>
          <a:p>
            <a:pPr eaLnBrk="1" hangingPunct="1">
              <a:buFont typeface="Wingdings 3" pitchFamily="18" charset="2"/>
              <a:buNone/>
            </a:pPr>
            <a:r>
              <a:rPr lang="id-ID" smtClean="0"/>
              <a:t>2. Manusia sebagai makhluk budaya</a:t>
            </a:r>
          </a:p>
          <a:p>
            <a:pPr eaLnBrk="1" hangingPunct="1">
              <a:buFont typeface="Wingdings 3" pitchFamily="18" charset="2"/>
              <a:buNone/>
            </a:pPr>
            <a:r>
              <a:rPr lang="id-ID" smtClean="0"/>
              <a:t>3. Manusia dan peradaban</a:t>
            </a:r>
          </a:p>
          <a:p>
            <a:pPr eaLnBrk="1" hangingPunct="1">
              <a:buFont typeface="Wingdings 3" pitchFamily="18" charset="2"/>
              <a:buNone/>
            </a:pPr>
            <a:r>
              <a:rPr lang="id-ID" smtClean="0"/>
              <a:t>4. Manusia sebagai makhluk individu dan sosial</a:t>
            </a:r>
          </a:p>
          <a:p>
            <a:pPr eaLnBrk="1" hangingPunct="1">
              <a:buFont typeface="Wingdings 3" pitchFamily="18" charset="2"/>
              <a:buNone/>
            </a:pPr>
            <a:r>
              <a:rPr lang="id-ID" smtClean="0"/>
              <a:t>5. Manusia,keragaman,dan kesejahteraan</a:t>
            </a:r>
          </a:p>
          <a:p>
            <a:pPr eaLnBrk="1" hangingPunct="1">
              <a:buFont typeface="Wingdings 3" pitchFamily="18" charset="2"/>
              <a:buNone/>
            </a:pPr>
            <a:r>
              <a:rPr lang="id-ID" smtClean="0"/>
              <a:t>6. Moralitas dan hokum</a:t>
            </a:r>
          </a:p>
          <a:p>
            <a:pPr eaLnBrk="1" hangingPunct="1">
              <a:buFont typeface="Wingdings 3" pitchFamily="18" charset="2"/>
              <a:buNone/>
            </a:pPr>
            <a:r>
              <a:rPr lang="id-ID" smtClean="0"/>
              <a:t>7. Manusia,sains,dan teknologi</a:t>
            </a:r>
          </a:p>
          <a:p>
            <a:pPr eaLnBrk="1" hangingPunct="1">
              <a:buFont typeface="Wingdings 3" pitchFamily="18" charset="2"/>
              <a:buNone/>
            </a:pPr>
            <a:r>
              <a:rPr lang="id-ID" smtClean="0"/>
              <a:t>8. Manusia dan lingkungan</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81000" y="1219200"/>
            <a:ext cx="8001000" cy="1849760"/>
          </a:xfrm>
          <a:prstGeom prst="rect">
            <a:avLst/>
          </a:prstGeom>
        </p:spPr>
        <p:txBody>
          <a:bodyPr>
            <a:normAutofit lnSpcReduction="10000"/>
          </a:bodyPr>
          <a:lstStyle>
            <a:extLst/>
          </a:lstStyle>
          <a:p>
            <a:r>
              <a:rPr lang="id-ID" sz="2800" dirty="0"/>
              <a:t>Menyebabkan terjadinya perubahan stuktur zat serta pola reaksi kimianya, sehingga merusak sel tubuh. Pada gen dapat menyebabkan mutasi gen yang berakibat </a:t>
            </a:r>
            <a:r>
              <a:rPr lang="id-ID" sz="2800" b="1" dirty="0"/>
              <a:t>kanker</a:t>
            </a:r>
            <a:r>
              <a:rPr lang="id-ID" sz="2800" dirty="0"/>
              <a:t>.</a:t>
            </a:r>
          </a:p>
          <a:p>
            <a:r>
              <a:rPr lang="id-ID" sz="1400" dirty="0"/>
              <a:t> </a:t>
            </a:r>
          </a:p>
          <a:p>
            <a:pPr marL="342900" indent="-342900">
              <a:spcBef>
                <a:spcPct val="20000"/>
              </a:spcBef>
              <a:buFont typeface="Arial" pitchFamily="34" charset="0"/>
              <a:buChar char="•"/>
              <a:defRPr/>
            </a:pPr>
            <a:endParaRPr lang="en-US" sz="1400" dirty="0">
              <a:solidFill>
                <a:prstClr val="black"/>
              </a:solidFill>
            </a:endParaRPr>
          </a:p>
        </p:txBody>
      </p:sp>
      <p:grpSp>
        <p:nvGrpSpPr>
          <p:cNvPr id="4" name="Group 9"/>
          <p:cNvGrpSpPr/>
          <p:nvPr/>
        </p:nvGrpSpPr>
        <p:grpSpPr>
          <a:xfrm>
            <a:off x="3668007" y="3556932"/>
            <a:ext cx="1438275" cy="1438275"/>
            <a:chOff x="762001" y="1946209"/>
            <a:chExt cx="2057400" cy="2057400"/>
          </a:xfrm>
        </p:grpSpPr>
        <p:sp>
          <p:nvSpPr>
            <p:cNvPr id="8" name="Oval 7"/>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pic>
        <p:nvPicPr>
          <p:cNvPr id="12" name="Picture 11" descr="animate1.png"/>
          <p:cNvPicPr>
            <a:picLocks noChangeAspect="1"/>
          </p:cNvPicPr>
          <p:nvPr/>
        </p:nvPicPr>
        <p:blipFill>
          <a:blip r:embed="rId4" cstate="print"/>
          <a:stretch>
            <a:fillRect/>
          </a:stretch>
        </p:blipFill>
        <p:spPr>
          <a:xfrm>
            <a:off x="3820026" y="3709332"/>
            <a:ext cx="1133856" cy="1133856"/>
          </a:xfrm>
          <a:prstGeom prst="rect">
            <a:avLst/>
          </a:prstGeom>
        </p:spPr>
      </p:pic>
      <p:grpSp>
        <p:nvGrpSpPr>
          <p:cNvPr id="5" name="Group 15"/>
          <p:cNvGrpSpPr/>
          <p:nvPr/>
        </p:nvGrpSpPr>
        <p:grpSpPr>
          <a:xfrm>
            <a:off x="5388664" y="3584729"/>
            <a:ext cx="1371600" cy="1371600"/>
            <a:chOff x="3895725" y="4267200"/>
            <a:chExt cx="1371600" cy="1371600"/>
          </a:xfrm>
        </p:grpSpPr>
        <p:sp>
          <p:nvSpPr>
            <p:cNvPr id="13" name="Rounded Rectangle 12"/>
            <p:cNvSpPr/>
            <p:nvPr/>
          </p:nvSpPr>
          <p:spPr>
            <a:xfrm>
              <a:off x="3895725" y="4267200"/>
              <a:ext cx="1371600" cy="1371600"/>
            </a:xfrm>
            <a:prstGeom prst="roundRect">
              <a:avLst/>
            </a:prstGeom>
            <a:gradFill flip="none" rotWithShape="1">
              <a:gsLst>
                <a:gs pos="38000">
                  <a:srgbClr val="F39C29"/>
                </a:gs>
                <a:gs pos="70000">
                  <a:srgbClr val="F27416"/>
                </a:gs>
              </a:gsLst>
              <a:path path="circle">
                <a:fillToRect l="50000" t="50000" r="50000" b="50000"/>
              </a:path>
              <a:tileRect/>
            </a:gradFill>
            <a:ln w="12700">
              <a:solidFill>
                <a:schemeClr val="accent6">
                  <a:lumMod val="75000"/>
                </a:schemeClr>
              </a:solidFill>
            </a:ln>
            <a:effectLst>
              <a:outerShdw blurRad="1524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14" name="Rounded Rectangle 13"/>
            <p:cNvSpPr/>
            <p:nvPr/>
          </p:nvSpPr>
          <p:spPr>
            <a:xfrm>
              <a:off x="3971925" y="4314825"/>
              <a:ext cx="1209676" cy="838200"/>
            </a:xfrm>
            <a:prstGeom prst="roundRect">
              <a:avLst/>
            </a:prstGeom>
            <a:gradFill flip="none" rotWithShape="1">
              <a:gsLst>
                <a:gs pos="63000">
                  <a:schemeClr val="bg1">
                    <a:alpha val="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grpSp>
      <p:sp>
        <p:nvSpPr>
          <p:cNvPr id="19" name="Title 18"/>
          <p:cNvSpPr>
            <a:spLocks noGrp="1"/>
          </p:cNvSpPr>
          <p:nvPr>
            <p:ph type="title"/>
          </p:nvPr>
        </p:nvSpPr>
        <p:spPr>
          <a:xfrm>
            <a:off x="445911" y="76200"/>
            <a:ext cx="8229600" cy="1143000"/>
          </a:xfrm>
        </p:spPr>
        <p:txBody>
          <a:bodyPr>
            <a:normAutofit/>
          </a:bodyPr>
          <a:lstStyle/>
          <a:p>
            <a:pPr lvl="0">
              <a:spcBef>
                <a:spcPts val="0"/>
              </a:spcBef>
            </a:pPr>
            <a:r>
              <a:rPr lang="id-ID" b="1" dirty="0" smtClean="0">
                <a:solidFill>
                  <a:prstClr val="black">
                    <a:lumMod val="85000"/>
                    <a:lumOff val="15000"/>
                  </a:prstClr>
                </a:solidFill>
                <a:ea typeface="+mn-ea"/>
                <a:cs typeface="+mn-cs"/>
              </a:rPr>
              <a:t>Nuklir </a:t>
            </a:r>
            <a:r>
              <a:rPr lang="id-ID" dirty="0">
                <a:solidFill>
                  <a:prstClr val="black">
                    <a:lumMod val="50000"/>
                    <a:lumOff val="50000"/>
                  </a:prstClr>
                </a:solidFill>
                <a:ea typeface="+mn-ea"/>
                <a:cs typeface="+mn-cs"/>
              </a:rPr>
              <a:t>:</a:t>
            </a:r>
            <a:endParaRPr lang="en-US" dirty="0"/>
          </a:p>
        </p:txBody>
      </p:sp>
      <p:pic>
        <p:nvPicPr>
          <p:cNvPr id="17" name="Picture 16" descr="animate2b.png"/>
          <p:cNvPicPr>
            <a:picLocks noChangeAspect="1"/>
          </p:cNvPicPr>
          <p:nvPr/>
        </p:nvPicPr>
        <p:blipFill>
          <a:blip r:embed="rId5" cstate="print"/>
          <a:stretch>
            <a:fillRect/>
          </a:stretch>
        </p:blipFill>
        <p:spPr>
          <a:xfrm>
            <a:off x="5508104" y="3710585"/>
            <a:ext cx="1134454" cy="1134454"/>
          </a:xfrm>
          <a:prstGeom prst="rect">
            <a:avLst/>
          </a:prstGeom>
        </p:spPr>
      </p:pic>
      <p:pic>
        <p:nvPicPr>
          <p:cNvPr id="2050" name="Picture 2" descr="\\ppt-svc\user\sandy\Themes and Content Templates\DVD_ART35\Artwork_Imagery\Icons - Illustrations\Misc\mouse cursor pointer click point.png"/>
          <p:cNvPicPr>
            <a:picLocks noChangeAspect="1" noChangeArrowheads="1"/>
          </p:cNvPicPr>
          <p:nvPr/>
        </p:nvPicPr>
        <p:blipFill>
          <a:blip r:embed="rId6" cstate="screen">
            <a:extLst>
              <a:ext uri="{28A0092B-C50C-407E-A947-70E740481C1C}">
                <a14:useLocalDpi xmlns:a14="http://schemas.microsoft.com/office/drawing/2010/main" xmlns="" val="0"/>
              </a:ext>
              <a:ext uri="d21572ff-76be-4d3d-897e-c421814b6d41"/>
            </a:extLst>
          </a:blip>
          <a:srcRect/>
          <a:stretch>
            <a:fillRect/>
          </a:stretch>
        </p:blipFill>
        <p:spPr bwMode="auto">
          <a:xfrm>
            <a:off x="9372600" y="1981200"/>
            <a:ext cx="304800" cy="408678"/>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pic>
        <p:nvPicPr>
          <p:cNvPr id="2" name="Picture 1"/>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0" y="3808511"/>
            <a:ext cx="3409900" cy="2271846"/>
          </a:xfrm>
          <a:prstGeom prst="rect">
            <a:avLst/>
          </a:prstGeom>
        </p:spPr>
      </p:pic>
    </p:spTree>
    <p:extLst>
      <p:ext uri="{BB962C8B-B14F-4D97-AF65-F5344CB8AC3E}">
        <p14:creationId xmlns:p14="http://schemas.microsoft.com/office/powerpoint/2010/main" xmlns="" val="1219424674"/>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12"/>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childTnLst>
                          </p:cTn>
                        </p:par>
                        <p:par>
                          <p:cTn id="10" fill="hold">
                            <p:stCondLst>
                              <p:cond delay="1500"/>
                            </p:stCondLst>
                            <p:childTnLst>
                              <p:par>
                                <p:cTn id="11" presetID="42" presetClass="path" presetSubtype="0" accel="19000" decel="40000" fill="hold" nodeType="afterEffect">
                                  <p:stCondLst>
                                    <p:cond delay="0"/>
                                  </p:stCondLst>
                                  <p:childTnLst>
                                    <p:animMotion origin="layout" path="M 3.33333E-6 1.48148E-6 L -0.49167 0.0037 " pathEditMode="relative" rAng="0" ptsTypes="AA">
                                      <p:cBhvr>
                                        <p:cTn id="12" dur="1000" fill="hold"/>
                                        <p:tgtEl>
                                          <p:spTgt spid="2050"/>
                                        </p:tgtEl>
                                        <p:attrNameLst>
                                          <p:attrName>ppt_x</p:attrName>
                                          <p:attrName>ppt_y</p:attrName>
                                        </p:attrNameLst>
                                      </p:cBhvr>
                                      <p:rCtr x="-24600" y="200"/>
                                    </p:animMotion>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0.49167 0.0037 C -0.48559 0.00625 -0.48021 0.01042 -0.47431 0.01273 C -0.47084 0.0162 -0.46789 0.01643 -0.46407 0.01898 C -0.46059 0.02129 -0.45712 0.0243 -0.45365 0.02662 C -0.44601 0.03171 -0.43716 0.03379 -0.42952 0.03889 C -0.41789 0.04676 -0.40643 0.05671 -0.39393 0.0618 C -0.3908 0.06643 -0.38351 0.06921 -0.379 0.07268 C -0.37153 0.07847 -0.3632 0.08194 -0.35591 0.08796 C -0.35209 0.0912 -0.35174 0.09305 -0.34792 0.0956 C -0.34341 0.09861 -0.34532 0.09537 -0.34098 0.10023 C -0.33507 0.10694 -0.32327 0.12083 -0.3158 0.12315 C -0.31302 0.12847 -0.31059 0.13194 -0.3066 0.13542 C -0.30539 0.1375 -0.30452 0.13981 -0.30313 0.14167 C -0.30174 0.14352 -0.29966 0.14421 -0.29844 0.14606 C -0.29775 0.14722 -0.29792 0.1493 -0.2974 0.15069 C -0.29688 0.15208 -0.29584 0.15278 -0.29514 0.15393 C -0.29236 0.16435 -0.29427 0.16065 -0.29045 0.1662 C -0.2875 0.17685 -0.2849 0.1875 -0.28247 0.19838 C -0.27934 0.23055 -0.28768 0.27454 -0.30434 0.29954 C -0.30782 0.30486 -0.31198 0.30972 -0.3158 0.31481 C -0.31771 0.31736 -0.32066 0.31829 -0.32257 0.32083 C -0.32639 0.32569 -0.32917 0.3294 -0.3342 0.33171 C -0.33941 0.33819 -0.34775 0.3456 -0.35486 0.34838 C -0.35886 0.35417 -0.37066 0.3581 -0.37674 0.36065 C -0.38125 0.36713 -0.39636 0.37106 -0.40313 0.37292 C -0.4165 0.37639 -0.42934 0.38241 -0.44219 0.38842 C -0.45035 0.39213 -0.45799 0.39676 -0.46632 0.40046 C -0.47379 0.4037 -0.46563 0.4 -0.47327 0.40509 C -0.47431 0.40579 -0.49497 0.40972 -0.49497 0.40995 " pathEditMode="relative" rAng="0" ptsTypes="fffffffffffffffffffffffffffff">
                                      <p:cBhvr>
                                        <p:cTn id="15" dur="1500" fill="hold"/>
                                        <p:tgtEl>
                                          <p:spTgt spid="2050"/>
                                        </p:tgtEl>
                                        <p:attrNameLst>
                                          <p:attrName>ppt_x</p:attrName>
                                          <p:attrName>ppt_y</p:attrName>
                                        </p:attrNameLst>
                                      </p:cBhvr>
                                      <p:rCtr x="10500" y="20300"/>
                                    </p:animMotion>
                                  </p:childTnLst>
                                </p:cTn>
                              </p:par>
                            </p:childTnLst>
                          </p:cTn>
                        </p:par>
                        <p:par>
                          <p:cTn id="16" fill="hold">
                            <p:stCondLst>
                              <p:cond delay="4000"/>
                            </p:stCondLst>
                            <p:childTnLst>
                              <p:par>
                                <p:cTn id="17" presetID="0" presetClass="path" presetSubtype="0" accel="50000" decel="50000" fill="hold" nodeType="afterEffect">
                                  <p:stCondLst>
                                    <p:cond delay="0"/>
                                  </p:stCondLst>
                                  <p:childTnLst>
                                    <p:animMotion origin="layout" path="M -0.49497 0.40995 L -0.37553 0.43912 " pathEditMode="relative" rAng="0" ptsTypes="AA">
                                      <p:cBhvr>
                                        <p:cTn id="18" dur="1000" fill="hold"/>
                                        <p:tgtEl>
                                          <p:spTgt spid="2050"/>
                                        </p:tgtEl>
                                        <p:attrNameLst>
                                          <p:attrName>ppt_x</p:attrName>
                                          <p:attrName>ppt_y</p:attrName>
                                        </p:attrNameLst>
                                      </p:cBhvr>
                                      <p:rCtr x="6000" y="1500"/>
                                    </p:animMotion>
                                  </p:childTnLst>
                                </p:cTn>
                              </p:par>
                              <p:par>
                                <p:cTn id="19" presetID="8" presetClass="emph" presetSubtype="0" accel="50000" decel="50000" fill="hold" nodeType="withEffect">
                                  <p:stCondLst>
                                    <p:cond delay="500"/>
                                  </p:stCondLst>
                                  <p:childTnLst>
                                    <p:animRot by="21600000">
                                      <p:cBhvr>
                                        <p:cTn id="20" dur="500" fill="hold"/>
                                        <p:tgtEl>
                                          <p:spTgt spid="17"/>
                                        </p:tgtEl>
                                        <p:attrNameLst>
                                          <p:attrName>r</p:attrName>
                                        </p:attrNameLst>
                                      </p:cBhvr>
                                    </p:animRot>
                                  </p:childTnLst>
                                </p:cTn>
                              </p:par>
                              <p:par>
                                <p:cTn id="21" presetID="10" presetClass="entr" presetSubtype="0"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953000" y="685800"/>
            <a:ext cx="4191000" cy="381000"/>
          </a:xfrm>
        </p:spPr>
        <p:txBody>
          <a:bodyPr>
            <a:normAutofit fontScale="70000" lnSpcReduction="20000"/>
          </a:bodyPr>
          <a:lstStyle/>
          <a:p>
            <a:r>
              <a:rPr lang="id-ID" dirty="0" smtClean="0">
                <a:solidFill>
                  <a:prstClr val="white">
                    <a:lumMod val="65000"/>
                  </a:prstClr>
                </a:solidFill>
              </a:rPr>
              <a:t>Polusi</a:t>
            </a:r>
            <a:endParaRPr lang="en-US" dirty="0">
              <a:solidFill>
                <a:prstClr val="white">
                  <a:lumMod val="65000"/>
                </a:prstClr>
              </a:solidFill>
            </a:endParaRPr>
          </a:p>
          <a:p>
            <a:endParaRPr lang="en-US" dirty="0"/>
          </a:p>
        </p:txBody>
      </p:sp>
      <p:sp>
        <p:nvSpPr>
          <p:cNvPr id="2" name="Title 1"/>
          <p:cNvSpPr>
            <a:spLocks noGrp="1"/>
          </p:cNvSpPr>
          <p:nvPr>
            <p:ph type="title" idx="4294967295"/>
          </p:nvPr>
        </p:nvSpPr>
        <p:spPr>
          <a:xfrm>
            <a:off x="500034" y="2643188"/>
            <a:ext cx="7893079" cy="2428875"/>
          </a:xfrm>
        </p:spPr>
        <p:txBody>
          <a:bodyPr>
            <a:normAutofit fontScale="90000"/>
          </a:bodyPr>
          <a:lstStyle/>
          <a:p>
            <a:pPr lvl="0" algn="just">
              <a:spcBef>
                <a:spcPts val="0"/>
              </a:spcBef>
            </a:pPr>
            <a:r>
              <a:rPr lang="id-ID" sz="4000" dirty="0" smtClean="0">
                <a:solidFill>
                  <a:schemeClr val="tx1"/>
                </a:solidFill>
              </a:rPr>
              <a:t>Contoh Polusi : </a:t>
            </a:r>
            <a:r>
              <a:rPr lang="id-ID" sz="3600" b="1" dirty="0" smtClean="0">
                <a:solidFill>
                  <a:schemeClr val="tx1"/>
                </a:solidFill>
              </a:rPr>
              <a:t>Pencemaran </a:t>
            </a:r>
            <a:r>
              <a:rPr lang="id-ID" sz="3600" b="1" dirty="0">
                <a:solidFill>
                  <a:schemeClr val="tx1"/>
                </a:solidFill>
              </a:rPr>
              <a:t>air dan </a:t>
            </a:r>
            <a:r>
              <a:rPr lang="id-ID" sz="3600" b="1" dirty="0" smtClean="0">
                <a:solidFill>
                  <a:schemeClr val="tx1"/>
                </a:solidFill>
              </a:rPr>
              <a:t>tanah</a:t>
            </a:r>
            <a:r>
              <a:rPr lang="id-ID" sz="3600" dirty="0" smtClean="0">
                <a:solidFill>
                  <a:schemeClr val="tx1"/>
                </a:solidFill>
              </a:rPr>
              <a:t>, </a:t>
            </a:r>
            <a:r>
              <a:rPr lang="id-ID" sz="3600" b="1" dirty="0" smtClean="0">
                <a:solidFill>
                  <a:schemeClr val="tx1"/>
                </a:solidFill>
              </a:rPr>
              <a:t>Pencemaran Udara</a:t>
            </a:r>
            <a:r>
              <a:rPr lang="id-ID" sz="3600" dirty="0" smtClean="0">
                <a:solidFill>
                  <a:schemeClr val="tx1"/>
                </a:solidFill>
              </a:rPr>
              <a:t>, </a:t>
            </a:r>
            <a:r>
              <a:rPr lang="id-ID" sz="3600" b="1" dirty="0">
                <a:solidFill>
                  <a:schemeClr val="tx1"/>
                </a:solidFill>
              </a:rPr>
              <a:t>Pencemaran </a:t>
            </a:r>
            <a:r>
              <a:rPr lang="id-ID" sz="3600" b="1" dirty="0" smtClean="0">
                <a:solidFill>
                  <a:schemeClr val="tx1"/>
                </a:solidFill>
              </a:rPr>
              <a:t>Suara, </a:t>
            </a:r>
            <a:r>
              <a:rPr lang="id-ID" sz="3600" b="1" dirty="0">
                <a:solidFill>
                  <a:schemeClr val="tx1"/>
                </a:solidFill>
              </a:rPr>
              <a:t>Pencemaran Sosial dan Budaya</a:t>
            </a:r>
            <a:r>
              <a:rPr lang="id-ID" dirty="0">
                <a:solidFill>
                  <a:schemeClr val="tx1"/>
                </a:solidFill>
              </a:rPr>
              <a:t/>
            </a:r>
            <a:br>
              <a:rPr lang="id-ID" dirty="0">
                <a:solidFill>
                  <a:schemeClr val="tx1"/>
                </a:solidFill>
              </a:rPr>
            </a:br>
            <a:r>
              <a:rPr lang="id-ID" dirty="0">
                <a:solidFill>
                  <a:schemeClr val="tx1"/>
                </a:solidFill>
              </a:rPr>
              <a:t/>
            </a:r>
            <a:br>
              <a:rPr lang="id-ID" dirty="0">
                <a:solidFill>
                  <a:schemeClr val="tx1"/>
                </a:solidFill>
              </a:rPr>
            </a:br>
            <a:endParaRPr lang="en-US" dirty="0">
              <a:solidFill>
                <a:schemeClr val="tx1"/>
              </a:solidFill>
            </a:endParaRPr>
          </a:p>
        </p:txBody>
      </p:sp>
      <p:sp>
        <p:nvSpPr>
          <p:cNvPr id="4" name="Text Placeholder 2"/>
          <p:cNvSpPr txBox="1">
            <a:spLocks/>
          </p:cNvSpPr>
          <p:nvPr/>
        </p:nvSpPr>
        <p:spPr>
          <a:xfrm>
            <a:off x="395536" y="1556792"/>
            <a:ext cx="5544616" cy="1152128"/>
          </a:xfrm>
          <a:prstGeom prst="rect">
            <a:avLst/>
          </a:prstGeom>
        </p:spPr>
        <p:txBody>
          <a:bodyPr vert="horz" lIns="91440" tIns="45720" rIns="91440" bIns="45720" rtlCol="0">
            <a:normAutofit/>
          </a:bodyPr>
          <a:lstStyle>
            <a:lvl1pPr marL="342900" indent="-342900" algn="r" defTabSz="914400" rtl="0" eaLnBrk="1" latinLnBrk="0" hangingPunct="1">
              <a:spcBef>
                <a:spcPct val="20000"/>
              </a:spcBef>
              <a:buFont typeface="Arial" pitchFamily="34" charset="0"/>
              <a:buNone/>
              <a:defRPr lang="en-US" sz="1800" b="1" kern="1200" dirty="0" smtClean="0">
                <a:solidFill>
                  <a:schemeClr val="bg1">
                    <a:lumMod val="6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id-ID" sz="4800" dirty="0" smtClean="0">
                <a:solidFill>
                  <a:schemeClr val="tx1"/>
                </a:solidFill>
              </a:rPr>
              <a:t>Polusi</a:t>
            </a:r>
          </a:p>
          <a:p>
            <a:pPr algn="l"/>
            <a:endParaRPr lang="id-ID" dirty="0"/>
          </a:p>
        </p:txBody>
      </p:sp>
    </p:spTree>
    <p:extLst>
      <p:ext uri="{BB962C8B-B14F-4D97-AF65-F5344CB8AC3E}">
        <p14:creationId xmlns:p14="http://schemas.microsoft.com/office/powerpoint/2010/main" xmlns="" val="3814862224"/>
      </p:ext>
    </p:extLst>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6" name="Content Placeholder 5"/>
          <p:cNvSpPr>
            <a:spLocks noGrp="1"/>
          </p:cNvSpPr>
          <p:nvPr>
            <p:ph idx="1"/>
          </p:nvPr>
        </p:nvSpPr>
        <p:spPr>
          <a:xfrm>
            <a:off x="3214678" y="1214422"/>
            <a:ext cx="5804538" cy="5414978"/>
          </a:xfrm>
        </p:spPr>
        <p:txBody>
          <a:bodyPr>
            <a:normAutofit/>
          </a:bodyPr>
          <a:lstStyle/>
          <a:p>
            <a:pPr lvl="0" algn="just"/>
            <a:r>
              <a:rPr lang="id-ID" sz="1600" b="1" dirty="0"/>
              <a:t>Zat kimia seperti lembah industri, pupuk buatan dan deterjen dapat berakibat buruk terhadap tanaman dan tumbuhan serta organisme lainnya. </a:t>
            </a:r>
            <a:endParaRPr lang="id-ID" sz="1600" b="1" dirty="0" smtClean="0"/>
          </a:p>
          <a:p>
            <a:pPr lvl="0" algn="just"/>
            <a:endParaRPr lang="id-ID" sz="1600" b="1" dirty="0"/>
          </a:p>
          <a:p>
            <a:pPr lvl="0" algn="just"/>
            <a:r>
              <a:rPr lang="id-ID" sz="1600" b="1" dirty="0"/>
              <a:t>Sampah plastik tidak dapat hancur, sehingga menurunkan porositas tanah</a:t>
            </a:r>
            <a:r>
              <a:rPr lang="id-ID" sz="1600" b="1" dirty="0" smtClean="0"/>
              <a:t>.</a:t>
            </a:r>
          </a:p>
          <a:p>
            <a:pPr lvl="0" algn="just"/>
            <a:endParaRPr lang="id-ID" sz="1600" b="1" dirty="0"/>
          </a:p>
          <a:p>
            <a:pPr lvl="0" algn="just"/>
            <a:r>
              <a:rPr lang="id-ID" sz="1600" b="1" dirty="0"/>
              <a:t>Zat-zat lembah industri </a:t>
            </a:r>
            <a:endParaRPr lang="id-ID" sz="1600" b="1" dirty="0" smtClean="0"/>
          </a:p>
          <a:p>
            <a:pPr lvl="0" algn="just"/>
            <a:endParaRPr lang="id-ID" sz="1600" b="1" dirty="0"/>
          </a:p>
          <a:p>
            <a:pPr lvl="0" algn="just"/>
            <a:r>
              <a:rPr lang="id-ID" sz="1600" b="1" dirty="0"/>
              <a:t>Berbagai sampah organik yang dibuang ke sungai, kolam atau parit akan mengalami pembusukan. Untuk proses ini bakteri pembusuk memerlukan banyak </a:t>
            </a:r>
            <a:r>
              <a:rPr lang="id-ID" sz="1600" b="1" dirty="0" smtClean="0"/>
              <a:t>O2</a:t>
            </a:r>
          </a:p>
          <a:p>
            <a:pPr lvl="0" algn="just"/>
            <a:endParaRPr lang="id-ID" sz="1600" b="1" dirty="0"/>
          </a:p>
          <a:p>
            <a:pPr lvl="0" algn="just"/>
            <a:r>
              <a:rPr lang="id-ID" sz="1600" b="1" dirty="0"/>
              <a:t>Terjadinya pembusukan yang berlebihan di perairan akan menyebabkan terjadinya penimbunan senyawa</a:t>
            </a:r>
            <a:r>
              <a:rPr lang="id-ID" sz="1600" b="1" dirty="0" smtClean="0"/>
              <a:t>.</a:t>
            </a:r>
          </a:p>
          <a:p>
            <a:pPr lvl="0" algn="just"/>
            <a:endParaRPr lang="id-ID" sz="1600" b="1" dirty="0"/>
          </a:p>
          <a:p>
            <a:pPr lvl="0" algn="just"/>
            <a:r>
              <a:rPr lang="id-ID" sz="1600" b="1" dirty="0"/>
              <a:t>DDT merupakan insektisida yang banyak digunakan petani untuk memberantas hama tanaman dan serangga penyebar penyakit lainnya.</a:t>
            </a:r>
          </a:p>
        </p:txBody>
      </p:sp>
      <p:sp useBgFill="1">
        <p:nvSpPr>
          <p:cNvPr id="8" name="Rectangle 7"/>
          <p:cNvSpPr/>
          <p:nvPr/>
        </p:nvSpPr>
        <p:spPr>
          <a:xfrm>
            <a:off x="3472543" y="447674"/>
            <a:ext cx="5671457" cy="685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9" name="TextBox 8"/>
          <p:cNvSpPr txBox="1"/>
          <p:nvPr/>
        </p:nvSpPr>
        <p:spPr>
          <a:xfrm>
            <a:off x="3643306" y="357167"/>
            <a:ext cx="5424494" cy="785818"/>
          </a:xfrm>
          <a:prstGeom prst="rect">
            <a:avLst/>
          </a:prstGeom>
          <a:noFill/>
        </p:spPr>
        <p:txBody>
          <a:bodyPr wrap="square" rtlCol="0">
            <a:normAutofit lnSpcReduction="10000"/>
          </a:bodyPr>
          <a:lstStyle/>
          <a:p>
            <a:pPr>
              <a:lnSpc>
                <a:spcPct val="80000"/>
              </a:lnSpc>
            </a:pPr>
            <a:r>
              <a:rPr lang="id-ID" sz="3200" b="1" dirty="0" smtClean="0"/>
              <a:t>Contoh </a:t>
            </a:r>
            <a:r>
              <a:rPr lang="id-ID" sz="3200" b="1" dirty="0"/>
              <a:t>Pencemaran Air dan </a:t>
            </a:r>
            <a:r>
              <a:rPr lang="id-ID" sz="3200" b="1" dirty="0" smtClean="0"/>
              <a:t>Tanah :</a:t>
            </a:r>
            <a:endParaRPr lang="en-US" sz="3200" b="1" dirty="0"/>
          </a:p>
        </p:txBody>
      </p:sp>
      <p:sp>
        <p:nvSpPr>
          <p:cNvPr id="13" name="Rectangle 12"/>
          <p:cNvSpPr/>
          <p:nvPr/>
        </p:nvSpPr>
        <p:spPr>
          <a:xfrm>
            <a:off x="381001" y="4572004"/>
            <a:ext cx="2667000" cy="685801"/>
          </a:xfrm>
          <a:prstGeom prst="rect">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2" name="TextBox 11"/>
          <p:cNvSpPr txBox="1"/>
          <p:nvPr/>
        </p:nvSpPr>
        <p:spPr>
          <a:xfrm>
            <a:off x="446314" y="4615546"/>
            <a:ext cx="2601687" cy="654923"/>
          </a:xfrm>
          <a:prstGeom prst="rect">
            <a:avLst/>
          </a:prstGeom>
          <a:noFill/>
        </p:spPr>
        <p:txBody>
          <a:bodyPr wrap="square" rtlCol="0">
            <a:normAutofit/>
          </a:bodyPr>
          <a:lstStyle/>
          <a:p>
            <a:pPr>
              <a:lnSpc>
                <a:spcPct val="80000"/>
              </a:lnSpc>
            </a:pPr>
            <a:r>
              <a:rPr lang="id-ID" sz="1700" b="1" dirty="0" smtClean="0"/>
              <a:t>Gambar</a:t>
            </a:r>
            <a:endParaRPr lang="en-US" sz="1700" b="1" dirty="0" smtClean="0"/>
          </a:p>
          <a:p>
            <a:pPr>
              <a:lnSpc>
                <a:spcPct val="80000"/>
              </a:lnSpc>
            </a:pPr>
            <a:r>
              <a:rPr lang="id-ID" sz="2800" b="1" dirty="0" smtClean="0"/>
              <a:t>Sampah Plastik</a:t>
            </a:r>
            <a:endParaRPr lang="en-US" sz="28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1" y="790574"/>
            <a:ext cx="2667000" cy="2782442"/>
          </a:xfrm>
          <a:prstGeom prst="rect">
            <a:avLst/>
          </a:prstGeom>
        </p:spPr>
      </p:pic>
    </p:spTree>
    <p:extLst>
      <p:ext uri="{BB962C8B-B14F-4D97-AF65-F5344CB8AC3E}">
        <p14:creationId xmlns:p14="http://schemas.microsoft.com/office/powerpoint/2010/main" xmlns="" val="3222192899"/>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p:strips dir="ld"/>
      </p:transition>
    </mc:Choice>
    <mc:Fallback>
      <p:transition spd="slow">
        <p:strips dir="ld"/>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sp>
        <p:nvSpPr>
          <p:cNvPr id="6" name="Content Placeholder 5"/>
          <p:cNvSpPr>
            <a:spLocks noGrp="1"/>
          </p:cNvSpPr>
          <p:nvPr>
            <p:ph idx="1"/>
          </p:nvPr>
        </p:nvSpPr>
        <p:spPr>
          <a:xfrm>
            <a:off x="3907466" y="1609064"/>
            <a:ext cx="5111750" cy="5020336"/>
          </a:xfrm>
        </p:spPr>
        <p:txBody>
          <a:bodyPr>
            <a:normAutofit/>
          </a:bodyPr>
          <a:lstStyle/>
          <a:p>
            <a:pPr lvl="0"/>
            <a:r>
              <a:rPr lang="id-ID" sz="2000" b="1" dirty="0"/>
              <a:t>Disebabkan oleh pembakaran bahan bakar yang tidak sempurna dari pabrik, minyak, batubara, </a:t>
            </a:r>
            <a:r>
              <a:rPr lang="id-ID" sz="2000" b="1" dirty="0" smtClean="0"/>
              <a:t>dll</a:t>
            </a:r>
          </a:p>
          <a:p>
            <a:pPr lvl="0"/>
            <a:endParaRPr lang="id-ID" sz="2000" b="1" dirty="0"/>
          </a:p>
          <a:p>
            <a:pPr lvl="0"/>
            <a:r>
              <a:rPr lang="id-ID" sz="2000" b="1" dirty="0"/>
              <a:t>Asap rokok yang juga merupakan polutan bagi perokok aktif maupun </a:t>
            </a:r>
            <a:r>
              <a:rPr lang="id-ID" sz="2000" b="1" dirty="0" smtClean="0"/>
              <a:t>pasif</a:t>
            </a:r>
          </a:p>
          <a:p>
            <a:pPr lvl="0"/>
            <a:endParaRPr lang="id-ID" sz="2000" b="1" dirty="0"/>
          </a:p>
          <a:p>
            <a:pPr lvl="0"/>
            <a:r>
              <a:rPr lang="id-ID" sz="2000" b="1" dirty="0"/>
              <a:t>Gas-gas yang merupakan pencemar udara adalah CO, CO2, NO, NO2, SO, dan SO2</a:t>
            </a:r>
          </a:p>
        </p:txBody>
      </p:sp>
      <p:sp useBgFill="1">
        <p:nvSpPr>
          <p:cNvPr id="8" name="Rectangle 7"/>
          <p:cNvSpPr/>
          <p:nvPr/>
        </p:nvSpPr>
        <p:spPr>
          <a:xfrm>
            <a:off x="3472543" y="447674"/>
            <a:ext cx="5671457" cy="685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95000"/>
                  <a:lumOff val="5000"/>
                </a:prstClr>
              </a:solidFill>
            </a:endParaRPr>
          </a:p>
        </p:txBody>
      </p:sp>
      <p:sp>
        <p:nvSpPr>
          <p:cNvPr id="9" name="TextBox 8"/>
          <p:cNvSpPr txBox="1"/>
          <p:nvPr/>
        </p:nvSpPr>
        <p:spPr>
          <a:xfrm>
            <a:off x="3886200" y="790574"/>
            <a:ext cx="5181600" cy="496161"/>
          </a:xfrm>
          <a:prstGeom prst="rect">
            <a:avLst/>
          </a:prstGeom>
          <a:noFill/>
        </p:spPr>
        <p:txBody>
          <a:bodyPr wrap="square" rtlCol="0">
            <a:normAutofit/>
          </a:bodyPr>
          <a:lstStyle/>
          <a:p>
            <a:pPr>
              <a:lnSpc>
                <a:spcPct val="80000"/>
              </a:lnSpc>
            </a:pPr>
            <a:r>
              <a:rPr lang="id-ID" sz="3200" b="1" dirty="0" smtClean="0"/>
              <a:t>Contoh Pencemaran Udara :</a:t>
            </a:r>
            <a:endParaRPr lang="en-US" sz="3200" dirty="0"/>
          </a:p>
        </p:txBody>
      </p:sp>
      <p:sp>
        <p:nvSpPr>
          <p:cNvPr id="13" name="Rectangle 12"/>
          <p:cNvSpPr/>
          <p:nvPr/>
        </p:nvSpPr>
        <p:spPr>
          <a:xfrm>
            <a:off x="381001" y="4572004"/>
            <a:ext cx="2667000" cy="685801"/>
          </a:xfrm>
          <a:prstGeom prst="rect">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95000"/>
                  <a:lumOff val="5000"/>
                </a:prstClr>
              </a:solidFill>
            </a:endParaRPr>
          </a:p>
        </p:txBody>
      </p:sp>
      <p:sp>
        <p:nvSpPr>
          <p:cNvPr id="12" name="TextBox 11"/>
          <p:cNvSpPr txBox="1"/>
          <p:nvPr/>
        </p:nvSpPr>
        <p:spPr>
          <a:xfrm>
            <a:off x="446314" y="4615546"/>
            <a:ext cx="2601687" cy="654923"/>
          </a:xfrm>
          <a:prstGeom prst="rect">
            <a:avLst/>
          </a:prstGeom>
          <a:noFill/>
        </p:spPr>
        <p:txBody>
          <a:bodyPr wrap="square" rtlCol="0">
            <a:normAutofit/>
          </a:bodyPr>
          <a:lstStyle/>
          <a:p>
            <a:pPr>
              <a:lnSpc>
                <a:spcPct val="80000"/>
              </a:lnSpc>
            </a:pPr>
            <a:r>
              <a:rPr lang="id-ID" sz="1700" dirty="0" smtClean="0"/>
              <a:t>Gambar </a:t>
            </a:r>
            <a:endParaRPr lang="en-US" sz="1700" dirty="0" smtClean="0"/>
          </a:p>
          <a:p>
            <a:pPr>
              <a:lnSpc>
                <a:spcPct val="80000"/>
              </a:lnSpc>
            </a:pPr>
            <a:r>
              <a:rPr lang="id-ID" sz="2800" b="1" dirty="0" smtClean="0"/>
              <a:t>Asap Rokok</a:t>
            </a:r>
            <a:endParaRPr lang="en-US" sz="28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9966" y="1484784"/>
            <a:ext cx="2650748" cy="2502306"/>
          </a:xfrm>
          <a:prstGeom prst="rect">
            <a:avLst/>
          </a:prstGeom>
        </p:spPr>
      </p:pic>
    </p:spTree>
    <p:extLst>
      <p:ext uri="{BB962C8B-B14F-4D97-AF65-F5344CB8AC3E}">
        <p14:creationId xmlns:p14="http://schemas.microsoft.com/office/powerpoint/2010/main" xmlns="" val="1350444367"/>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p:strips dir="ld"/>
      </p:transition>
    </mc:Choice>
    <mc:Fallback>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6" name="Content Placeholder 5"/>
          <p:cNvSpPr>
            <a:spLocks noGrp="1"/>
          </p:cNvSpPr>
          <p:nvPr>
            <p:ph idx="1"/>
          </p:nvPr>
        </p:nvSpPr>
        <p:spPr>
          <a:xfrm>
            <a:off x="3286116" y="1609064"/>
            <a:ext cx="5733100" cy="5020336"/>
          </a:xfrm>
        </p:spPr>
        <p:txBody>
          <a:bodyPr>
            <a:noAutofit/>
          </a:bodyPr>
          <a:lstStyle/>
          <a:p>
            <a:pPr lvl="0"/>
            <a:r>
              <a:rPr lang="id-ID" sz="1800" b="1" dirty="0"/>
              <a:t>Disebabkan oleh suara yang bising </a:t>
            </a:r>
            <a:r>
              <a:rPr lang="id-ID" sz="1800" b="1" dirty="0" smtClean="0"/>
              <a:t>terus-menerus</a:t>
            </a:r>
          </a:p>
          <a:p>
            <a:pPr lvl="0"/>
            <a:r>
              <a:rPr lang="id-ID" sz="1800" b="1" dirty="0" smtClean="0"/>
              <a:t>Satuan </a:t>
            </a:r>
            <a:r>
              <a:rPr lang="id-ID" sz="1800" b="1" dirty="0"/>
              <a:t>kekuatan suara adalah desibel (db). </a:t>
            </a:r>
            <a:endParaRPr lang="id-ID" sz="1800" b="1" dirty="0" smtClean="0"/>
          </a:p>
          <a:p>
            <a:pPr lvl="0"/>
            <a:r>
              <a:rPr lang="id-ID" sz="1800" b="1" dirty="0" smtClean="0"/>
              <a:t>Percakapan </a:t>
            </a:r>
            <a:r>
              <a:rPr lang="id-ID" sz="1800" b="1" dirty="0"/>
              <a:t>normal 40 </a:t>
            </a:r>
            <a:r>
              <a:rPr lang="id-ID" sz="1800" b="1" dirty="0" smtClean="0"/>
              <a:t>db</a:t>
            </a:r>
            <a:endParaRPr lang="id-ID" sz="1800" b="1" dirty="0"/>
          </a:p>
          <a:p>
            <a:pPr lvl="0"/>
            <a:r>
              <a:rPr lang="id-ID" sz="1800" b="1" dirty="0"/>
              <a:t>Keributan : 80 db</a:t>
            </a:r>
          </a:p>
          <a:p>
            <a:pPr lvl="0"/>
            <a:r>
              <a:rPr lang="id-ID" sz="1800" b="1" dirty="0"/>
              <a:t>Suara kereta api : 95 db</a:t>
            </a:r>
          </a:p>
          <a:p>
            <a:pPr lvl="0"/>
            <a:r>
              <a:rPr lang="id-ID" sz="1800" b="1" dirty="0"/>
              <a:t>Mesin motor 5 PK : 105 db</a:t>
            </a:r>
          </a:p>
          <a:p>
            <a:pPr lvl="0"/>
            <a:r>
              <a:rPr lang="id-ID" sz="1800" b="1" dirty="0"/>
              <a:t>Petir : 120 db</a:t>
            </a:r>
          </a:p>
          <a:p>
            <a:pPr lvl="0"/>
            <a:r>
              <a:rPr lang="id-ID" sz="1800" b="1" dirty="0"/>
              <a:t>Pesawat jet lepas landas : 150 </a:t>
            </a:r>
            <a:r>
              <a:rPr lang="id-ID" sz="1800" b="1" dirty="0" smtClean="0"/>
              <a:t>db</a:t>
            </a:r>
          </a:p>
          <a:p>
            <a:r>
              <a:rPr lang="id-ID" sz="1800" b="1" dirty="0" smtClean="0"/>
              <a:t>Suara </a:t>
            </a:r>
            <a:r>
              <a:rPr lang="id-ID" sz="1800" b="1" dirty="0"/>
              <a:t>berkekuatan 80db sudah menimbulkan gangguan, terutama pada sistem pendengaran yang selanjutnya dapat mempengaruhi sistem lainnya seperti :</a:t>
            </a:r>
          </a:p>
          <a:p>
            <a:pPr lvl="0"/>
            <a:r>
              <a:rPr lang="id-ID" sz="1800" b="1" dirty="0"/>
              <a:t>Perubahan tekanan </a:t>
            </a:r>
            <a:r>
              <a:rPr lang="id-ID" sz="1800" b="1" dirty="0" smtClean="0"/>
              <a:t>darah &amp; </a:t>
            </a:r>
            <a:r>
              <a:rPr lang="id-ID" sz="1800" b="1" dirty="0"/>
              <a:t>denyut nadi</a:t>
            </a:r>
          </a:p>
          <a:p>
            <a:pPr lvl="0"/>
            <a:r>
              <a:rPr lang="id-ID" sz="1800" b="1" dirty="0"/>
              <a:t>Kontraksi perut</a:t>
            </a:r>
          </a:p>
          <a:p>
            <a:pPr lvl="0"/>
            <a:r>
              <a:rPr lang="id-ID" sz="1800" b="1" dirty="0"/>
              <a:t>Gangguan jantung</a:t>
            </a:r>
          </a:p>
          <a:p>
            <a:pPr lvl="0"/>
            <a:r>
              <a:rPr lang="id-ID" sz="1800" b="1" dirty="0" smtClean="0"/>
              <a:t>Stress</a:t>
            </a:r>
            <a:endParaRPr lang="id-ID" sz="1800" b="1" dirty="0"/>
          </a:p>
        </p:txBody>
      </p:sp>
      <p:sp>
        <p:nvSpPr>
          <p:cNvPr id="9" name="TextBox 8"/>
          <p:cNvSpPr txBox="1"/>
          <p:nvPr/>
        </p:nvSpPr>
        <p:spPr>
          <a:xfrm>
            <a:off x="3886200" y="790574"/>
            <a:ext cx="5181600" cy="496161"/>
          </a:xfrm>
          <a:prstGeom prst="rect">
            <a:avLst/>
          </a:prstGeom>
          <a:noFill/>
        </p:spPr>
        <p:txBody>
          <a:bodyPr wrap="square" rtlCol="0">
            <a:normAutofit/>
          </a:bodyPr>
          <a:lstStyle/>
          <a:p>
            <a:pPr>
              <a:lnSpc>
                <a:spcPct val="80000"/>
              </a:lnSpc>
            </a:pPr>
            <a:r>
              <a:rPr lang="id-ID" sz="3200" b="1" dirty="0" smtClean="0"/>
              <a:t>Contoh Pencemaran Udara :</a:t>
            </a:r>
            <a:endParaRPr lang="en-US" sz="3200" dirty="0"/>
          </a:p>
        </p:txBody>
      </p:sp>
      <p:sp>
        <p:nvSpPr>
          <p:cNvPr id="13" name="Rectangle 12"/>
          <p:cNvSpPr/>
          <p:nvPr/>
        </p:nvSpPr>
        <p:spPr>
          <a:xfrm>
            <a:off x="381001" y="4572004"/>
            <a:ext cx="2667000" cy="685801"/>
          </a:xfrm>
          <a:prstGeom prst="rect">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446314" y="4615546"/>
            <a:ext cx="2601687" cy="654923"/>
          </a:xfrm>
          <a:prstGeom prst="rect">
            <a:avLst/>
          </a:prstGeom>
          <a:noFill/>
        </p:spPr>
        <p:txBody>
          <a:bodyPr wrap="square" rtlCol="0">
            <a:normAutofit/>
          </a:bodyPr>
          <a:lstStyle/>
          <a:p>
            <a:pPr>
              <a:lnSpc>
                <a:spcPct val="80000"/>
              </a:lnSpc>
            </a:pPr>
            <a:r>
              <a:rPr lang="id-ID" sz="1700" dirty="0" smtClean="0"/>
              <a:t>Gambar </a:t>
            </a:r>
            <a:endParaRPr lang="en-US" sz="1700" dirty="0" smtClean="0"/>
          </a:p>
          <a:p>
            <a:pPr>
              <a:lnSpc>
                <a:spcPct val="80000"/>
              </a:lnSpc>
            </a:pPr>
            <a:r>
              <a:rPr lang="id-ID" sz="2800" b="1" dirty="0" smtClean="0"/>
              <a:t>Kereta Api</a:t>
            </a:r>
            <a:endParaRPr lang="en-US" sz="28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1293" y="1484784"/>
            <a:ext cx="2776708" cy="2451436"/>
          </a:xfrm>
          <a:prstGeom prst="rect">
            <a:avLst/>
          </a:prstGeom>
        </p:spPr>
      </p:pic>
    </p:spTree>
    <p:extLst>
      <p:ext uri="{BB962C8B-B14F-4D97-AF65-F5344CB8AC3E}">
        <p14:creationId xmlns:p14="http://schemas.microsoft.com/office/powerpoint/2010/main" xmlns="" val="940821421"/>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p:strips dir="ld"/>
      </p:transition>
    </mc:Choice>
    <mc:Fallback>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6" name="Content Placeholder 5"/>
          <p:cNvSpPr>
            <a:spLocks noGrp="1"/>
          </p:cNvSpPr>
          <p:nvPr>
            <p:ph idx="1"/>
          </p:nvPr>
        </p:nvSpPr>
        <p:spPr>
          <a:xfrm>
            <a:off x="3286116" y="1609064"/>
            <a:ext cx="5733100" cy="5020336"/>
          </a:xfrm>
        </p:spPr>
        <p:txBody>
          <a:bodyPr>
            <a:normAutofit/>
          </a:bodyPr>
          <a:lstStyle/>
          <a:p>
            <a:pPr algn="just"/>
            <a:r>
              <a:rPr lang="id-ID" sz="1800" b="1" dirty="0"/>
              <a:t>Kemajuan teknologi pada kota-kota besar di kota besar sangat berpengaruh sekali terhadap kehidupan di </a:t>
            </a:r>
            <a:r>
              <a:rPr lang="id-ID" sz="1800" b="1" dirty="0" smtClean="0"/>
              <a:t>kota.</a:t>
            </a:r>
          </a:p>
          <a:p>
            <a:pPr algn="just"/>
            <a:endParaRPr lang="id-ID" sz="1800" b="1" dirty="0" smtClean="0"/>
          </a:p>
          <a:p>
            <a:pPr algn="just"/>
            <a:r>
              <a:rPr lang="id-ID" sz="1800" b="1" dirty="0" smtClean="0"/>
              <a:t>Dan membawa </a:t>
            </a:r>
            <a:r>
              <a:rPr lang="id-ID" sz="1800" b="1" dirty="0"/>
              <a:t>pengaruh terhadap kehidupan di pedesaan. Hal ini membuat penduduk pedesaan menjadi konsumtif</a:t>
            </a:r>
            <a:r>
              <a:rPr lang="id-ID" sz="1800" b="1" dirty="0" smtClean="0"/>
              <a:t>.</a:t>
            </a:r>
          </a:p>
          <a:p>
            <a:pPr algn="just"/>
            <a:endParaRPr lang="id-ID" sz="1800" b="1" dirty="0"/>
          </a:p>
          <a:p>
            <a:pPr marL="0" indent="0" algn="just">
              <a:buNone/>
            </a:pPr>
            <a:r>
              <a:rPr lang="id-ID" sz="1800" b="1" dirty="0" smtClean="0"/>
              <a:t>Contoh :</a:t>
            </a:r>
          </a:p>
          <a:p>
            <a:pPr marL="0" indent="0" algn="just">
              <a:buNone/>
            </a:pPr>
            <a:r>
              <a:rPr lang="id-ID" sz="1800" b="1" dirty="0" smtClean="0"/>
              <a:t>Budaya diskotik yang dilakukan di kota, akan membawa pengaruh di pedesaan. Karena ketertarikan dan membuat mereka menjadi konsumtif.</a:t>
            </a:r>
          </a:p>
          <a:p>
            <a:pPr marL="0" indent="0" algn="just">
              <a:buNone/>
            </a:pPr>
            <a:r>
              <a:rPr lang="id-ID" sz="1800" b="1" dirty="0" smtClean="0"/>
              <a:t>Dan juga fashion mode. Sekarang orang pedesaan pun bergaya seperti orang-orang kota.</a:t>
            </a:r>
          </a:p>
          <a:p>
            <a:pPr marL="0" indent="0" algn="just">
              <a:buNone/>
            </a:pPr>
            <a:endParaRPr lang="id-ID" sz="1800" b="1" dirty="0"/>
          </a:p>
        </p:txBody>
      </p:sp>
      <p:sp>
        <p:nvSpPr>
          <p:cNvPr id="9" name="TextBox 8"/>
          <p:cNvSpPr txBox="1"/>
          <p:nvPr/>
        </p:nvSpPr>
        <p:spPr>
          <a:xfrm>
            <a:off x="3886200" y="790574"/>
            <a:ext cx="5181600" cy="496161"/>
          </a:xfrm>
          <a:prstGeom prst="rect">
            <a:avLst/>
          </a:prstGeom>
          <a:noFill/>
        </p:spPr>
        <p:txBody>
          <a:bodyPr wrap="square" rtlCol="0">
            <a:normAutofit fontScale="85000" lnSpcReduction="10000"/>
          </a:bodyPr>
          <a:lstStyle/>
          <a:p>
            <a:pPr lvl="0">
              <a:lnSpc>
                <a:spcPct val="80000"/>
              </a:lnSpc>
            </a:pPr>
            <a:r>
              <a:rPr lang="id-ID" sz="3200" b="1" dirty="0" smtClean="0"/>
              <a:t>Pencemaran Sosial </a:t>
            </a:r>
            <a:r>
              <a:rPr lang="id-ID" sz="3200" b="1" dirty="0"/>
              <a:t>dan </a:t>
            </a:r>
            <a:r>
              <a:rPr lang="id-ID" sz="3200" b="1" dirty="0" smtClean="0"/>
              <a:t>Budaya :</a:t>
            </a:r>
            <a:endParaRPr lang="en-US" sz="3200" dirty="0"/>
          </a:p>
        </p:txBody>
      </p:sp>
      <p:sp>
        <p:nvSpPr>
          <p:cNvPr id="13" name="Rectangle 12"/>
          <p:cNvSpPr/>
          <p:nvPr/>
        </p:nvSpPr>
        <p:spPr>
          <a:xfrm>
            <a:off x="381001" y="4572004"/>
            <a:ext cx="2667000" cy="685801"/>
          </a:xfrm>
          <a:prstGeom prst="rect">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446314" y="4615546"/>
            <a:ext cx="2601687" cy="654923"/>
          </a:xfrm>
          <a:prstGeom prst="rect">
            <a:avLst/>
          </a:prstGeom>
          <a:noFill/>
        </p:spPr>
        <p:txBody>
          <a:bodyPr wrap="square" rtlCol="0">
            <a:normAutofit/>
          </a:bodyPr>
          <a:lstStyle/>
          <a:p>
            <a:pPr>
              <a:lnSpc>
                <a:spcPct val="80000"/>
              </a:lnSpc>
            </a:pPr>
            <a:r>
              <a:rPr lang="id-ID" sz="1700" dirty="0" smtClean="0"/>
              <a:t>Gambar </a:t>
            </a:r>
            <a:endParaRPr lang="en-US" sz="1700" dirty="0" smtClean="0"/>
          </a:p>
          <a:p>
            <a:pPr>
              <a:lnSpc>
                <a:spcPct val="80000"/>
              </a:lnSpc>
            </a:pPr>
            <a:r>
              <a:rPr lang="id-ID" sz="2800" b="1" dirty="0" smtClean="0"/>
              <a:t>Cewek Gaul</a:t>
            </a:r>
            <a:endParaRPr lang="en-US" sz="2800" b="1"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381000" y="692696"/>
            <a:ext cx="2667001" cy="3677842"/>
          </a:xfrm>
          <a:prstGeom prst="rect">
            <a:avLst/>
          </a:prstGeom>
        </p:spPr>
      </p:pic>
    </p:spTree>
    <p:extLst>
      <p:ext uri="{BB962C8B-B14F-4D97-AF65-F5344CB8AC3E}">
        <p14:creationId xmlns:p14="http://schemas.microsoft.com/office/powerpoint/2010/main" xmlns="" val="1322666270"/>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p:strips dir="ld"/>
      </p:transition>
    </mc:Choice>
    <mc:Fallback>
      <p:transition spd="slow">
        <p:strips dir="ld"/>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81000" y="1219199"/>
            <a:ext cx="8405842" cy="5067321"/>
          </a:xfrm>
          <a:prstGeom prst="rect">
            <a:avLst/>
          </a:prstGeom>
        </p:spPr>
        <p:txBody>
          <a:bodyPr>
            <a:normAutofit lnSpcReduction="10000"/>
          </a:bodyPr>
          <a:lstStyle>
            <a:extLst/>
          </a:lstStyle>
          <a:p>
            <a:r>
              <a:rPr lang="id-ID" sz="2400" b="1" dirty="0"/>
              <a:t>Adalah duplikasi / multiplikasi manusia secara seksual dengan klonasi (bidang genetika dan biologi</a:t>
            </a:r>
            <a:r>
              <a:rPr lang="id-ID" sz="2400" b="1" dirty="0" smtClean="0"/>
              <a:t>)</a:t>
            </a:r>
          </a:p>
          <a:p>
            <a:endParaRPr lang="id-ID" sz="2400" b="1" dirty="0"/>
          </a:p>
          <a:p>
            <a:r>
              <a:rPr lang="id-ID" sz="2400" b="1" dirty="0"/>
              <a:t>Tujuan klonasi :</a:t>
            </a:r>
          </a:p>
          <a:p>
            <a:pPr lvl="0"/>
            <a:r>
              <a:rPr lang="id-ID" sz="2400" b="1" dirty="0"/>
              <a:t>Memberi anak pada pasangan yang tidak mempunyai anak</a:t>
            </a:r>
          </a:p>
          <a:p>
            <a:pPr lvl="0"/>
            <a:r>
              <a:rPr lang="id-ID" sz="2400" b="1" dirty="0"/>
              <a:t>Menyediakan jaringan / organ fetus untuk transplantasi</a:t>
            </a:r>
          </a:p>
          <a:p>
            <a:pPr lvl="0"/>
            <a:r>
              <a:rPr lang="id-ID" sz="2400" b="1" dirty="0"/>
              <a:t>Mengganti anak yang mati muda dengan anak-anak yang sama cirinya</a:t>
            </a:r>
          </a:p>
          <a:p>
            <a:pPr lvl="0"/>
            <a:r>
              <a:rPr lang="id-ID" sz="2400" b="1" dirty="0"/>
              <a:t>Membuat genotipus sebanyak-banyaknya</a:t>
            </a:r>
          </a:p>
          <a:p>
            <a:pPr lvl="0"/>
            <a:r>
              <a:rPr lang="id-ID" sz="2400" b="1" dirty="0"/>
              <a:t>Merealisasi teori dan memuaskan rasa ingin tahu ilmiah</a:t>
            </a:r>
          </a:p>
          <a:p>
            <a:pPr lvl="0"/>
            <a:r>
              <a:rPr lang="id-ID" sz="2400" b="1" dirty="0"/>
              <a:t>Memperoleh sampel dengan genotipus yang sama untuk penelitian</a:t>
            </a:r>
          </a:p>
          <a:p>
            <a:pPr lvl="0"/>
            <a:r>
              <a:rPr lang="id-ID" sz="2400" b="1" dirty="0"/>
              <a:t>Memperoleh orang dalam jumlah banyak untuk pekerjaan yang sama dengan ciri tertentu.</a:t>
            </a:r>
          </a:p>
          <a:p>
            <a:r>
              <a:rPr lang="id-ID" sz="2000" b="1" dirty="0"/>
              <a:t> </a:t>
            </a:r>
          </a:p>
          <a:p>
            <a:pPr marL="342900" indent="-342900">
              <a:spcBef>
                <a:spcPct val="20000"/>
              </a:spcBef>
              <a:buFont typeface="Arial" pitchFamily="34" charset="0"/>
              <a:buChar char="•"/>
              <a:defRPr/>
            </a:pPr>
            <a:endParaRPr lang="en-US" sz="1400" b="1" dirty="0"/>
          </a:p>
        </p:txBody>
      </p:sp>
      <p:sp>
        <p:nvSpPr>
          <p:cNvPr id="19" name="Title 18"/>
          <p:cNvSpPr>
            <a:spLocks noGrp="1"/>
          </p:cNvSpPr>
          <p:nvPr>
            <p:ph type="title"/>
          </p:nvPr>
        </p:nvSpPr>
        <p:spPr>
          <a:xfrm>
            <a:off x="445911" y="76200"/>
            <a:ext cx="8229600" cy="1143000"/>
          </a:xfrm>
        </p:spPr>
        <p:txBody>
          <a:bodyPr>
            <a:normAutofit/>
          </a:bodyPr>
          <a:lstStyle/>
          <a:p>
            <a:pPr>
              <a:spcBef>
                <a:spcPts val="0"/>
              </a:spcBef>
            </a:pPr>
            <a:r>
              <a:rPr lang="id-ID" b="1" dirty="0"/>
              <a:t>Klonasi atau </a:t>
            </a:r>
            <a:r>
              <a:rPr lang="id-ID" b="1" dirty="0" smtClean="0"/>
              <a:t>Kloning</a:t>
            </a:r>
            <a:r>
              <a:rPr lang="id-ID" b="1" dirty="0"/>
              <a:t> </a:t>
            </a:r>
            <a:r>
              <a:rPr lang="id-ID" b="1" dirty="0" smtClean="0">
                <a:ea typeface="+mn-ea"/>
                <a:cs typeface="+mn-cs"/>
              </a:rPr>
              <a:t>:</a:t>
            </a:r>
            <a:endParaRPr lang="en-US" b="1" dirty="0"/>
          </a:p>
        </p:txBody>
      </p:sp>
      <p:pic>
        <p:nvPicPr>
          <p:cNvPr id="2050" name="Picture 2" descr="\\ppt-svc\user\sandy\Themes and Content Templates\DVD_ART35\Artwork_Imagery\Icons - Illustrations\Misc\mouse cursor pointer click point.png"/>
          <p:cNvPicPr>
            <a:picLocks noChangeAspect="1" noChangeArrowheads="1"/>
          </p:cNvPicPr>
          <p:nvPr/>
        </p:nvPicPr>
        <p:blipFill>
          <a:blip r:embed="rId4" cstate="screen">
            <a:extLst>
              <a:ext uri="{28A0092B-C50C-407E-A947-70E740481C1C}">
                <a14:useLocalDpi xmlns:a14="http://schemas.microsoft.com/office/drawing/2010/main" xmlns="" val="0"/>
              </a:ext>
              <a:ext uri="d21572ff-76be-4d3d-897e-c421814b6d41"/>
            </a:extLst>
          </a:blip>
          <a:srcRect/>
          <a:stretch>
            <a:fillRect/>
          </a:stretch>
        </p:blipFill>
        <p:spPr bwMode="auto">
          <a:xfrm>
            <a:off x="9372600" y="1981200"/>
            <a:ext cx="304800" cy="408678"/>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spTree>
    <p:extLst>
      <p:ext uri="{BB962C8B-B14F-4D97-AF65-F5344CB8AC3E}">
        <p14:creationId xmlns:p14="http://schemas.microsoft.com/office/powerpoint/2010/main" xmlns="" val="354647201"/>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40000" fill="hold" nodeType="afterEffect">
                                  <p:stCondLst>
                                    <p:cond delay="0"/>
                                  </p:stCondLst>
                                  <p:childTnLst>
                                    <p:animMotion origin="layout" path="M 3.33333E-6 1.48148E-6 L -0.49167 0.0037 " pathEditMode="relative" rAng="0" ptsTypes="AA">
                                      <p:cBhvr>
                                        <p:cTn id="6" dur="1000" fill="hold"/>
                                        <p:tgtEl>
                                          <p:spTgt spid="2050"/>
                                        </p:tgtEl>
                                        <p:attrNameLst>
                                          <p:attrName>ppt_x</p:attrName>
                                          <p:attrName>ppt_y</p:attrName>
                                        </p:attrNameLst>
                                      </p:cBhvr>
                                      <p:rCtr x="-24600" y="200"/>
                                    </p:animMotion>
                                  </p:childTnLst>
                                </p:cTn>
                              </p:par>
                            </p:childTnLst>
                          </p:cTn>
                        </p:par>
                        <p:par>
                          <p:cTn id="7" fill="hold">
                            <p:stCondLst>
                              <p:cond delay="1000"/>
                            </p:stCondLst>
                            <p:childTnLst>
                              <p:par>
                                <p:cTn id="8" presetID="0" presetClass="path" presetSubtype="0" accel="50000" decel="50000" fill="hold" nodeType="afterEffect">
                                  <p:stCondLst>
                                    <p:cond delay="0"/>
                                  </p:stCondLst>
                                  <p:childTnLst>
                                    <p:animMotion origin="layout" path="M -0.49167 0.0037 C -0.48559 0.00625 -0.48021 0.01042 -0.47431 0.01273 C -0.47084 0.0162 -0.46789 0.01643 -0.46407 0.01898 C -0.46059 0.02129 -0.45712 0.0243 -0.45365 0.02662 C -0.44601 0.03171 -0.43716 0.03379 -0.42952 0.03889 C -0.41789 0.04676 -0.40643 0.05671 -0.39393 0.0618 C -0.3908 0.06643 -0.38351 0.06921 -0.379 0.07268 C -0.37153 0.07847 -0.3632 0.08194 -0.35591 0.08796 C -0.35209 0.0912 -0.35174 0.09305 -0.34792 0.0956 C -0.34341 0.09861 -0.34532 0.09537 -0.34098 0.10023 C -0.33507 0.10694 -0.32327 0.12083 -0.3158 0.12315 C -0.31302 0.12847 -0.31059 0.13194 -0.3066 0.13542 C -0.30539 0.1375 -0.30452 0.13981 -0.30313 0.14167 C -0.30174 0.14352 -0.29966 0.14421 -0.29844 0.14606 C -0.29775 0.14722 -0.29792 0.1493 -0.2974 0.15069 C -0.29688 0.15208 -0.29584 0.15278 -0.29514 0.15393 C -0.29236 0.16435 -0.29427 0.16065 -0.29045 0.1662 C -0.2875 0.17685 -0.2849 0.1875 -0.28247 0.19838 C -0.27934 0.23055 -0.28768 0.27454 -0.30434 0.29954 C -0.30782 0.30486 -0.31198 0.30972 -0.3158 0.31481 C -0.31771 0.31736 -0.32066 0.31829 -0.32257 0.32083 C -0.32639 0.32569 -0.32917 0.3294 -0.3342 0.33171 C -0.33941 0.33819 -0.34775 0.3456 -0.35486 0.34838 C -0.35886 0.35417 -0.37066 0.3581 -0.37674 0.36065 C -0.38125 0.36713 -0.39636 0.37106 -0.40313 0.37292 C -0.4165 0.37639 -0.42934 0.38241 -0.44219 0.38842 C -0.45035 0.39213 -0.45799 0.39676 -0.46632 0.40046 C -0.47379 0.4037 -0.46563 0.4 -0.47327 0.40509 C -0.47431 0.40579 -0.49497 0.40972 -0.49497 0.40995 " pathEditMode="relative" rAng="0" ptsTypes="fffffffffffffffffffffffffffff">
                                      <p:cBhvr>
                                        <p:cTn id="9" dur="1500" fill="hold"/>
                                        <p:tgtEl>
                                          <p:spTgt spid="2050"/>
                                        </p:tgtEl>
                                        <p:attrNameLst>
                                          <p:attrName>ppt_x</p:attrName>
                                          <p:attrName>ppt_y</p:attrName>
                                        </p:attrNameLst>
                                      </p:cBhvr>
                                      <p:rCtr x="10500" y="20300"/>
                                    </p:animMotion>
                                  </p:childTnLst>
                                </p:cTn>
                              </p:par>
                            </p:childTnLst>
                          </p:cTn>
                        </p:par>
                        <p:par>
                          <p:cTn id="10" fill="hold">
                            <p:stCondLst>
                              <p:cond delay="2500"/>
                            </p:stCondLst>
                            <p:childTnLst>
                              <p:par>
                                <p:cTn id="11" presetID="0" presetClass="path" presetSubtype="0" accel="50000" decel="50000" fill="hold" nodeType="afterEffect">
                                  <p:stCondLst>
                                    <p:cond delay="0"/>
                                  </p:stCondLst>
                                  <p:childTnLst>
                                    <p:animMotion origin="layout" path="M -0.49497 0.40995 L -0.37553 0.43912 " pathEditMode="relative" rAng="0" ptsTypes="AA">
                                      <p:cBhvr>
                                        <p:cTn id="12" dur="1000" fill="hold"/>
                                        <p:tgtEl>
                                          <p:spTgt spid="2050"/>
                                        </p:tgtEl>
                                        <p:attrNameLst>
                                          <p:attrName>ppt_x</p:attrName>
                                          <p:attrName>ppt_y</p:attrName>
                                        </p:attrNameLst>
                                      </p:cBhvr>
                                      <p:rCtr x="6000" y="1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b="1" smtClean="0">
                <a:solidFill>
                  <a:schemeClr val="tx1"/>
                </a:solidFill>
              </a:rPr>
              <a:t>Efek Rumah Kaca</a:t>
            </a:r>
            <a:br>
              <a:rPr lang="id-ID" b="1" smtClean="0">
                <a:solidFill>
                  <a:schemeClr val="tx1"/>
                </a:solidFill>
              </a:rPr>
            </a:br>
            <a:endParaRPr lang="en-US" b="1" dirty="0"/>
          </a:p>
        </p:txBody>
      </p:sp>
      <p:sp>
        <p:nvSpPr>
          <p:cNvPr id="3" name="Rectangle 2"/>
          <p:cNvSpPr/>
          <p:nvPr/>
        </p:nvSpPr>
        <p:spPr>
          <a:xfrm>
            <a:off x="428596" y="1214422"/>
            <a:ext cx="8501122" cy="4832092"/>
          </a:xfrm>
          <a:prstGeom prst="rect">
            <a:avLst/>
          </a:prstGeom>
        </p:spPr>
        <p:txBody>
          <a:bodyPr wrap="square">
            <a:spAutoFit/>
          </a:bodyPr>
          <a:lstStyle/>
          <a:p>
            <a:pPr algn="just"/>
            <a:r>
              <a:rPr lang="id-ID" sz="2800" b="1" dirty="0" smtClean="0"/>
              <a:t>Efek rumah kaca ini disebabkan oleh adanya pencemaran udara yang banyak mengandung zat-zat yang dapat mengubah suhu udara. Karena dengan adanya pencemaran udara akan menyebabkan  pemanasan global, yaitu dengan adanya efek rumah kaca. Sinar ultra violet yang membahayakan manusia tidak akan disaring lagi oleh lapisan ozon, sehingga akan langsung menuju bumi dan selanjutnya akan diam dan bersirkulasi di bumi.</a:t>
            </a:r>
            <a:br>
              <a:rPr lang="id-ID" sz="2800" b="1" dirty="0" smtClean="0"/>
            </a:br>
            <a:r>
              <a:rPr lang="id-ID" sz="2800" b="1" dirty="0" smtClean="0"/>
              <a:t/>
            </a:r>
            <a:br>
              <a:rPr lang="id-ID" sz="2800" b="1" dirty="0" smtClean="0"/>
            </a:br>
            <a:endParaRPr lang="en-US" sz="28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Bahan Tambang</a:t>
            </a:r>
            <a:endParaRPr lang="en-US"/>
          </a:p>
        </p:txBody>
      </p:sp>
      <p:sp>
        <p:nvSpPr>
          <p:cNvPr id="3" name="Content Placeholder 2"/>
          <p:cNvSpPr>
            <a:spLocks noGrp="1"/>
          </p:cNvSpPr>
          <p:nvPr>
            <p:ph idx="1"/>
          </p:nvPr>
        </p:nvSpPr>
        <p:spPr/>
        <p:txBody>
          <a:bodyPr/>
          <a:lstStyle/>
          <a:p>
            <a:r>
              <a:rPr lang="en-US" smtClean="0"/>
              <a:t>Banyak mineral dan bahan tambang dapat digali dan ditemui serta dimanfaatkan, contoh : batubara, minyak bumi, tembaga, emas, dsb</a:t>
            </a:r>
          </a:p>
          <a:p>
            <a:r>
              <a:rPr lang="en-US" smtClean="0"/>
              <a:t>Bahan tambanga adalah SDA yang tidak dapat diperbarui sehingga penggunaannya harus tepat dan hemat</a:t>
            </a:r>
            <a:endParaRPr lang="en-US"/>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Permasalahan</a:t>
            </a:r>
            <a:r>
              <a:rPr lang="en-US" smtClean="0"/>
              <a:t> yang </a:t>
            </a:r>
            <a:r>
              <a:rPr lang="en-US" err="1" smtClean="0"/>
              <a:t>Timbul</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1524000"/>
            <a:ext cx="8229600" cy="5105400"/>
          </a:xfrm>
        </p:spPr>
        <p:txBody>
          <a:bodyPr/>
          <a:lstStyle/>
          <a:p>
            <a:pPr eaLnBrk="1" hangingPunct="1">
              <a:buFont typeface="Wingdings 3" pitchFamily="18" charset="2"/>
              <a:buNone/>
            </a:pPr>
            <a:r>
              <a:rPr lang="id-ID" sz="2400" smtClean="0"/>
              <a:t>1. ISBD merupakan kelompok MBB di Perguruan Tinggi</a:t>
            </a:r>
          </a:p>
          <a:p>
            <a:pPr eaLnBrk="1" hangingPunct="1">
              <a:buFont typeface="Wingdings 3" pitchFamily="18" charset="2"/>
              <a:buNone/>
            </a:pPr>
            <a:r>
              <a:rPr lang="id-ID" sz="2400" smtClean="0"/>
              <a:t>	</a:t>
            </a:r>
            <a:r>
              <a:rPr lang="nn-NO" sz="2400" smtClean="0"/>
              <a:t>Menurut MENPEN RI nomor 232/U/2000</a:t>
            </a:r>
            <a:r>
              <a:rPr lang="id-ID" sz="2400" smtClean="0"/>
              <a:t> </a:t>
            </a:r>
            <a:r>
              <a:rPr lang="nn-NO" sz="2400" smtClean="0"/>
              <a:t>ttg</a:t>
            </a:r>
            <a:r>
              <a:rPr lang="id-ID" sz="2400" smtClean="0"/>
              <a:t> </a:t>
            </a:r>
            <a:r>
              <a:rPr lang="nn-NO" sz="2400" smtClean="0"/>
              <a:t>pedoman</a:t>
            </a:r>
            <a:r>
              <a:rPr lang="id-ID" sz="2400" smtClean="0"/>
              <a:t> </a:t>
            </a:r>
            <a:r>
              <a:rPr lang="nn-NO" sz="2400" smtClean="0"/>
              <a:t>penyusunan kurikulum</a:t>
            </a:r>
            <a:r>
              <a:rPr lang="id-ID" sz="2400" smtClean="0"/>
              <a:t> pendidikan tinggi dan penilaian hasil belajar mahasiswa, maka kajian dan pelajaran dicakup dalam program studi yang dirumuskan dalam kurikulum yang terdiri dari :</a:t>
            </a:r>
          </a:p>
          <a:p>
            <a:pPr eaLnBrk="1" hangingPunct="1">
              <a:buFont typeface="Wingdings 3" pitchFamily="18" charset="2"/>
              <a:buNone/>
            </a:pPr>
            <a:r>
              <a:rPr lang="id-ID" sz="2400" smtClean="0"/>
              <a:t>a. Kelompok matakuliah pengembangan pribadi</a:t>
            </a:r>
          </a:p>
          <a:p>
            <a:pPr eaLnBrk="1" hangingPunct="1">
              <a:buFont typeface="Wingdings 3" pitchFamily="18" charset="2"/>
              <a:buNone/>
            </a:pPr>
            <a:r>
              <a:rPr lang="fi-FI" sz="2400" smtClean="0"/>
              <a:t>b. Kelompok matakuliah keilmuan dan keterampilan</a:t>
            </a:r>
          </a:p>
          <a:p>
            <a:pPr eaLnBrk="1" hangingPunct="1">
              <a:buFont typeface="Wingdings 3" pitchFamily="18" charset="2"/>
              <a:buNone/>
            </a:pPr>
            <a:r>
              <a:rPr lang="id-ID" sz="2400" smtClean="0"/>
              <a:t>c. Kelompok matakuliah keahlian berkarya</a:t>
            </a:r>
          </a:p>
          <a:p>
            <a:pPr eaLnBrk="1" hangingPunct="1">
              <a:buFont typeface="Wingdings 3" pitchFamily="18" charset="2"/>
              <a:buNone/>
            </a:pPr>
            <a:r>
              <a:rPr lang="id-ID" sz="2400" smtClean="0"/>
              <a:t>d. Kelompok matakuliah perilaku berkarya</a:t>
            </a:r>
          </a:p>
          <a:p>
            <a:pPr eaLnBrk="1" hangingPunct="1">
              <a:buFont typeface="Wingdings 3" pitchFamily="18" charset="2"/>
              <a:buNone/>
            </a:pPr>
            <a:r>
              <a:rPr lang="id-ID" sz="2400" smtClean="0"/>
              <a:t>e. Kelompok matakuliah berkehiduapan bermasyarakat.</a:t>
            </a:r>
          </a:p>
        </p:txBody>
      </p:sp>
      <p:sp>
        <p:nvSpPr>
          <p:cNvPr id="3" name="Title 2"/>
          <p:cNvSpPr>
            <a:spLocks noGrp="1"/>
          </p:cNvSpPr>
          <p:nvPr>
            <p:ph type="title"/>
          </p:nvPr>
        </p:nvSpPr>
        <p:spPr>
          <a:xfrm>
            <a:off x="457200" y="304800"/>
            <a:ext cx="8229600" cy="1143000"/>
          </a:xfrm>
        </p:spPr>
        <p:txBody>
          <a:bodyPr>
            <a:noAutofit/>
          </a:bodyPr>
          <a:lstStyle/>
          <a:p>
            <a:pPr eaLnBrk="1" hangingPunct="1">
              <a:defRPr/>
            </a:pPr>
            <a:r>
              <a:rPr lang="id-ID" sz="2800" dirty="0" smtClean="0"/>
              <a:t>ISBD SEBAGAI MATAKULIAH BERKEHIDUPAN BERMASYARAKAT (MBB) DAN</a:t>
            </a:r>
            <a:br>
              <a:rPr lang="id-ID" sz="2800" dirty="0" smtClean="0"/>
            </a:br>
            <a:r>
              <a:rPr lang="id-ID" sz="2800" dirty="0" smtClean="0"/>
              <a:t>PENDIDIKAN UMUM.</a:t>
            </a:r>
            <a:endParaRPr lang="id-ID" sz="2800"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Banjir</a:t>
            </a:r>
            <a:endParaRPr lang="en-US"/>
          </a:p>
        </p:txBody>
      </p:sp>
      <p:pic>
        <p:nvPicPr>
          <p:cNvPr id="6" name="Content Placeholder 5" descr="banjir1.jpg"/>
          <p:cNvPicPr>
            <a:picLocks noGrp="1" noChangeAspect="1"/>
          </p:cNvPicPr>
          <p:nvPr>
            <p:ph idx="1"/>
          </p:nvPr>
        </p:nvPicPr>
        <p:blipFill>
          <a:blip r:embed="rId2" cstate="print"/>
          <a:stretch>
            <a:fillRect/>
          </a:stretch>
        </p:blipFill>
        <p:spPr>
          <a:xfrm>
            <a:off x="1524000" y="1892649"/>
            <a:ext cx="6096000" cy="3941064"/>
          </a:xfrm>
        </p:spPr>
      </p:pic>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Pencemaran</a:t>
            </a:r>
            <a:endParaRPr lang="en-US"/>
          </a:p>
        </p:txBody>
      </p:sp>
      <p:pic>
        <p:nvPicPr>
          <p:cNvPr id="4" name="Content Placeholder 3" descr="coastal_pollution.jpg"/>
          <p:cNvPicPr>
            <a:picLocks noGrp="1" noChangeAspect="1"/>
          </p:cNvPicPr>
          <p:nvPr>
            <p:ph idx="1"/>
          </p:nvPr>
        </p:nvPicPr>
        <p:blipFill>
          <a:blip r:embed="rId2" cstate="print"/>
          <a:stretch>
            <a:fillRect/>
          </a:stretch>
        </p:blipFill>
        <p:spPr>
          <a:xfrm>
            <a:off x="1142976" y="2000240"/>
            <a:ext cx="6850185" cy="4535855"/>
          </a:xfrm>
        </p:spPr>
      </p:pic>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Penebangan Liar</a:t>
            </a:r>
            <a:endParaRPr lang="en-US"/>
          </a:p>
        </p:txBody>
      </p:sp>
      <p:pic>
        <p:nvPicPr>
          <p:cNvPr id="4" name="Content Placeholder 3" descr="200809282128181.jpg"/>
          <p:cNvPicPr>
            <a:picLocks noGrp="1" noChangeAspect="1"/>
          </p:cNvPicPr>
          <p:nvPr>
            <p:ph idx="1"/>
          </p:nvPr>
        </p:nvPicPr>
        <p:blipFill>
          <a:blip r:embed="rId2" cstate="print"/>
          <a:stretch>
            <a:fillRect/>
          </a:stretch>
        </p:blipFill>
        <p:spPr>
          <a:xfrm>
            <a:off x="1160470" y="1600200"/>
            <a:ext cx="6823060" cy="4525963"/>
          </a:xfrm>
        </p:spPr>
      </p:pic>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mtClean="0"/>
              <a:t>IPTEK </a:t>
            </a:r>
            <a:r>
              <a:rPr lang="en-US" err="1" smtClean="0"/>
              <a:t>dan</a:t>
            </a:r>
            <a:r>
              <a:rPr lang="en-US" smtClean="0"/>
              <a:t> </a:t>
            </a:r>
            <a:r>
              <a:rPr lang="en-US" err="1" smtClean="0"/>
              <a:t>Kelestarian</a:t>
            </a:r>
            <a:r>
              <a:rPr lang="en-US" smtClean="0"/>
              <a:t> </a:t>
            </a:r>
            <a:r>
              <a:rPr lang="en-US" err="1" smtClean="0"/>
              <a:t>Hidup</a:t>
            </a:r>
            <a:endParaRPr lang="en-US"/>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smtClean="0"/>
              <a:t>Pandangan</a:t>
            </a:r>
            <a:r>
              <a:rPr lang="en-US" smtClean="0"/>
              <a:t> </a:t>
            </a:r>
            <a:r>
              <a:rPr lang="en-US" err="1" smtClean="0"/>
              <a:t>Baru</a:t>
            </a:r>
            <a:r>
              <a:rPr lang="en-US" smtClean="0"/>
              <a:t> </a:t>
            </a:r>
            <a:r>
              <a:rPr lang="en-US" err="1" smtClean="0"/>
              <a:t>terhadap</a:t>
            </a:r>
            <a:r>
              <a:rPr lang="en-US" smtClean="0"/>
              <a:t> </a:t>
            </a:r>
            <a:r>
              <a:rPr lang="en-US" err="1" smtClean="0"/>
              <a:t>Lingkungan</a:t>
            </a:r>
            <a:endParaRPr lang="en-US"/>
          </a:p>
        </p:txBody>
      </p:sp>
      <p:sp>
        <p:nvSpPr>
          <p:cNvPr id="3" name="Content Placeholder 2"/>
          <p:cNvSpPr>
            <a:spLocks noGrp="1"/>
          </p:cNvSpPr>
          <p:nvPr>
            <p:ph idx="1"/>
          </p:nvPr>
        </p:nvSpPr>
        <p:spPr/>
        <p:txBody>
          <a:bodyPr/>
          <a:lstStyle/>
          <a:p>
            <a:r>
              <a:rPr lang="en-US" err="1" smtClean="0"/>
              <a:t>Tahun</a:t>
            </a:r>
            <a:r>
              <a:rPr lang="en-US" smtClean="0"/>
              <a:t> 1950-an, </a:t>
            </a:r>
            <a:r>
              <a:rPr lang="en-US" err="1" smtClean="0"/>
              <a:t>terjadi</a:t>
            </a:r>
            <a:r>
              <a:rPr lang="en-US" smtClean="0"/>
              <a:t> smoke-fog </a:t>
            </a:r>
            <a:r>
              <a:rPr lang="en-US" err="1" smtClean="0"/>
              <a:t>di</a:t>
            </a:r>
            <a:r>
              <a:rPr lang="en-US" smtClean="0"/>
              <a:t> AS</a:t>
            </a:r>
          </a:p>
          <a:p>
            <a:r>
              <a:rPr lang="en-US" err="1" smtClean="0"/>
              <a:t>Tahun</a:t>
            </a:r>
            <a:r>
              <a:rPr lang="en-US" smtClean="0"/>
              <a:t> 1953, </a:t>
            </a:r>
            <a:r>
              <a:rPr lang="en-US" err="1" smtClean="0"/>
              <a:t>muncul</a:t>
            </a:r>
            <a:r>
              <a:rPr lang="en-US" smtClean="0"/>
              <a:t> </a:t>
            </a:r>
            <a:r>
              <a:rPr lang="en-US" err="1" smtClean="0"/>
              <a:t>penyakit</a:t>
            </a:r>
            <a:r>
              <a:rPr lang="en-US" smtClean="0"/>
              <a:t> </a:t>
            </a:r>
            <a:r>
              <a:rPr lang="en-US" err="1" smtClean="0"/>
              <a:t>Minamata</a:t>
            </a:r>
            <a:r>
              <a:rPr lang="en-US" smtClean="0"/>
              <a:t> </a:t>
            </a:r>
            <a:r>
              <a:rPr lang="en-US" err="1" smtClean="0"/>
              <a:t>di</a:t>
            </a:r>
            <a:r>
              <a:rPr lang="en-US" smtClean="0"/>
              <a:t> </a:t>
            </a:r>
            <a:r>
              <a:rPr lang="en-US" err="1" smtClean="0"/>
              <a:t>Jepang</a:t>
            </a:r>
            <a:r>
              <a:rPr lang="en-US" smtClean="0"/>
              <a:t> </a:t>
            </a:r>
            <a:r>
              <a:rPr lang="en-US" err="1" smtClean="0"/>
              <a:t>akibat</a:t>
            </a:r>
            <a:r>
              <a:rPr lang="en-US" smtClean="0"/>
              <a:t> </a:t>
            </a:r>
            <a:r>
              <a:rPr lang="en-US" err="1" smtClean="0"/>
              <a:t>limbah</a:t>
            </a:r>
            <a:r>
              <a:rPr lang="en-US" smtClean="0"/>
              <a:t> </a:t>
            </a:r>
            <a:r>
              <a:rPr lang="en-US" err="1" smtClean="0"/>
              <a:t>pabrik</a:t>
            </a:r>
            <a:r>
              <a:rPr lang="en-US" smtClean="0"/>
              <a:t> PVC</a:t>
            </a:r>
          </a:p>
          <a:p>
            <a:r>
              <a:rPr lang="en-US" err="1" smtClean="0"/>
              <a:t>Tahun</a:t>
            </a:r>
            <a:r>
              <a:rPr lang="en-US" smtClean="0"/>
              <a:t> 1962, </a:t>
            </a:r>
            <a:r>
              <a:rPr lang="en-US" err="1" smtClean="0"/>
              <a:t>terbit</a:t>
            </a:r>
            <a:r>
              <a:rPr lang="en-US" smtClean="0"/>
              <a:t> </a:t>
            </a:r>
            <a:r>
              <a:rPr lang="en-US" err="1" smtClean="0"/>
              <a:t>buku</a:t>
            </a:r>
            <a:r>
              <a:rPr lang="en-US" smtClean="0"/>
              <a:t> </a:t>
            </a:r>
            <a:r>
              <a:rPr lang="en-US" i="1" smtClean="0"/>
              <a:t>The Silent Spring</a:t>
            </a:r>
            <a:r>
              <a:rPr lang="en-US" smtClean="0"/>
              <a:t> yang </a:t>
            </a:r>
            <a:r>
              <a:rPr lang="en-US" err="1" smtClean="0"/>
              <a:t>ditulis</a:t>
            </a:r>
            <a:r>
              <a:rPr lang="en-US" smtClean="0"/>
              <a:t> Rachel Carson. </a:t>
            </a:r>
            <a:r>
              <a:rPr lang="en-US" err="1" smtClean="0"/>
              <a:t>Berisi</a:t>
            </a:r>
            <a:r>
              <a:rPr lang="en-US" smtClean="0"/>
              <a:t> </a:t>
            </a:r>
            <a:r>
              <a:rPr lang="en-US" err="1" smtClean="0"/>
              <a:t>tentang</a:t>
            </a:r>
            <a:r>
              <a:rPr lang="en-US" smtClean="0"/>
              <a:t> </a:t>
            </a:r>
            <a:r>
              <a:rPr lang="en-US" err="1" smtClean="0"/>
              <a:t>penyakit</a:t>
            </a:r>
            <a:r>
              <a:rPr lang="en-US" smtClean="0"/>
              <a:t> </a:t>
            </a:r>
            <a:r>
              <a:rPr lang="en-US" err="1" smtClean="0"/>
              <a:t>misterius</a:t>
            </a:r>
            <a:r>
              <a:rPr lang="en-US" smtClean="0"/>
              <a:t> yang </a:t>
            </a:r>
            <a:r>
              <a:rPr lang="en-US" err="1" smtClean="0"/>
              <a:t>menyerang</a:t>
            </a:r>
            <a:r>
              <a:rPr lang="en-US" smtClean="0"/>
              <a:t> </a:t>
            </a:r>
            <a:r>
              <a:rPr lang="en-US" err="1" smtClean="0"/>
              <a:t>hewan</a:t>
            </a:r>
            <a:r>
              <a:rPr lang="en-US" smtClean="0"/>
              <a:t>.</a:t>
            </a:r>
          </a:p>
          <a:p>
            <a:r>
              <a:rPr lang="en-US" smtClean="0"/>
              <a:t>5 </a:t>
            </a:r>
            <a:r>
              <a:rPr lang="en-US" err="1" smtClean="0"/>
              <a:t>Juni</a:t>
            </a:r>
            <a:r>
              <a:rPr lang="en-US" smtClean="0"/>
              <a:t> 1972, </a:t>
            </a:r>
            <a:r>
              <a:rPr lang="en-US" err="1" smtClean="0"/>
              <a:t>Konferensi</a:t>
            </a:r>
            <a:r>
              <a:rPr lang="en-US" smtClean="0"/>
              <a:t> </a:t>
            </a:r>
            <a:r>
              <a:rPr lang="en-US" err="1" smtClean="0"/>
              <a:t>Internasional</a:t>
            </a:r>
            <a:r>
              <a:rPr lang="en-US" smtClean="0"/>
              <a:t> </a:t>
            </a:r>
            <a:r>
              <a:rPr lang="en-US" err="1" smtClean="0"/>
              <a:t>tentang</a:t>
            </a:r>
            <a:r>
              <a:rPr lang="en-US" smtClean="0"/>
              <a:t> </a:t>
            </a:r>
            <a:r>
              <a:rPr lang="en-US" err="1" smtClean="0"/>
              <a:t>lingkungan</a:t>
            </a:r>
            <a:r>
              <a:rPr lang="en-US" smtClean="0"/>
              <a:t> </a:t>
            </a:r>
            <a:r>
              <a:rPr lang="en-US" err="1" smtClean="0"/>
              <a:t>hidup</a:t>
            </a:r>
            <a:r>
              <a:rPr lang="en-US" smtClean="0"/>
              <a:t> </a:t>
            </a:r>
            <a:r>
              <a:rPr lang="en-US" err="1" smtClean="0"/>
              <a:t>di</a:t>
            </a:r>
            <a:r>
              <a:rPr lang="en-US" smtClean="0"/>
              <a:t> Stockholm.</a:t>
            </a:r>
            <a:endParaRPr lang="en-US"/>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Pemanasan</a:t>
            </a:r>
            <a:r>
              <a:rPr lang="en-US" smtClean="0"/>
              <a:t> Global</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Dampak</a:t>
            </a:r>
            <a:r>
              <a:rPr lang="en-US" smtClean="0"/>
              <a:t> </a:t>
            </a:r>
            <a:r>
              <a:rPr lang="en-US" err="1" smtClean="0"/>
              <a:t>Pemanasan</a:t>
            </a:r>
            <a:r>
              <a:rPr lang="en-US" smtClean="0"/>
              <a:t> Global</a:t>
            </a:r>
            <a:endParaRPr lang="en-US"/>
          </a:p>
        </p:txBody>
      </p:sp>
      <p:sp>
        <p:nvSpPr>
          <p:cNvPr id="3" name="Content Placeholder 2"/>
          <p:cNvSpPr>
            <a:spLocks noGrp="1"/>
          </p:cNvSpPr>
          <p:nvPr>
            <p:ph idx="1"/>
          </p:nvPr>
        </p:nvSpPr>
        <p:spPr/>
        <p:txBody>
          <a:bodyPr/>
          <a:lstStyle/>
          <a:p>
            <a:r>
              <a:rPr lang="en-US" err="1" smtClean="0">
                <a:effectLst>
                  <a:glow rad="101600">
                    <a:schemeClr val="bg1">
                      <a:alpha val="60000"/>
                    </a:schemeClr>
                  </a:glow>
                </a:effectLst>
              </a:rPr>
              <a:t>Peningkatan</a:t>
            </a:r>
            <a:r>
              <a:rPr lang="en-US" smtClean="0">
                <a:effectLst>
                  <a:glow rad="101600">
                    <a:schemeClr val="bg1">
                      <a:alpha val="60000"/>
                    </a:schemeClr>
                  </a:glow>
                </a:effectLst>
              </a:rPr>
              <a:t> </a:t>
            </a:r>
            <a:r>
              <a:rPr lang="en-US" err="1" smtClean="0">
                <a:effectLst>
                  <a:glow rad="101600">
                    <a:schemeClr val="bg1">
                      <a:alpha val="60000"/>
                    </a:schemeClr>
                  </a:glow>
                </a:effectLst>
              </a:rPr>
              <a:t>suhu</a:t>
            </a:r>
            <a:endParaRPr lang="en-US" smtClean="0">
              <a:effectLst>
                <a:glow rad="101600">
                  <a:schemeClr val="bg1">
                    <a:alpha val="60000"/>
                  </a:schemeClr>
                </a:glow>
              </a:effectLst>
            </a:endParaRPr>
          </a:p>
          <a:p>
            <a:r>
              <a:rPr lang="en-US" err="1" smtClean="0">
                <a:effectLst>
                  <a:glow rad="101600">
                    <a:schemeClr val="bg1">
                      <a:alpha val="60000"/>
                    </a:schemeClr>
                  </a:glow>
                </a:effectLst>
              </a:rPr>
              <a:t>Perubahan</a:t>
            </a:r>
            <a:r>
              <a:rPr lang="en-US" smtClean="0">
                <a:effectLst>
                  <a:glow rad="101600">
                    <a:schemeClr val="bg1">
                      <a:alpha val="60000"/>
                    </a:schemeClr>
                  </a:glow>
                </a:effectLst>
              </a:rPr>
              <a:t> </a:t>
            </a:r>
            <a:r>
              <a:rPr lang="en-US" err="1" smtClean="0">
                <a:effectLst>
                  <a:glow rad="101600">
                    <a:schemeClr val="bg1">
                      <a:alpha val="60000"/>
                    </a:schemeClr>
                  </a:glow>
                </a:effectLst>
              </a:rPr>
              <a:t>iklim</a:t>
            </a:r>
            <a:r>
              <a:rPr lang="en-US" smtClean="0">
                <a:effectLst>
                  <a:glow rad="101600">
                    <a:schemeClr val="bg1">
                      <a:alpha val="60000"/>
                    </a:schemeClr>
                  </a:glow>
                </a:effectLst>
              </a:rPr>
              <a:t>, </a:t>
            </a:r>
            <a:r>
              <a:rPr lang="en-US" err="1" smtClean="0">
                <a:effectLst>
                  <a:glow rad="101600">
                    <a:schemeClr val="bg1">
                      <a:alpha val="60000"/>
                    </a:schemeClr>
                  </a:glow>
                </a:effectLst>
              </a:rPr>
              <a:t>terutama</a:t>
            </a:r>
            <a:r>
              <a:rPr lang="en-US" smtClean="0">
                <a:effectLst>
                  <a:glow rad="101600">
                    <a:schemeClr val="bg1">
                      <a:alpha val="60000"/>
                    </a:schemeClr>
                  </a:glow>
                </a:effectLst>
              </a:rPr>
              <a:t> </a:t>
            </a:r>
            <a:r>
              <a:rPr lang="en-US" err="1" smtClean="0">
                <a:effectLst>
                  <a:glow rad="101600">
                    <a:schemeClr val="bg1">
                      <a:alpha val="60000"/>
                    </a:schemeClr>
                  </a:glow>
                </a:effectLst>
              </a:rPr>
              <a:t>curah</a:t>
            </a:r>
            <a:r>
              <a:rPr lang="en-US" smtClean="0">
                <a:effectLst>
                  <a:glow rad="101600">
                    <a:schemeClr val="bg1">
                      <a:alpha val="60000"/>
                    </a:schemeClr>
                  </a:glow>
                </a:effectLst>
              </a:rPr>
              <a:t> </a:t>
            </a:r>
            <a:r>
              <a:rPr lang="en-US" err="1" smtClean="0">
                <a:effectLst>
                  <a:glow rad="101600">
                    <a:schemeClr val="bg1">
                      <a:alpha val="60000"/>
                    </a:schemeClr>
                  </a:glow>
                </a:effectLst>
              </a:rPr>
              <a:t>hujan</a:t>
            </a:r>
            <a:endParaRPr lang="en-US" smtClean="0">
              <a:effectLst>
                <a:glow rad="101600">
                  <a:schemeClr val="bg1">
                    <a:alpha val="60000"/>
                  </a:schemeClr>
                </a:glow>
              </a:effectLst>
            </a:endParaRPr>
          </a:p>
          <a:p>
            <a:r>
              <a:rPr lang="en-US" err="1" smtClean="0">
                <a:effectLst>
                  <a:glow rad="101600">
                    <a:schemeClr val="bg1">
                      <a:alpha val="60000"/>
                    </a:schemeClr>
                  </a:glow>
                </a:effectLst>
              </a:rPr>
              <a:t>Peningkatan</a:t>
            </a:r>
            <a:r>
              <a:rPr lang="en-US" smtClean="0">
                <a:effectLst>
                  <a:glow rad="101600">
                    <a:schemeClr val="bg1">
                      <a:alpha val="60000"/>
                    </a:schemeClr>
                  </a:glow>
                </a:effectLst>
              </a:rPr>
              <a:t> </a:t>
            </a:r>
            <a:r>
              <a:rPr lang="en-US" err="1" smtClean="0">
                <a:effectLst>
                  <a:glow rad="101600">
                    <a:schemeClr val="bg1">
                      <a:alpha val="60000"/>
                    </a:schemeClr>
                  </a:glow>
                </a:effectLst>
              </a:rPr>
              <a:t>intensitas</a:t>
            </a:r>
            <a:r>
              <a:rPr lang="en-US" smtClean="0">
                <a:effectLst>
                  <a:glow rad="101600">
                    <a:schemeClr val="bg1">
                      <a:alpha val="60000"/>
                    </a:schemeClr>
                  </a:glow>
                </a:effectLst>
              </a:rPr>
              <a:t> </a:t>
            </a:r>
            <a:r>
              <a:rPr lang="en-US" err="1" smtClean="0">
                <a:effectLst>
                  <a:glow rad="101600">
                    <a:schemeClr val="bg1">
                      <a:alpha val="60000"/>
                    </a:schemeClr>
                  </a:glow>
                </a:effectLst>
              </a:rPr>
              <a:t>dan</a:t>
            </a:r>
            <a:r>
              <a:rPr lang="en-US" smtClean="0">
                <a:effectLst>
                  <a:glow rad="101600">
                    <a:schemeClr val="bg1">
                      <a:alpha val="60000"/>
                    </a:schemeClr>
                  </a:glow>
                </a:effectLst>
              </a:rPr>
              <a:t> </a:t>
            </a:r>
            <a:r>
              <a:rPr lang="en-US" err="1" smtClean="0">
                <a:effectLst>
                  <a:glow rad="101600">
                    <a:schemeClr val="bg1">
                      <a:alpha val="60000"/>
                    </a:schemeClr>
                  </a:glow>
                </a:effectLst>
              </a:rPr>
              <a:t>kualitas</a:t>
            </a:r>
            <a:r>
              <a:rPr lang="en-US" smtClean="0">
                <a:effectLst>
                  <a:glow rad="101600">
                    <a:schemeClr val="bg1">
                      <a:alpha val="60000"/>
                    </a:schemeClr>
                  </a:glow>
                </a:effectLst>
              </a:rPr>
              <a:t> </a:t>
            </a:r>
            <a:r>
              <a:rPr lang="en-US" err="1" smtClean="0">
                <a:effectLst>
                  <a:glow rad="101600">
                    <a:schemeClr val="bg1">
                      <a:alpha val="60000"/>
                    </a:schemeClr>
                  </a:glow>
                </a:effectLst>
              </a:rPr>
              <a:t>badai</a:t>
            </a:r>
            <a:endParaRPr lang="en-US" smtClean="0">
              <a:effectLst>
                <a:glow rad="101600">
                  <a:schemeClr val="bg1">
                    <a:alpha val="60000"/>
                  </a:schemeClr>
                </a:glow>
              </a:effectLst>
            </a:endParaRPr>
          </a:p>
          <a:p>
            <a:r>
              <a:rPr lang="en-US" err="1" smtClean="0">
                <a:effectLst>
                  <a:glow rad="101600">
                    <a:schemeClr val="bg1">
                      <a:alpha val="60000"/>
                    </a:schemeClr>
                  </a:glow>
                </a:effectLst>
              </a:rPr>
              <a:t>Kenaikan</a:t>
            </a:r>
            <a:r>
              <a:rPr lang="en-US" smtClean="0">
                <a:effectLst>
                  <a:glow rad="101600">
                    <a:schemeClr val="bg1">
                      <a:alpha val="60000"/>
                    </a:schemeClr>
                  </a:glow>
                </a:effectLst>
              </a:rPr>
              <a:t> </a:t>
            </a:r>
            <a:r>
              <a:rPr lang="en-US" err="1" smtClean="0">
                <a:effectLst>
                  <a:glow rad="101600">
                    <a:schemeClr val="bg1">
                      <a:alpha val="60000"/>
                    </a:schemeClr>
                  </a:glow>
                </a:effectLst>
              </a:rPr>
              <a:t>suhu</a:t>
            </a:r>
            <a:r>
              <a:rPr lang="en-US" smtClean="0">
                <a:effectLst>
                  <a:glow rad="101600">
                    <a:schemeClr val="bg1">
                      <a:alpha val="60000"/>
                    </a:schemeClr>
                  </a:glow>
                </a:effectLst>
              </a:rPr>
              <a:t> </a:t>
            </a:r>
            <a:r>
              <a:rPr lang="en-US" err="1" smtClean="0">
                <a:effectLst>
                  <a:glow rad="101600">
                    <a:schemeClr val="bg1">
                      <a:alpha val="60000"/>
                    </a:schemeClr>
                  </a:glow>
                </a:effectLst>
              </a:rPr>
              <a:t>dan</a:t>
            </a:r>
            <a:r>
              <a:rPr lang="en-US" smtClean="0">
                <a:effectLst>
                  <a:glow rad="101600">
                    <a:schemeClr val="bg1">
                      <a:alpha val="60000"/>
                    </a:schemeClr>
                  </a:glow>
                </a:effectLst>
              </a:rPr>
              <a:t> </a:t>
            </a:r>
            <a:r>
              <a:rPr lang="en-US" err="1" smtClean="0">
                <a:effectLst>
                  <a:glow rad="101600">
                    <a:schemeClr val="bg1">
                      <a:alpha val="60000"/>
                    </a:schemeClr>
                  </a:glow>
                </a:effectLst>
              </a:rPr>
              <a:t>permukaan</a:t>
            </a:r>
            <a:r>
              <a:rPr lang="en-US" smtClean="0">
                <a:effectLst>
                  <a:glow rad="101600">
                    <a:schemeClr val="bg1">
                      <a:alpha val="60000"/>
                    </a:schemeClr>
                  </a:glow>
                </a:effectLst>
              </a:rPr>
              <a:t> air </a:t>
            </a:r>
            <a:r>
              <a:rPr lang="en-US" err="1" smtClean="0">
                <a:effectLst>
                  <a:glow rad="101600">
                    <a:schemeClr val="bg1">
                      <a:alpha val="60000"/>
                    </a:schemeClr>
                  </a:glow>
                </a:effectLst>
              </a:rPr>
              <a:t>laut</a:t>
            </a:r>
            <a:endParaRPr lang="en-US">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2714620"/>
            <a:ext cx="7851648" cy="1828800"/>
          </a:xfrm>
        </p:spPr>
        <p:txBody>
          <a:bodyPr>
            <a:normAutofit fontScale="90000"/>
          </a:bodyPr>
          <a:lstStyle/>
          <a:p>
            <a:pPr algn="ctr"/>
            <a:r>
              <a:rPr lang="en-US" err="1" smtClean="0"/>
              <a:t>Dampak</a:t>
            </a:r>
            <a:r>
              <a:rPr lang="en-US" smtClean="0"/>
              <a:t> </a:t>
            </a:r>
            <a:r>
              <a:rPr lang="en-US" err="1" smtClean="0"/>
              <a:t>Perkembangan</a:t>
            </a:r>
            <a:r>
              <a:rPr lang="en-US" smtClean="0"/>
              <a:t> IPTEK </a:t>
            </a:r>
            <a:r>
              <a:rPr lang="en-US" err="1" smtClean="0"/>
              <a:t>dan</a:t>
            </a:r>
            <a:r>
              <a:rPr lang="en-US" smtClean="0"/>
              <a:t> </a:t>
            </a:r>
            <a:r>
              <a:rPr lang="en-US" err="1" smtClean="0"/>
              <a:t>Perubahan</a:t>
            </a:r>
            <a:r>
              <a:rPr lang="en-US" smtClean="0"/>
              <a:t> </a:t>
            </a:r>
            <a:r>
              <a:rPr lang="en-US" err="1" smtClean="0"/>
              <a:t>Sosial</a:t>
            </a:r>
            <a:r>
              <a:rPr lang="en-US" smtClean="0"/>
              <a:t> </a:t>
            </a:r>
            <a:r>
              <a:rPr lang="en-US" err="1" smtClean="0"/>
              <a:t>Ekonomi</a:t>
            </a:r>
            <a:r>
              <a:rPr lang="en-US" smtClean="0"/>
              <a:t> </a:t>
            </a:r>
            <a:r>
              <a:rPr lang="en-US" err="1" smtClean="0"/>
              <a:t>terhadap</a:t>
            </a:r>
            <a:r>
              <a:rPr lang="en-US" smtClean="0"/>
              <a:t> </a:t>
            </a:r>
            <a:r>
              <a:rPr lang="en-US" err="1" smtClean="0"/>
              <a:t>Masalah</a:t>
            </a:r>
            <a:r>
              <a:rPr lang="en-US" smtClean="0"/>
              <a:t> </a:t>
            </a:r>
            <a:r>
              <a:rPr lang="en-US" err="1" smtClean="0"/>
              <a:t>Lingkungan</a:t>
            </a:r>
            <a:r>
              <a:rPr lang="en-US" smtClean="0"/>
              <a:t> </a:t>
            </a:r>
            <a:r>
              <a:rPr lang="en-US" err="1" smtClean="0"/>
              <a:t>Hidup</a:t>
            </a:r>
            <a:endParaRPr lang="en-US"/>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smtClean="0"/>
              <a:t>Pengaruh</a:t>
            </a:r>
            <a:r>
              <a:rPr lang="en-US" smtClean="0"/>
              <a:t> IPTEK </a:t>
            </a:r>
            <a:r>
              <a:rPr lang="en-US" err="1" smtClean="0"/>
              <a:t>bagi</a:t>
            </a:r>
            <a:r>
              <a:rPr lang="en-US" smtClean="0"/>
              <a:t> </a:t>
            </a:r>
            <a:r>
              <a:rPr lang="en-US" err="1" smtClean="0"/>
              <a:t>Lingkungan</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Dampak</a:t>
            </a:r>
            <a:r>
              <a:rPr lang="en-US" smtClean="0"/>
              <a:t> </a:t>
            </a:r>
            <a:r>
              <a:rPr lang="en-US" err="1" smtClean="0"/>
              <a:t>Positif</a:t>
            </a:r>
            <a:endParaRPr lang="en-US"/>
          </a:p>
        </p:txBody>
      </p:sp>
      <p:sp>
        <p:nvSpPr>
          <p:cNvPr id="3" name="Content Placeholder 2"/>
          <p:cNvSpPr>
            <a:spLocks noGrp="1"/>
          </p:cNvSpPr>
          <p:nvPr>
            <p:ph idx="1"/>
          </p:nvPr>
        </p:nvSpPr>
        <p:spPr/>
        <p:txBody>
          <a:bodyPr/>
          <a:lstStyle/>
          <a:p>
            <a:pPr algn="just"/>
            <a:r>
              <a:rPr lang="en-US" dirty="0" err="1" smtClean="0"/>
              <a:t>Lapangan</a:t>
            </a:r>
            <a:r>
              <a:rPr lang="en-US" dirty="0" smtClean="0"/>
              <a:t> </a:t>
            </a:r>
            <a:r>
              <a:rPr lang="en-US" dirty="0" err="1" smtClean="0"/>
              <a:t>kerja</a:t>
            </a:r>
            <a:r>
              <a:rPr lang="en-US" dirty="0" smtClean="0"/>
              <a:t> </a:t>
            </a:r>
            <a:r>
              <a:rPr lang="en-US" dirty="0" err="1" smtClean="0"/>
              <a:t>semakin</a:t>
            </a:r>
            <a:r>
              <a:rPr lang="en-US" dirty="0" smtClean="0"/>
              <a:t> </a:t>
            </a:r>
            <a:r>
              <a:rPr lang="en-US" dirty="0" err="1" smtClean="0"/>
              <a:t>luas</a:t>
            </a:r>
            <a:r>
              <a:rPr lang="en-US" dirty="0" smtClean="0"/>
              <a:t> </a:t>
            </a:r>
            <a:r>
              <a:rPr lang="en-US" dirty="0" err="1" smtClean="0"/>
              <a:t>dengan</a:t>
            </a:r>
            <a:r>
              <a:rPr lang="en-US" dirty="0" smtClean="0"/>
              <a:t> </a:t>
            </a:r>
            <a:r>
              <a:rPr lang="en-US" dirty="0" err="1" smtClean="0"/>
              <a:t>bertambahnya</a:t>
            </a:r>
            <a:r>
              <a:rPr lang="en-US" dirty="0" smtClean="0"/>
              <a:t> </a:t>
            </a:r>
            <a:r>
              <a:rPr lang="en-US" dirty="0" err="1" smtClean="0"/>
              <a:t>industri</a:t>
            </a:r>
            <a:endParaRPr lang="en-US" dirty="0" smtClean="0"/>
          </a:p>
          <a:p>
            <a:pPr algn="just"/>
            <a:r>
              <a:rPr lang="en-US" dirty="0" err="1" smtClean="0"/>
              <a:t>Berkembangnya</a:t>
            </a:r>
            <a:r>
              <a:rPr lang="en-US" dirty="0" smtClean="0"/>
              <a:t> </a:t>
            </a:r>
            <a:r>
              <a:rPr lang="en-US" dirty="0" err="1" smtClean="0"/>
              <a:t>tanaman</a:t>
            </a:r>
            <a:r>
              <a:rPr lang="en-US" dirty="0" smtClean="0"/>
              <a:t> </a:t>
            </a:r>
            <a:r>
              <a:rPr lang="en-US" dirty="0" err="1" smtClean="0"/>
              <a:t>sebagai</a:t>
            </a:r>
            <a:r>
              <a:rPr lang="en-US" dirty="0" smtClean="0"/>
              <a:t> </a:t>
            </a:r>
            <a:r>
              <a:rPr lang="en-US" dirty="0" err="1" smtClean="0"/>
              <a:t>bahan</a:t>
            </a:r>
            <a:r>
              <a:rPr lang="en-US" dirty="0" smtClean="0"/>
              <a:t> </a:t>
            </a:r>
            <a:r>
              <a:rPr lang="en-US" dirty="0" err="1" smtClean="0"/>
              <a:t>baku</a:t>
            </a:r>
            <a:r>
              <a:rPr lang="en-US" dirty="0" smtClean="0"/>
              <a:t> </a:t>
            </a:r>
            <a:r>
              <a:rPr lang="en-US" dirty="0" err="1" smtClean="0"/>
              <a:t>industri</a:t>
            </a:r>
            <a:endParaRPr lang="en-US" dirty="0" smtClean="0"/>
          </a:p>
          <a:p>
            <a:pPr algn="just"/>
            <a:r>
              <a:rPr lang="en-US" dirty="0" err="1" smtClean="0"/>
              <a:t>Diciptakannya</a:t>
            </a:r>
            <a:r>
              <a:rPr lang="en-US" dirty="0" smtClean="0"/>
              <a:t> </a:t>
            </a:r>
            <a:r>
              <a:rPr lang="en-US" dirty="0" err="1" smtClean="0"/>
              <a:t>mesin</a:t>
            </a:r>
            <a:r>
              <a:rPr lang="en-US" dirty="0" smtClean="0"/>
              <a:t> </a:t>
            </a:r>
            <a:r>
              <a:rPr lang="en-US" dirty="0" err="1" smtClean="0"/>
              <a:t>daur</a:t>
            </a:r>
            <a:r>
              <a:rPr lang="en-US" dirty="0" smtClean="0"/>
              <a:t> </a:t>
            </a:r>
            <a:r>
              <a:rPr lang="en-US" dirty="0" err="1" smtClean="0"/>
              <a:t>ulang</a:t>
            </a:r>
            <a:endParaRPr lang="en-US" dirty="0" smtClean="0"/>
          </a:p>
          <a:p>
            <a:pPr algn="just"/>
            <a:r>
              <a:rPr lang="en-US" dirty="0" err="1" smtClean="0"/>
              <a:t>Bertambahnya</a:t>
            </a:r>
            <a:r>
              <a:rPr lang="en-US" dirty="0" smtClean="0"/>
              <a:t> </a:t>
            </a:r>
            <a:r>
              <a:rPr lang="en-US" dirty="0" err="1" smtClean="0"/>
              <a:t>varietas</a:t>
            </a:r>
            <a:r>
              <a:rPr lang="en-US" dirty="0" smtClean="0"/>
              <a:t> </a:t>
            </a:r>
            <a:r>
              <a:rPr lang="en-US" dirty="0" err="1" smtClean="0"/>
              <a:t>baru</a:t>
            </a:r>
            <a:r>
              <a:rPr lang="en-US" dirty="0" smtClean="0"/>
              <a:t> </a:t>
            </a:r>
            <a:r>
              <a:rPr lang="en-US" dirty="0" err="1" smtClean="0"/>
              <a:t>tanaman</a:t>
            </a:r>
            <a:endParaRPr lang="en-US" dirty="0" smtClean="0"/>
          </a:p>
          <a:p>
            <a:pPr algn="just"/>
            <a:r>
              <a:rPr lang="en-US" dirty="0" err="1" smtClean="0"/>
              <a:t>Peningkatan</a:t>
            </a:r>
            <a:r>
              <a:rPr lang="en-US" dirty="0" smtClean="0"/>
              <a:t> </a:t>
            </a:r>
            <a:r>
              <a:rPr lang="en-US" dirty="0" err="1" smtClean="0"/>
              <a:t>produksi</a:t>
            </a:r>
            <a:r>
              <a:rPr lang="en-US" dirty="0" smtClean="0"/>
              <a:t> </a:t>
            </a:r>
            <a:r>
              <a:rPr lang="en-US" dirty="0" err="1" smtClean="0"/>
              <a:t>pertanian</a:t>
            </a:r>
            <a:endParaRPr lang="en-US" dirty="0" smtClean="0"/>
          </a:p>
          <a:p>
            <a:pPr algn="just"/>
            <a:r>
              <a:rPr lang="en-US" dirty="0" err="1" smtClean="0"/>
              <a:t>Dikenal</a:t>
            </a:r>
            <a:r>
              <a:rPr lang="en-US" dirty="0" smtClean="0"/>
              <a:t> </a:t>
            </a:r>
            <a:r>
              <a:rPr lang="en-US" dirty="0" err="1" smtClean="0"/>
              <a:t>sistem</a:t>
            </a:r>
            <a:r>
              <a:rPr lang="en-US" dirty="0" smtClean="0"/>
              <a:t> </a:t>
            </a:r>
            <a:r>
              <a:rPr lang="en-US" dirty="0" err="1" smtClean="0"/>
              <a:t>pertanian</a:t>
            </a:r>
            <a:r>
              <a:rPr lang="en-US" dirty="0" smtClean="0"/>
              <a:t> modern</a:t>
            </a:r>
          </a:p>
          <a:p>
            <a:pPr algn="just"/>
            <a:endParaRPr lang="en-US" dirty="0" smtClean="0"/>
          </a:p>
          <a:p>
            <a:pPr algn="just"/>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533400"/>
            <a:ext cx="8229600" cy="5473700"/>
          </a:xfrm>
        </p:spPr>
        <p:txBody>
          <a:bodyPr/>
          <a:lstStyle/>
          <a:p>
            <a:pPr eaLnBrk="1" hangingPunct="1">
              <a:buFont typeface="Wingdings 3" pitchFamily="18" charset="2"/>
              <a:buNone/>
            </a:pPr>
            <a:r>
              <a:rPr lang="id-ID" sz="2400" smtClean="0"/>
              <a:t>2. ISBD sebagai program pendidikan Umum (General Education)</a:t>
            </a:r>
          </a:p>
          <a:p>
            <a:pPr eaLnBrk="1" hangingPunct="1">
              <a:buFont typeface="Wingdings" pitchFamily="2" charset="2"/>
              <a:buChar char="Ø"/>
            </a:pPr>
            <a:r>
              <a:rPr lang="id-ID" sz="2400" smtClean="0"/>
              <a:t>ISBD merupakan sebagai program umum yang bersifat mengantar mahasiswa yamg memiliki kemampuan personal. Kemampuan personal merupakan kaitan dengan kemampuan individu untuk menempatkan diri sebagai anggota masuyarakat yang tidak terpisahkan dari masyarakat itu sendiri.</a:t>
            </a:r>
          </a:p>
          <a:p>
            <a:pPr eaLnBrk="1" hangingPunct="1">
              <a:buFont typeface="Wingdings" pitchFamily="2" charset="2"/>
              <a:buChar char="Ø"/>
            </a:pPr>
            <a:r>
              <a:rPr lang="id-ID" sz="2400" smtClean="0"/>
              <a:t>Programpendidikan umum yaitu untuk memperluas cakrawala.perhatian dan pengetahuan para mahasiswa sehinggan tidak terbatas pada bidang pengetahuan keahlian serta golongan asal masing-masing.</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Dampak</a:t>
            </a:r>
            <a:r>
              <a:rPr lang="en-US" smtClean="0"/>
              <a:t> </a:t>
            </a:r>
            <a:r>
              <a:rPr lang="en-US" err="1" smtClean="0"/>
              <a:t>Negatif</a:t>
            </a:r>
            <a:endParaRPr lang="en-US"/>
          </a:p>
        </p:txBody>
      </p:sp>
      <p:sp>
        <p:nvSpPr>
          <p:cNvPr id="3" name="Content Placeholder 2"/>
          <p:cNvSpPr>
            <a:spLocks noGrp="1"/>
          </p:cNvSpPr>
          <p:nvPr>
            <p:ph idx="1"/>
          </p:nvPr>
        </p:nvSpPr>
        <p:spPr/>
        <p:txBody>
          <a:bodyPr/>
          <a:lstStyle/>
          <a:p>
            <a:r>
              <a:rPr lang="en-US" err="1" smtClean="0"/>
              <a:t>Lahan</a:t>
            </a:r>
            <a:r>
              <a:rPr lang="en-US" smtClean="0"/>
              <a:t> </a:t>
            </a:r>
            <a:r>
              <a:rPr lang="en-US" err="1" smtClean="0"/>
              <a:t>pertanian</a:t>
            </a:r>
            <a:r>
              <a:rPr lang="en-US" smtClean="0"/>
              <a:t> </a:t>
            </a:r>
            <a:r>
              <a:rPr lang="en-US" err="1" smtClean="0"/>
              <a:t>semakin</a:t>
            </a:r>
            <a:r>
              <a:rPr lang="en-US" smtClean="0"/>
              <a:t> </a:t>
            </a:r>
            <a:r>
              <a:rPr lang="en-US" err="1" smtClean="0"/>
              <a:t>sempit</a:t>
            </a:r>
            <a:endParaRPr lang="en-US" smtClean="0"/>
          </a:p>
          <a:p>
            <a:r>
              <a:rPr lang="en-US" err="1" smtClean="0"/>
              <a:t>Rusaknya</a:t>
            </a:r>
            <a:r>
              <a:rPr lang="en-US" smtClean="0"/>
              <a:t> </a:t>
            </a:r>
            <a:r>
              <a:rPr lang="en-US" err="1" smtClean="0"/>
              <a:t>lingkungan</a:t>
            </a:r>
            <a:r>
              <a:rPr lang="en-US" smtClean="0"/>
              <a:t> </a:t>
            </a:r>
            <a:r>
              <a:rPr lang="en-US" err="1" smtClean="0"/>
              <a:t>alam</a:t>
            </a:r>
            <a:endParaRPr lang="en-US" smtClean="0"/>
          </a:p>
          <a:p>
            <a:r>
              <a:rPr lang="en-US" err="1" smtClean="0"/>
              <a:t>Terjadinya</a:t>
            </a:r>
            <a:r>
              <a:rPr lang="en-US" smtClean="0"/>
              <a:t> </a:t>
            </a:r>
            <a:r>
              <a:rPr lang="en-US" err="1" smtClean="0"/>
              <a:t>banjir</a:t>
            </a:r>
            <a:r>
              <a:rPr lang="en-US" smtClean="0"/>
              <a:t> </a:t>
            </a:r>
            <a:r>
              <a:rPr lang="en-US" err="1" smtClean="0"/>
              <a:t>dan</a:t>
            </a:r>
            <a:r>
              <a:rPr lang="en-US" smtClean="0"/>
              <a:t> </a:t>
            </a:r>
            <a:r>
              <a:rPr lang="en-US" err="1" smtClean="0"/>
              <a:t>erosi</a:t>
            </a:r>
            <a:endParaRPr lang="en-US" smtClean="0"/>
          </a:p>
          <a:p>
            <a:r>
              <a:rPr lang="en-US" err="1" smtClean="0"/>
              <a:t>Terjadinya</a:t>
            </a:r>
            <a:r>
              <a:rPr lang="en-US" smtClean="0"/>
              <a:t> </a:t>
            </a:r>
            <a:r>
              <a:rPr lang="en-US" err="1" smtClean="0"/>
              <a:t>pencemaran</a:t>
            </a:r>
            <a:r>
              <a:rPr lang="en-US" smtClean="0"/>
              <a:t> </a:t>
            </a:r>
          </a:p>
          <a:p>
            <a:r>
              <a:rPr lang="en-US" err="1" smtClean="0"/>
              <a:t>Munculnya</a:t>
            </a:r>
            <a:r>
              <a:rPr lang="en-US" smtClean="0"/>
              <a:t> </a:t>
            </a:r>
            <a:r>
              <a:rPr lang="en-US" err="1" smtClean="0"/>
              <a:t>efek</a:t>
            </a:r>
            <a:r>
              <a:rPr lang="en-US" smtClean="0"/>
              <a:t> </a:t>
            </a:r>
            <a:r>
              <a:rPr lang="en-US" err="1" smtClean="0"/>
              <a:t>rumah</a:t>
            </a:r>
            <a:r>
              <a:rPr lang="en-US" smtClean="0"/>
              <a:t> </a:t>
            </a:r>
            <a:r>
              <a:rPr lang="en-US" err="1" smtClean="0"/>
              <a:t>kaca</a:t>
            </a:r>
            <a:r>
              <a:rPr lang="en-US" smtClean="0"/>
              <a:t> yang </a:t>
            </a:r>
            <a:r>
              <a:rPr lang="en-US" err="1" smtClean="0"/>
              <a:t>menyebabkan</a:t>
            </a:r>
            <a:r>
              <a:rPr lang="en-US" smtClean="0"/>
              <a:t> </a:t>
            </a:r>
            <a:r>
              <a:rPr lang="en-US" err="1" smtClean="0"/>
              <a:t>pemanasan</a:t>
            </a:r>
            <a:r>
              <a:rPr lang="en-US" smtClean="0"/>
              <a:t> global</a:t>
            </a:r>
            <a:endParaRPr lang="en-US"/>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2500306"/>
            <a:ext cx="7851648" cy="1828800"/>
          </a:xfrm>
        </p:spPr>
        <p:txBody>
          <a:bodyPr/>
          <a:lstStyle/>
          <a:p>
            <a:pPr algn="ctr"/>
            <a:r>
              <a:rPr lang="en-US" err="1" smtClean="0"/>
              <a:t>Manusia</a:t>
            </a:r>
            <a:r>
              <a:rPr lang="en-US" smtClean="0"/>
              <a:t> </a:t>
            </a:r>
            <a:r>
              <a:rPr lang="en-US" err="1" smtClean="0"/>
              <a:t>dan</a:t>
            </a:r>
            <a:r>
              <a:rPr lang="en-US" smtClean="0"/>
              <a:t> </a:t>
            </a:r>
            <a:r>
              <a:rPr lang="en-US" err="1" smtClean="0"/>
              <a:t>Lingkungan</a:t>
            </a:r>
            <a:r>
              <a:rPr lang="en-US" smtClean="0"/>
              <a:t> </a:t>
            </a:r>
            <a:r>
              <a:rPr lang="en-US" err="1" smtClean="0"/>
              <a:t>Sosial</a:t>
            </a:r>
            <a:r>
              <a:rPr lang="en-US" smtClean="0"/>
              <a:t> </a:t>
            </a:r>
            <a:r>
              <a:rPr lang="en-US" err="1" smtClean="0"/>
              <a:t>Budaya</a:t>
            </a:r>
            <a:endParaRPr lang="en-US"/>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Kecerdasan</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Intelegensi menurut Howard Gardner</a:t>
            </a:r>
            <a:endParaRPr lang="en-US" sz="4000"/>
          </a:p>
        </p:txBody>
      </p:sp>
      <p:sp>
        <p:nvSpPr>
          <p:cNvPr id="3" name="Content Placeholder 2"/>
          <p:cNvSpPr>
            <a:spLocks noGrp="1"/>
          </p:cNvSpPr>
          <p:nvPr>
            <p:ph idx="1"/>
          </p:nvPr>
        </p:nvSpPr>
        <p:spPr>
          <a:xfrm>
            <a:off x="457200" y="1935480"/>
            <a:ext cx="2971792" cy="4389120"/>
          </a:xfrm>
        </p:spPr>
        <p:txBody>
          <a:bodyPr>
            <a:normAutofit fontScale="92500" lnSpcReduction="20000"/>
          </a:bodyPr>
          <a:lstStyle/>
          <a:p>
            <a:r>
              <a:rPr lang="en-US" smtClean="0"/>
              <a:t>Linguistik</a:t>
            </a:r>
          </a:p>
          <a:p>
            <a:r>
              <a:rPr lang="en-US" smtClean="0"/>
              <a:t>Logika</a:t>
            </a:r>
          </a:p>
          <a:p>
            <a:r>
              <a:rPr lang="en-US" smtClean="0"/>
              <a:t>Matematik</a:t>
            </a:r>
          </a:p>
          <a:p>
            <a:r>
              <a:rPr lang="en-US" smtClean="0"/>
              <a:t>Musik</a:t>
            </a:r>
          </a:p>
          <a:p>
            <a:r>
              <a:rPr lang="en-US" smtClean="0"/>
              <a:t>Ruang [spatial]</a:t>
            </a:r>
          </a:p>
          <a:p>
            <a:r>
              <a:rPr lang="en-US" smtClean="0"/>
              <a:t>Interpersonal</a:t>
            </a:r>
          </a:p>
          <a:p>
            <a:r>
              <a:rPr lang="en-US" smtClean="0"/>
              <a:t>Intra-personal</a:t>
            </a:r>
          </a:p>
          <a:p>
            <a:r>
              <a:rPr lang="en-US" smtClean="0"/>
              <a:t>Fisik</a:t>
            </a:r>
          </a:p>
          <a:p>
            <a:r>
              <a:rPr lang="en-US" smtClean="0"/>
              <a:t>Naturalistik</a:t>
            </a:r>
            <a:endParaRPr lang="en-US"/>
          </a:p>
        </p:txBody>
      </p:sp>
      <p:sp>
        <p:nvSpPr>
          <p:cNvPr id="4" name="Snip Diagonal Corner Rectangle 3"/>
          <p:cNvSpPr/>
          <p:nvPr/>
        </p:nvSpPr>
        <p:spPr>
          <a:xfrm>
            <a:off x="5214942" y="2857496"/>
            <a:ext cx="3571900" cy="1913518"/>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latin typeface="+mj-lt"/>
              </a:rPr>
              <a:t>MULTIPLE INTELLIGENCE</a:t>
            </a:r>
            <a:endParaRPr lang="en-US" sz="4000" dirty="0">
              <a:latin typeface="+mj-lt"/>
            </a:endParaRPr>
          </a:p>
        </p:txBody>
      </p:sp>
      <p:sp>
        <p:nvSpPr>
          <p:cNvPr id="5" name="Right Arrow 4"/>
          <p:cNvSpPr/>
          <p:nvPr/>
        </p:nvSpPr>
        <p:spPr>
          <a:xfrm>
            <a:off x="3500430" y="3214686"/>
            <a:ext cx="1143008" cy="8572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err="1" smtClean="0"/>
              <a:t>Pengaruh</a:t>
            </a:r>
            <a:r>
              <a:rPr lang="en-US" smtClean="0"/>
              <a:t> </a:t>
            </a:r>
            <a:r>
              <a:rPr lang="en-US" err="1" smtClean="0"/>
              <a:t>Kecerdasan</a:t>
            </a:r>
            <a:r>
              <a:rPr lang="en-US" smtClean="0"/>
              <a:t> </a:t>
            </a:r>
            <a:r>
              <a:rPr lang="en-US" err="1" smtClean="0"/>
              <a:t>dan</a:t>
            </a:r>
            <a:r>
              <a:rPr lang="en-US" smtClean="0"/>
              <a:t> </a:t>
            </a:r>
            <a:r>
              <a:rPr lang="en-US" err="1" smtClean="0"/>
              <a:t>Lingkungan</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85768"/>
            <a:ext cx="8229600" cy="1143000"/>
          </a:xfrm>
        </p:spPr>
        <p:txBody>
          <a:bodyPr>
            <a:normAutofit/>
          </a:bodyPr>
          <a:lstStyle/>
          <a:p>
            <a:r>
              <a:rPr lang="en-US" sz="3200" smtClean="0"/>
              <a:t>The Third </a:t>
            </a:r>
            <a:r>
              <a:rPr lang="en-US" sz="3200" err="1" smtClean="0"/>
              <a:t>Wafe</a:t>
            </a:r>
            <a:r>
              <a:rPr lang="en-US" sz="3200" smtClean="0"/>
              <a:t> (by </a:t>
            </a:r>
            <a:r>
              <a:rPr lang="en-US" sz="3200" err="1" smtClean="0"/>
              <a:t>Alfin</a:t>
            </a:r>
            <a:r>
              <a:rPr lang="en-US" sz="3200" smtClean="0"/>
              <a:t> Toffler)</a:t>
            </a:r>
            <a:endParaRPr lang="en-US" sz="3200"/>
          </a:p>
        </p:txBody>
      </p:sp>
      <p:graphicFrame>
        <p:nvGraphicFramePr>
          <p:cNvPr id="4" name="Content Placeholder 3"/>
          <p:cNvGraphicFramePr>
            <a:graphicFrameLocks noGrp="1"/>
          </p:cNvGraphicFramePr>
          <p:nvPr>
            <p:ph idx="1"/>
          </p:nvPr>
        </p:nvGraphicFramePr>
        <p:xfrm>
          <a:off x="785786" y="954428"/>
          <a:ext cx="7858179" cy="5760720"/>
        </p:xfrm>
        <a:graphic>
          <a:graphicData uri="http://schemas.openxmlformats.org/drawingml/2006/table">
            <a:tbl>
              <a:tblPr firstRow="1" bandRow="1">
                <a:tableStyleId>{5C22544A-7EE6-4342-B048-85BDC9FD1C3A}</a:tableStyleId>
              </a:tblPr>
              <a:tblGrid>
                <a:gridCol w="2619393"/>
                <a:gridCol w="2619393"/>
                <a:gridCol w="2619393"/>
              </a:tblGrid>
              <a:tr h="552844">
                <a:tc>
                  <a:txBody>
                    <a:bodyPr/>
                    <a:lstStyle/>
                    <a:p>
                      <a:pPr algn="ctr"/>
                      <a:r>
                        <a:rPr lang="en-US" b="1" dirty="0" err="1" smtClean="0">
                          <a:solidFill>
                            <a:schemeClr val="tx1"/>
                          </a:solidFill>
                        </a:rPr>
                        <a:t>Gelombang</a:t>
                      </a:r>
                      <a:r>
                        <a:rPr lang="en-US" b="1" dirty="0" smtClean="0">
                          <a:solidFill>
                            <a:schemeClr val="tx1"/>
                          </a:solidFill>
                        </a:rPr>
                        <a:t> </a:t>
                      </a:r>
                      <a:r>
                        <a:rPr lang="en-US" b="1" dirty="0" err="1" smtClean="0">
                          <a:solidFill>
                            <a:schemeClr val="tx1"/>
                          </a:solidFill>
                        </a:rPr>
                        <a:t>Pertama</a:t>
                      </a:r>
                      <a:endParaRPr lang="en-US" b="1" dirty="0" smtClean="0">
                        <a:solidFill>
                          <a:schemeClr val="tx1"/>
                        </a:solidFill>
                      </a:endParaRPr>
                    </a:p>
                    <a:p>
                      <a:pPr algn="ctr"/>
                      <a:r>
                        <a:rPr lang="en-US" b="1" dirty="0" smtClean="0">
                          <a:solidFill>
                            <a:schemeClr val="tx1"/>
                          </a:solidFill>
                        </a:rPr>
                        <a:t>(SM-1790)</a:t>
                      </a:r>
                      <a:endParaRPr lang="en-US" b="1" dirty="0">
                        <a:solidFill>
                          <a:schemeClr val="tx1"/>
                        </a:solidFill>
                      </a:endParaRPr>
                    </a:p>
                  </a:txBody>
                  <a:tcPr>
                    <a:noFill/>
                  </a:tcPr>
                </a:tc>
                <a:tc>
                  <a:txBody>
                    <a:bodyPr/>
                    <a:lstStyle/>
                    <a:p>
                      <a:pPr algn="ctr"/>
                      <a:r>
                        <a:rPr lang="en-US" b="1" dirty="0" err="1" smtClean="0">
                          <a:solidFill>
                            <a:schemeClr val="tx1"/>
                          </a:solidFill>
                        </a:rPr>
                        <a:t>Gelombang</a:t>
                      </a:r>
                      <a:r>
                        <a:rPr lang="en-US" b="1" dirty="0" smtClean="0">
                          <a:solidFill>
                            <a:schemeClr val="tx1"/>
                          </a:solidFill>
                        </a:rPr>
                        <a:t> </a:t>
                      </a:r>
                      <a:r>
                        <a:rPr lang="en-US" b="1" dirty="0" err="1" smtClean="0">
                          <a:solidFill>
                            <a:schemeClr val="tx1"/>
                          </a:solidFill>
                        </a:rPr>
                        <a:t>kedua</a:t>
                      </a:r>
                      <a:endParaRPr lang="en-US" b="1" dirty="0" smtClean="0">
                        <a:solidFill>
                          <a:schemeClr val="tx1"/>
                        </a:solidFill>
                      </a:endParaRPr>
                    </a:p>
                    <a:p>
                      <a:pPr algn="ctr"/>
                      <a:r>
                        <a:rPr lang="en-US" b="1" dirty="0" smtClean="0">
                          <a:solidFill>
                            <a:schemeClr val="tx1"/>
                          </a:solidFill>
                        </a:rPr>
                        <a:t>(1790-1970)</a:t>
                      </a:r>
                      <a:endParaRPr lang="en-US" b="1" dirty="0">
                        <a:solidFill>
                          <a:schemeClr val="tx1"/>
                        </a:solidFill>
                      </a:endParaRPr>
                    </a:p>
                  </a:txBody>
                  <a:tcPr>
                    <a:noFill/>
                  </a:tcPr>
                </a:tc>
                <a:tc>
                  <a:txBody>
                    <a:bodyPr/>
                    <a:lstStyle/>
                    <a:p>
                      <a:pPr algn="ctr"/>
                      <a:r>
                        <a:rPr lang="en-US" b="1" dirty="0" err="1" smtClean="0">
                          <a:solidFill>
                            <a:schemeClr val="tx1"/>
                          </a:solidFill>
                        </a:rPr>
                        <a:t>Gelombang</a:t>
                      </a:r>
                      <a:r>
                        <a:rPr lang="en-US" b="1" baseline="0" dirty="0" smtClean="0">
                          <a:solidFill>
                            <a:schemeClr val="tx1"/>
                          </a:solidFill>
                        </a:rPr>
                        <a:t> </a:t>
                      </a:r>
                      <a:r>
                        <a:rPr lang="en-US" b="1" baseline="0" dirty="0" err="1" smtClean="0">
                          <a:solidFill>
                            <a:schemeClr val="tx1"/>
                          </a:solidFill>
                        </a:rPr>
                        <a:t>Ketiga</a:t>
                      </a:r>
                      <a:endParaRPr lang="en-US" b="1" baseline="0" dirty="0" smtClean="0">
                        <a:solidFill>
                          <a:schemeClr val="tx1"/>
                        </a:solidFill>
                      </a:endParaRPr>
                    </a:p>
                    <a:p>
                      <a:pPr algn="ctr"/>
                      <a:r>
                        <a:rPr lang="en-US" b="1" baseline="0" dirty="0" smtClean="0">
                          <a:solidFill>
                            <a:schemeClr val="tx1"/>
                          </a:solidFill>
                        </a:rPr>
                        <a:t>(1970-2000)</a:t>
                      </a:r>
                      <a:endParaRPr lang="en-US" b="1" dirty="0">
                        <a:solidFill>
                          <a:schemeClr val="tx1"/>
                        </a:solidFill>
                      </a:endParaRPr>
                    </a:p>
                  </a:txBody>
                  <a:tcPr>
                    <a:noFill/>
                  </a:tcPr>
                </a:tc>
              </a:tr>
              <a:tr h="552844">
                <a:tc>
                  <a:txBody>
                    <a:bodyPr/>
                    <a:lstStyle/>
                    <a:p>
                      <a:r>
                        <a:rPr lang="en-US" b="1" dirty="0" err="1" smtClean="0">
                          <a:solidFill>
                            <a:schemeClr val="tx1"/>
                          </a:solidFill>
                        </a:rPr>
                        <a:t>Perubahan</a:t>
                      </a:r>
                      <a:r>
                        <a:rPr lang="en-US" b="1" dirty="0" smtClean="0">
                          <a:solidFill>
                            <a:schemeClr val="tx1"/>
                          </a:solidFill>
                        </a:rPr>
                        <a:t> </a:t>
                      </a:r>
                      <a:r>
                        <a:rPr lang="en-US" b="1" dirty="0" err="1" smtClean="0">
                          <a:solidFill>
                            <a:schemeClr val="tx1"/>
                          </a:solidFill>
                        </a:rPr>
                        <a:t>dari</a:t>
                      </a:r>
                      <a:r>
                        <a:rPr lang="en-US" b="1" dirty="0" smtClean="0">
                          <a:solidFill>
                            <a:schemeClr val="tx1"/>
                          </a:solidFill>
                        </a:rPr>
                        <a:t> </a:t>
                      </a:r>
                      <a:r>
                        <a:rPr lang="en-US" b="1" dirty="0" err="1" smtClean="0">
                          <a:solidFill>
                            <a:schemeClr val="tx1"/>
                          </a:solidFill>
                        </a:rPr>
                        <a:t>nomaden</a:t>
                      </a:r>
                      <a:r>
                        <a:rPr lang="en-US" b="1" dirty="0" smtClean="0">
                          <a:solidFill>
                            <a:schemeClr val="tx1"/>
                          </a:solidFill>
                        </a:rPr>
                        <a:t> </a:t>
                      </a:r>
                      <a:r>
                        <a:rPr lang="en-US" b="1" dirty="0" err="1" smtClean="0">
                          <a:solidFill>
                            <a:schemeClr val="tx1"/>
                          </a:solidFill>
                        </a:rPr>
                        <a:t>ke</a:t>
                      </a:r>
                      <a:r>
                        <a:rPr lang="en-US" b="1" dirty="0" smtClean="0">
                          <a:solidFill>
                            <a:schemeClr val="tx1"/>
                          </a:solidFill>
                        </a:rPr>
                        <a:t> </a:t>
                      </a:r>
                      <a:r>
                        <a:rPr lang="en-US" b="1" dirty="0" err="1" smtClean="0">
                          <a:solidFill>
                            <a:schemeClr val="tx1"/>
                          </a:solidFill>
                        </a:rPr>
                        <a:t>menetap</a:t>
                      </a:r>
                      <a:endParaRPr lang="en-US" b="1" dirty="0">
                        <a:solidFill>
                          <a:schemeClr val="tx1"/>
                        </a:solidFill>
                      </a:endParaRPr>
                    </a:p>
                  </a:txBody>
                  <a:tcPr>
                    <a:noFill/>
                  </a:tcPr>
                </a:tc>
                <a:tc>
                  <a:txBody>
                    <a:bodyPr/>
                    <a:lstStyle/>
                    <a:p>
                      <a:r>
                        <a:rPr lang="en-US" b="1" err="1" smtClean="0">
                          <a:solidFill>
                            <a:schemeClr val="tx1"/>
                          </a:solidFill>
                        </a:rPr>
                        <a:t>Diawali</a:t>
                      </a:r>
                      <a:r>
                        <a:rPr lang="en-US" b="1" baseline="0" smtClean="0">
                          <a:solidFill>
                            <a:schemeClr val="tx1"/>
                          </a:solidFill>
                        </a:rPr>
                        <a:t> </a:t>
                      </a:r>
                      <a:r>
                        <a:rPr lang="en-US" b="1" baseline="0" err="1" smtClean="0">
                          <a:solidFill>
                            <a:schemeClr val="tx1"/>
                          </a:solidFill>
                        </a:rPr>
                        <a:t>ditemukannya</a:t>
                      </a:r>
                      <a:r>
                        <a:rPr lang="en-US" b="1" baseline="0" smtClean="0">
                          <a:solidFill>
                            <a:schemeClr val="tx1"/>
                          </a:solidFill>
                        </a:rPr>
                        <a:t> </a:t>
                      </a:r>
                      <a:r>
                        <a:rPr lang="en-US" b="1" baseline="0" err="1" smtClean="0">
                          <a:solidFill>
                            <a:schemeClr val="tx1"/>
                          </a:solidFill>
                        </a:rPr>
                        <a:t>mesin</a:t>
                      </a:r>
                      <a:r>
                        <a:rPr lang="en-US" b="1" baseline="0" smtClean="0">
                          <a:solidFill>
                            <a:schemeClr val="tx1"/>
                          </a:solidFill>
                        </a:rPr>
                        <a:t> </a:t>
                      </a:r>
                      <a:r>
                        <a:rPr lang="en-US" b="1" baseline="0" err="1" smtClean="0">
                          <a:solidFill>
                            <a:schemeClr val="tx1"/>
                          </a:solidFill>
                        </a:rPr>
                        <a:t>uap</a:t>
                      </a:r>
                      <a:endParaRPr lang="en-US" b="1">
                        <a:solidFill>
                          <a:schemeClr val="tx1"/>
                        </a:solidFill>
                      </a:endParaRPr>
                    </a:p>
                  </a:txBody>
                  <a:tcPr>
                    <a:noFill/>
                  </a:tcPr>
                </a:tc>
                <a:tc>
                  <a:txBody>
                    <a:bodyPr/>
                    <a:lstStyle/>
                    <a:p>
                      <a:r>
                        <a:rPr lang="en-US" b="1" err="1" smtClean="0">
                          <a:solidFill>
                            <a:schemeClr val="tx1"/>
                          </a:solidFill>
                        </a:rPr>
                        <a:t>Menyintesis</a:t>
                      </a:r>
                      <a:r>
                        <a:rPr lang="en-US" b="1" smtClean="0">
                          <a:solidFill>
                            <a:schemeClr val="tx1"/>
                          </a:solidFill>
                        </a:rPr>
                        <a:t> </a:t>
                      </a:r>
                      <a:r>
                        <a:rPr lang="en-US" b="1" err="1" smtClean="0">
                          <a:solidFill>
                            <a:schemeClr val="tx1"/>
                          </a:solidFill>
                        </a:rPr>
                        <a:t>dari</a:t>
                      </a:r>
                      <a:r>
                        <a:rPr lang="en-US" b="1" smtClean="0">
                          <a:solidFill>
                            <a:schemeClr val="tx1"/>
                          </a:solidFill>
                        </a:rPr>
                        <a:t> </a:t>
                      </a:r>
                      <a:r>
                        <a:rPr lang="en-US" b="1" err="1" smtClean="0">
                          <a:solidFill>
                            <a:schemeClr val="tx1"/>
                          </a:solidFill>
                        </a:rPr>
                        <a:t>gelombang</a:t>
                      </a:r>
                      <a:r>
                        <a:rPr lang="en-US" b="1" smtClean="0">
                          <a:solidFill>
                            <a:schemeClr val="tx1"/>
                          </a:solidFill>
                        </a:rPr>
                        <a:t> 1</a:t>
                      </a:r>
                      <a:r>
                        <a:rPr lang="en-US" b="1" baseline="0" smtClean="0">
                          <a:solidFill>
                            <a:schemeClr val="tx1"/>
                          </a:solidFill>
                        </a:rPr>
                        <a:t> </a:t>
                      </a:r>
                      <a:r>
                        <a:rPr lang="en-US" b="1" baseline="0" err="1" smtClean="0">
                          <a:solidFill>
                            <a:schemeClr val="tx1"/>
                          </a:solidFill>
                        </a:rPr>
                        <a:t>dan</a:t>
                      </a:r>
                      <a:r>
                        <a:rPr lang="en-US" b="1" baseline="0" smtClean="0">
                          <a:solidFill>
                            <a:schemeClr val="tx1"/>
                          </a:solidFill>
                        </a:rPr>
                        <a:t> 2</a:t>
                      </a:r>
                      <a:endParaRPr lang="en-US" b="1">
                        <a:solidFill>
                          <a:schemeClr val="tx1"/>
                        </a:solidFill>
                      </a:endParaRPr>
                    </a:p>
                  </a:txBody>
                  <a:tcPr>
                    <a:noFill/>
                  </a:tcPr>
                </a:tc>
              </a:tr>
              <a:tr h="789777">
                <a:tc>
                  <a:txBody>
                    <a:bodyPr/>
                    <a:lstStyle/>
                    <a:p>
                      <a:r>
                        <a:rPr lang="en-US" b="1" err="1" smtClean="0">
                          <a:solidFill>
                            <a:schemeClr val="tx1"/>
                          </a:solidFill>
                        </a:rPr>
                        <a:t>Menggunakan</a:t>
                      </a:r>
                      <a:r>
                        <a:rPr lang="en-US" b="1" smtClean="0">
                          <a:solidFill>
                            <a:schemeClr val="tx1"/>
                          </a:solidFill>
                        </a:rPr>
                        <a:t> </a:t>
                      </a:r>
                      <a:r>
                        <a:rPr lang="en-US" b="1" err="1" smtClean="0">
                          <a:solidFill>
                            <a:schemeClr val="tx1"/>
                          </a:solidFill>
                        </a:rPr>
                        <a:t>baterai</a:t>
                      </a:r>
                      <a:r>
                        <a:rPr lang="en-US" b="1" smtClean="0">
                          <a:solidFill>
                            <a:schemeClr val="tx1"/>
                          </a:solidFill>
                        </a:rPr>
                        <a:t> </a:t>
                      </a:r>
                      <a:r>
                        <a:rPr lang="en-US" b="1" err="1" smtClean="0">
                          <a:solidFill>
                            <a:schemeClr val="tx1"/>
                          </a:solidFill>
                        </a:rPr>
                        <a:t>alam</a:t>
                      </a:r>
                      <a:endParaRPr lang="en-US" b="1">
                        <a:solidFill>
                          <a:schemeClr val="tx1"/>
                        </a:solidFill>
                      </a:endParaRPr>
                    </a:p>
                  </a:txBody>
                  <a:tcPr>
                    <a:noFill/>
                  </a:tcPr>
                </a:tc>
                <a:tc>
                  <a:txBody>
                    <a:bodyPr/>
                    <a:lstStyle/>
                    <a:p>
                      <a:r>
                        <a:rPr lang="en-US" b="1" dirty="0" err="1" smtClean="0">
                          <a:solidFill>
                            <a:schemeClr val="tx1"/>
                          </a:solidFill>
                        </a:rPr>
                        <a:t>Penggunaan</a:t>
                      </a:r>
                      <a:r>
                        <a:rPr lang="en-US" b="1" dirty="0" smtClean="0">
                          <a:solidFill>
                            <a:schemeClr val="tx1"/>
                          </a:solidFill>
                        </a:rPr>
                        <a:t> </a:t>
                      </a:r>
                      <a:r>
                        <a:rPr lang="en-US" b="1" dirty="0" err="1" smtClean="0">
                          <a:solidFill>
                            <a:schemeClr val="tx1"/>
                          </a:solidFill>
                        </a:rPr>
                        <a:t>bahan</a:t>
                      </a:r>
                      <a:r>
                        <a:rPr lang="en-US" b="1" dirty="0" smtClean="0">
                          <a:solidFill>
                            <a:schemeClr val="tx1"/>
                          </a:solidFill>
                        </a:rPr>
                        <a:t> </a:t>
                      </a:r>
                      <a:r>
                        <a:rPr lang="en-US" b="1" dirty="0" err="1" smtClean="0">
                          <a:solidFill>
                            <a:schemeClr val="tx1"/>
                          </a:solidFill>
                        </a:rPr>
                        <a:t>bakar</a:t>
                      </a:r>
                      <a:r>
                        <a:rPr lang="en-US" b="1" baseline="0" dirty="0" smtClean="0">
                          <a:solidFill>
                            <a:schemeClr val="tx1"/>
                          </a:solidFill>
                        </a:rPr>
                        <a:t> </a:t>
                      </a:r>
                      <a:r>
                        <a:rPr lang="en-US" b="1" baseline="0" dirty="0" err="1" smtClean="0">
                          <a:solidFill>
                            <a:schemeClr val="tx1"/>
                          </a:solidFill>
                        </a:rPr>
                        <a:t>fosil</a:t>
                      </a:r>
                      <a:r>
                        <a:rPr lang="en-US" b="1" baseline="0" dirty="0" smtClean="0">
                          <a:solidFill>
                            <a:schemeClr val="tx1"/>
                          </a:solidFill>
                        </a:rPr>
                        <a:t> yang </a:t>
                      </a:r>
                      <a:r>
                        <a:rPr lang="en-US" b="1" baseline="0" dirty="0" err="1" smtClean="0">
                          <a:solidFill>
                            <a:schemeClr val="tx1"/>
                          </a:solidFill>
                        </a:rPr>
                        <a:t>tidak</a:t>
                      </a:r>
                      <a:r>
                        <a:rPr lang="en-US" b="1" baseline="0" dirty="0" smtClean="0">
                          <a:solidFill>
                            <a:schemeClr val="tx1"/>
                          </a:solidFill>
                        </a:rPr>
                        <a:t> </a:t>
                      </a:r>
                      <a:r>
                        <a:rPr lang="en-US" b="1" baseline="0" dirty="0" err="1" smtClean="0">
                          <a:solidFill>
                            <a:schemeClr val="tx1"/>
                          </a:solidFill>
                        </a:rPr>
                        <a:t>terbarukan</a:t>
                      </a:r>
                      <a:endParaRPr lang="en-US" b="1" dirty="0">
                        <a:solidFill>
                          <a:schemeClr val="tx1"/>
                        </a:solidFill>
                      </a:endParaRPr>
                    </a:p>
                  </a:txBody>
                  <a:tcPr>
                    <a:noFill/>
                  </a:tcPr>
                </a:tc>
                <a:tc>
                  <a:txBody>
                    <a:bodyPr/>
                    <a:lstStyle/>
                    <a:p>
                      <a:r>
                        <a:rPr lang="en-US" b="1" err="1" smtClean="0">
                          <a:solidFill>
                            <a:schemeClr val="tx1"/>
                          </a:solidFill>
                        </a:rPr>
                        <a:t>Mulai</a:t>
                      </a:r>
                      <a:r>
                        <a:rPr lang="en-US" b="1" smtClean="0">
                          <a:solidFill>
                            <a:schemeClr val="tx1"/>
                          </a:solidFill>
                        </a:rPr>
                        <a:t> </a:t>
                      </a:r>
                      <a:r>
                        <a:rPr lang="en-US" b="1" err="1" smtClean="0">
                          <a:solidFill>
                            <a:schemeClr val="tx1"/>
                          </a:solidFill>
                        </a:rPr>
                        <a:t>menggunakan</a:t>
                      </a:r>
                      <a:r>
                        <a:rPr lang="en-US" b="1" smtClean="0">
                          <a:solidFill>
                            <a:schemeClr val="tx1"/>
                          </a:solidFill>
                        </a:rPr>
                        <a:t> </a:t>
                      </a:r>
                      <a:r>
                        <a:rPr lang="en-US" b="1" err="1" smtClean="0">
                          <a:solidFill>
                            <a:schemeClr val="tx1"/>
                          </a:solidFill>
                        </a:rPr>
                        <a:t>bahan</a:t>
                      </a:r>
                      <a:r>
                        <a:rPr lang="en-US" b="1" smtClean="0">
                          <a:solidFill>
                            <a:schemeClr val="tx1"/>
                          </a:solidFill>
                        </a:rPr>
                        <a:t> </a:t>
                      </a:r>
                      <a:r>
                        <a:rPr lang="en-US" b="1" err="1" smtClean="0">
                          <a:solidFill>
                            <a:schemeClr val="tx1"/>
                          </a:solidFill>
                        </a:rPr>
                        <a:t>bakar</a:t>
                      </a:r>
                      <a:r>
                        <a:rPr lang="en-US" b="1" smtClean="0">
                          <a:solidFill>
                            <a:schemeClr val="tx1"/>
                          </a:solidFill>
                        </a:rPr>
                        <a:t> </a:t>
                      </a:r>
                      <a:r>
                        <a:rPr lang="en-US" b="1" err="1" smtClean="0">
                          <a:solidFill>
                            <a:schemeClr val="tx1"/>
                          </a:solidFill>
                        </a:rPr>
                        <a:t>terbarukan</a:t>
                      </a:r>
                      <a:endParaRPr lang="en-US" b="1">
                        <a:solidFill>
                          <a:schemeClr val="tx1"/>
                        </a:solidFill>
                      </a:endParaRPr>
                    </a:p>
                  </a:txBody>
                  <a:tcPr>
                    <a:noFill/>
                  </a:tcPr>
                </a:tc>
              </a:tr>
              <a:tr h="552844">
                <a:tc>
                  <a:txBody>
                    <a:bodyPr/>
                    <a:lstStyle/>
                    <a:p>
                      <a:r>
                        <a:rPr lang="en-US" b="1" dirty="0" err="1" smtClean="0">
                          <a:solidFill>
                            <a:schemeClr val="tx1"/>
                          </a:solidFill>
                        </a:rPr>
                        <a:t>Keluarga</a:t>
                      </a:r>
                      <a:r>
                        <a:rPr lang="en-US" b="1" dirty="0" smtClean="0">
                          <a:solidFill>
                            <a:schemeClr val="tx1"/>
                          </a:solidFill>
                        </a:rPr>
                        <a:t> </a:t>
                      </a:r>
                      <a:r>
                        <a:rPr lang="en-US" b="1" dirty="0" err="1" smtClean="0">
                          <a:solidFill>
                            <a:schemeClr val="tx1"/>
                          </a:solidFill>
                        </a:rPr>
                        <a:t>besar</a:t>
                      </a:r>
                      <a:endParaRPr lang="en-US" b="1" dirty="0">
                        <a:solidFill>
                          <a:schemeClr val="tx1"/>
                        </a:solidFill>
                      </a:endParaRPr>
                    </a:p>
                  </a:txBody>
                  <a:tcPr>
                    <a:noFill/>
                  </a:tcPr>
                </a:tc>
                <a:tc>
                  <a:txBody>
                    <a:bodyPr/>
                    <a:lstStyle/>
                    <a:p>
                      <a:r>
                        <a:rPr lang="en-US" b="1" err="1" smtClean="0">
                          <a:solidFill>
                            <a:schemeClr val="tx1"/>
                          </a:solidFill>
                        </a:rPr>
                        <a:t>Keluarga</a:t>
                      </a:r>
                      <a:r>
                        <a:rPr lang="en-US" b="1" smtClean="0">
                          <a:solidFill>
                            <a:schemeClr val="tx1"/>
                          </a:solidFill>
                        </a:rPr>
                        <a:t> </a:t>
                      </a:r>
                      <a:r>
                        <a:rPr lang="en-US" b="1" err="1" smtClean="0">
                          <a:solidFill>
                            <a:schemeClr val="tx1"/>
                          </a:solidFill>
                        </a:rPr>
                        <a:t>inti</a:t>
                      </a:r>
                      <a:r>
                        <a:rPr lang="en-US" b="1" baseline="0" smtClean="0">
                          <a:solidFill>
                            <a:schemeClr val="tx1"/>
                          </a:solidFill>
                        </a:rPr>
                        <a:t> </a:t>
                      </a:r>
                      <a:r>
                        <a:rPr lang="en-US" b="1" baseline="0" err="1" smtClean="0">
                          <a:solidFill>
                            <a:schemeClr val="tx1"/>
                          </a:solidFill>
                        </a:rPr>
                        <a:t>lebih</a:t>
                      </a:r>
                      <a:r>
                        <a:rPr lang="en-US" b="1" baseline="0" smtClean="0">
                          <a:solidFill>
                            <a:schemeClr val="tx1"/>
                          </a:solidFill>
                        </a:rPr>
                        <a:t> </a:t>
                      </a:r>
                      <a:r>
                        <a:rPr lang="en-US" b="1" baseline="0" err="1" smtClean="0">
                          <a:solidFill>
                            <a:schemeClr val="tx1"/>
                          </a:solidFill>
                        </a:rPr>
                        <a:t>penting</a:t>
                      </a:r>
                      <a:endParaRPr lang="en-US" b="1">
                        <a:solidFill>
                          <a:schemeClr val="tx1"/>
                        </a:solidFill>
                      </a:endParaRPr>
                    </a:p>
                  </a:txBody>
                  <a:tcPr>
                    <a:noFill/>
                  </a:tcPr>
                </a:tc>
                <a:tc>
                  <a:txBody>
                    <a:bodyPr/>
                    <a:lstStyle/>
                    <a:p>
                      <a:r>
                        <a:rPr lang="en-US" b="1" err="1" smtClean="0">
                          <a:solidFill>
                            <a:schemeClr val="tx1"/>
                          </a:solidFill>
                        </a:rPr>
                        <a:t>Keluarga</a:t>
                      </a:r>
                      <a:r>
                        <a:rPr lang="en-US" b="1" smtClean="0">
                          <a:solidFill>
                            <a:schemeClr val="tx1"/>
                          </a:solidFill>
                        </a:rPr>
                        <a:t> </a:t>
                      </a:r>
                      <a:r>
                        <a:rPr lang="en-US" b="1" err="1" smtClean="0">
                          <a:solidFill>
                            <a:schemeClr val="tx1"/>
                          </a:solidFill>
                        </a:rPr>
                        <a:t>pragmatis</a:t>
                      </a:r>
                      <a:endParaRPr lang="en-US" b="1">
                        <a:solidFill>
                          <a:schemeClr val="tx1"/>
                        </a:solidFill>
                      </a:endParaRPr>
                    </a:p>
                  </a:txBody>
                  <a:tcPr>
                    <a:noFill/>
                  </a:tcPr>
                </a:tc>
              </a:tr>
              <a:tr h="552844">
                <a:tc>
                  <a:txBody>
                    <a:bodyPr/>
                    <a:lstStyle/>
                    <a:p>
                      <a:r>
                        <a:rPr lang="en-US" b="1" err="1" smtClean="0">
                          <a:solidFill>
                            <a:schemeClr val="tx1"/>
                          </a:solidFill>
                        </a:rPr>
                        <a:t>Bercocok</a:t>
                      </a:r>
                      <a:r>
                        <a:rPr lang="en-US" b="1" smtClean="0">
                          <a:solidFill>
                            <a:schemeClr val="tx1"/>
                          </a:solidFill>
                        </a:rPr>
                        <a:t> </a:t>
                      </a:r>
                      <a:r>
                        <a:rPr lang="en-US" b="1" err="1" smtClean="0">
                          <a:solidFill>
                            <a:schemeClr val="tx1"/>
                          </a:solidFill>
                        </a:rPr>
                        <a:t>tanam</a:t>
                      </a:r>
                      <a:endParaRPr lang="en-US" b="1">
                        <a:solidFill>
                          <a:schemeClr val="tx1"/>
                        </a:solidFill>
                      </a:endParaRPr>
                    </a:p>
                  </a:txBody>
                  <a:tcPr>
                    <a:noFill/>
                  </a:tcPr>
                </a:tc>
                <a:tc>
                  <a:txBody>
                    <a:bodyPr/>
                    <a:lstStyle/>
                    <a:p>
                      <a:r>
                        <a:rPr lang="en-US" b="1" err="1" smtClean="0">
                          <a:solidFill>
                            <a:schemeClr val="tx1"/>
                          </a:solidFill>
                        </a:rPr>
                        <a:t>Produk</a:t>
                      </a:r>
                      <a:r>
                        <a:rPr lang="en-US" b="1" smtClean="0">
                          <a:solidFill>
                            <a:schemeClr val="tx1"/>
                          </a:solidFill>
                        </a:rPr>
                        <a:t> </a:t>
                      </a:r>
                      <a:r>
                        <a:rPr lang="en-US" b="1" err="1" smtClean="0">
                          <a:solidFill>
                            <a:schemeClr val="tx1"/>
                          </a:solidFill>
                        </a:rPr>
                        <a:t>massal</a:t>
                      </a:r>
                      <a:r>
                        <a:rPr lang="en-US" b="1" smtClean="0">
                          <a:solidFill>
                            <a:schemeClr val="tx1"/>
                          </a:solidFill>
                        </a:rPr>
                        <a:t>, </a:t>
                      </a:r>
                      <a:r>
                        <a:rPr lang="en-US" b="1" err="1" smtClean="0">
                          <a:solidFill>
                            <a:schemeClr val="tx1"/>
                          </a:solidFill>
                        </a:rPr>
                        <a:t>dibawa</a:t>
                      </a:r>
                      <a:r>
                        <a:rPr lang="en-US" b="1" baseline="0" smtClean="0">
                          <a:solidFill>
                            <a:schemeClr val="tx1"/>
                          </a:solidFill>
                        </a:rPr>
                        <a:t> </a:t>
                      </a:r>
                      <a:r>
                        <a:rPr lang="en-US" b="1" baseline="0" err="1" smtClean="0">
                          <a:solidFill>
                            <a:schemeClr val="tx1"/>
                          </a:solidFill>
                        </a:rPr>
                        <a:t>ke</a:t>
                      </a:r>
                      <a:r>
                        <a:rPr lang="en-US" b="1" baseline="0" smtClean="0">
                          <a:solidFill>
                            <a:schemeClr val="tx1"/>
                          </a:solidFill>
                        </a:rPr>
                        <a:t> </a:t>
                      </a:r>
                      <a:r>
                        <a:rPr lang="en-US" b="1" baseline="0" err="1" smtClean="0">
                          <a:solidFill>
                            <a:schemeClr val="tx1"/>
                          </a:solidFill>
                        </a:rPr>
                        <a:t>pasar</a:t>
                      </a:r>
                      <a:endParaRPr lang="en-US" b="1">
                        <a:solidFill>
                          <a:schemeClr val="tx1"/>
                        </a:solidFill>
                      </a:endParaRPr>
                    </a:p>
                  </a:txBody>
                  <a:tcPr>
                    <a:noFill/>
                  </a:tcPr>
                </a:tc>
                <a:tc>
                  <a:txBody>
                    <a:bodyPr/>
                    <a:lstStyle/>
                    <a:p>
                      <a:r>
                        <a:rPr lang="en-US" b="1" smtClean="0">
                          <a:solidFill>
                            <a:schemeClr val="tx1"/>
                          </a:solidFill>
                        </a:rPr>
                        <a:t>Dari </a:t>
                      </a:r>
                      <a:r>
                        <a:rPr lang="en-US" b="1" err="1" smtClean="0">
                          <a:solidFill>
                            <a:schemeClr val="tx1"/>
                          </a:solidFill>
                        </a:rPr>
                        <a:t>manufaktur</a:t>
                      </a:r>
                      <a:r>
                        <a:rPr lang="en-US" b="1" baseline="0" smtClean="0">
                          <a:solidFill>
                            <a:schemeClr val="tx1"/>
                          </a:solidFill>
                        </a:rPr>
                        <a:t> </a:t>
                      </a:r>
                      <a:r>
                        <a:rPr lang="en-US" b="1" baseline="0" err="1" smtClean="0">
                          <a:solidFill>
                            <a:schemeClr val="tx1"/>
                          </a:solidFill>
                        </a:rPr>
                        <a:t>bergeser</a:t>
                      </a:r>
                      <a:r>
                        <a:rPr lang="en-US" b="1" baseline="0" smtClean="0">
                          <a:solidFill>
                            <a:schemeClr val="tx1"/>
                          </a:solidFill>
                        </a:rPr>
                        <a:t> </a:t>
                      </a:r>
                      <a:r>
                        <a:rPr lang="en-US" b="1" baseline="0" err="1" smtClean="0">
                          <a:solidFill>
                            <a:schemeClr val="tx1"/>
                          </a:solidFill>
                        </a:rPr>
                        <a:t>ke</a:t>
                      </a:r>
                      <a:r>
                        <a:rPr lang="en-US" b="1" baseline="0" smtClean="0">
                          <a:solidFill>
                            <a:schemeClr val="tx1"/>
                          </a:solidFill>
                        </a:rPr>
                        <a:t> </a:t>
                      </a:r>
                      <a:r>
                        <a:rPr lang="en-US" b="1" baseline="0" err="1" smtClean="0">
                          <a:solidFill>
                            <a:schemeClr val="tx1"/>
                          </a:solidFill>
                        </a:rPr>
                        <a:t>biofaktur</a:t>
                      </a:r>
                      <a:endParaRPr lang="en-US" b="1">
                        <a:solidFill>
                          <a:schemeClr val="tx1"/>
                        </a:solidFill>
                      </a:endParaRPr>
                    </a:p>
                  </a:txBody>
                  <a:tcPr>
                    <a:noFill/>
                  </a:tcPr>
                </a:tc>
              </a:tr>
              <a:tr h="552844">
                <a:tc>
                  <a:txBody>
                    <a:bodyPr/>
                    <a:lstStyle/>
                    <a:p>
                      <a:r>
                        <a:rPr lang="en-US" b="1" err="1" smtClean="0">
                          <a:solidFill>
                            <a:schemeClr val="tx1"/>
                          </a:solidFill>
                        </a:rPr>
                        <a:t>Komunikasi</a:t>
                      </a:r>
                      <a:r>
                        <a:rPr lang="en-US" b="1" smtClean="0">
                          <a:solidFill>
                            <a:schemeClr val="tx1"/>
                          </a:solidFill>
                        </a:rPr>
                        <a:t> oral</a:t>
                      </a:r>
                      <a:endParaRPr lang="en-US" b="1">
                        <a:solidFill>
                          <a:schemeClr val="tx1"/>
                        </a:solidFill>
                      </a:endParaRPr>
                    </a:p>
                  </a:txBody>
                  <a:tcPr>
                    <a:noFill/>
                  </a:tcPr>
                </a:tc>
                <a:tc>
                  <a:txBody>
                    <a:bodyPr/>
                    <a:lstStyle/>
                    <a:p>
                      <a:r>
                        <a:rPr lang="en-US" b="1" err="1" smtClean="0">
                          <a:solidFill>
                            <a:schemeClr val="tx1"/>
                          </a:solidFill>
                        </a:rPr>
                        <a:t>Komunikasi</a:t>
                      </a:r>
                      <a:r>
                        <a:rPr lang="en-US" b="1" baseline="0" smtClean="0">
                          <a:solidFill>
                            <a:schemeClr val="tx1"/>
                          </a:solidFill>
                        </a:rPr>
                        <a:t> </a:t>
                      </a:r>
                      <a:r>
                        <a:rPr lang="en-US" b="1" baseline="0" err="1" smtClean="0">
                          <a:solidFill>
                            <a:schemeClr val="tx1"/>
                          </a:solidFill>
                        </a:rPr>
                        <a:t>dengan</a:t>
                      </a:r>
                      <a:r>
                        <a:rPr lang="en-US" b="1" baseline="0" smtClean="0">
                          <a:solidFill>
                            <a:schemeClr val="tx1"/>
                          </a:solidFill>
                        </a:rPr>
                        <a:t> media </a:t>
                      </a:r>
                      <a:r>
                        <a:rPr lang="en-US" b="1" baseline="0" err="1" smtClean="0">
                          <a:solidFill>
                            <a:schemeClr val="tx1"/>
                          </a:solidFill>
                        </a:rPr>
                        <a:t>cetak</a:t>
                      </a:r>
                      <a:endParaRPr lang="en-US" b="1">
                        <a:solidFill>
                          <a:schemeClr val="tx1"/>
                        </a:solidFill>
                      </a:endParaRPr>
                    </a:p>
                  </a:txBody>
                  <a:tcPr>
                    <a:noFill/>
                  </a:tcPr>
                </a:tc>
                <a:tc>
                  <a:txBody>
                    <a:bodyPr/>
                    <a:lstStyle/>
                    <a:p>
                      <a:r>
                        <a:rPr lang="en-US" b="1" dirty="0" err="1" smtClean="0">
                          <a:solidFill>
                            <a:schemeClr val="tx1"/>
                          </a:solidFill>
                        </a:rPr>
                        <a:t>Komunikasi</a:t>
                      </a:r>
                      <a:r>
                        <a:rPr lang="en-US" b="1" dirty="0" smtClean="0">
                          <a:solidFill>
                            <a:schemeClr val="tx1"/>
                          </a:solidFill>
                        </a:rPr>
                        <a:t> </a:t>
                      </a:r>
                      <a:r>
                        <a:rPr lang="en-US" b="1" dirty="0" err="1" smtClean="0">
                          <a:solidFill>
                            <a:schemeClr val="tx1"/>
                          </a:solidFill>
                        </a:rPr>
                        <a:t>dengan</a:t>
                      </a:r>
                      <a:r>
                        <a:rPr lang="en-US" b="1" dirty="0" smtClean="0">
                          <a:solidFill>
                            <a:schemeClr val="tx1"/>
                          </a:solidFill>
                        </a:rPr>
                        <a:t> media </a:t>
                      </a:r>
                      <a:r>
                        <a:rPr lang="en-US" b="1" dirty="0" err="1" smtClean="0">
                          <a:solidFill>
                            <a:schemeClr val="tx1"/>
                          </a:solidFill>
                        </a:rPr>
                        <a:t>elektronik</a:t>
                      </a:r>
                      <a:endParaRPr lang="en-US" b="1" dirty="0">
                        <a:solidFill>
                          <a:schemeClr val="tx1"/>
                        </a:solidFill>
                      </a:endParaRPr>
                    </a:p>
                  </a:txBody>
                  <a:tcPr>
                    <a:noFill/>
                  </a:tcPr>
                </a:tc>
              </a:tr>
              <a:tr h="552844">
                <a:tc>
                  <a:txBody>
                    <a:bodyPr/>
                    <a:lstStyle/>
                    <a:p>
                      <a:r>
                        <a:rPr lang="en-US" b="1" smtClean="0">
                          <a:solidFill>
                            <a:schemeClr val="tx1"/>
                          </a:solidFill>
                        </a:rPr>
                        <a:t>Low interdependency</a:t>
                      </a:r>
                      <a:endParaRPr lang="en-US" b="1">
                        <a:solidFill>
                          <a:schemeClr val="tx1"/>
                        </a:solidFill>
                      </a:endParaRPr>
                    </a:p>
                  </a:txBody>
                  <a:tcPr>
                    <a:noFill/>
                  </a:tcPr>
                </a:tc>
                <a:tc>
                  <a:txBody>
                    <a:bodyPr/>
                    <a:lstStyle/>
                    <a:p>
                      <a:r>
                        <a:rPr lang="en-US" b="1" err="1" smtClean="0">
                          <a:solidFill>
                            <a:schemeClr val="tx1"/>
                          </a:solidFill>
                        </a:rPr>
                        <a:t>Penjajahan</a:t>
                      </a:r>
                      <a:r>
                        <a:rPr lang="en-US" b="1" smtClean="0">
                          <a:solidFill>
                            <a:schemeClr val="tx1"/>
                          </a:solidFill>
                        </a:rPr>
                        <a:t> </a:t>
                      </a:r>
                      <a:r>
                        <a:rPr lang="en-US" b="1" err="1" smtClean="0">
                          <a:solidFill>
                            <a:schemeClr val="tx1"/>
                          </a:solidFill>
                        </a:rPr>
                        <a:t>dan</a:t>
                      </a:r>
                      <a:r>
                        <a:rPr lang="en-US" b="1" smtClean="0">
                          <a:solidFill>
                            <a:schemeClr val="tx1"/>
                          </a:solidFill>
                        </a:rPr>
                        <a:t> </a:t>
                      </a:r>
                      <a:r>
                        <a:rPr lang="en-US" b="1" err="1" smtClean="0">
                          <a:solidFill>
                            <a:schemeClr val="tx1"/>
                          </a:solidFill>
                        </a:rPr>
                        <a:t>gerakan</a:t>
                      </a:r>
                      <a:r>
                        <a:rPr lang="en-US" b="1" baseline="0" smtClean="0">
                          <a:solidFill>
                            <a:schemeClr val="tx1"/>
                          </a:solidFill>
                        </a:rPr>
                        <a:t> </a:t>
                      </a:r>
                      <a:r>
                        <a:rPr lang="en-US" b="1" baseline="0" err="1" smtClean="0">
                          <a:solidFill>
                            <a:schemeClr val="tx1"/>
                          </a:solidFill>
                        </a:rPr>
                        <a:t>nasional</a:t>
                      </a:r>
                      <a:endParaRPr lang="en-US" b="1">
                        <a:solidFill>
                          <a:schemeClr val="tx1"/>
                        </a:solidFill>
                      </a:endParaRPr>
                    </a:p>
                  </a:txBody>
                  <a:tcPr>
                    <a:noFill/>
                  </a:tcPr>
                </a:tc>
                <a:tc>
                  <a:txBody>
                    <a:bodyPr/>
                    <a:lstStyle/>
                    <a:p>
                      <a:r>
                        <a:rPr lang="en-US" b="1" err="1" smtClean="0">
                          <a:solidFill>
                            <a:schemeClr val="tx1"/>
                          </a:solidFill>
                        </a:rPr>
                        <a:t>Menggalang</a:t>
                      </a:r>
                      <a:r>
                        <a:rPr lang="en-US" b="1" smtClean="0">
                          <a:solidFill>
                            <a:schemeClr val="tx1"/>
                          </a:solidFill>
                        </a:rPr>
                        <a:t> </a:t>
                      </a:r>
                      <a:r>
                        <a:rPr lang="en-US" b="1" err="1" smtClean="0">
                          <a:solidFill>
                            <a:schemeClr val="tx1"/>
                          </a:solidFill>
                        </a:rPr>
                        <a:t>keterkaitan</a:t>
                      </a:r>
                      <a:r>
                        <a:rPr lang="en-US" b="1" smtClean="0">
                          <a:solidFill>
                            <a:schemeClr val="tx1"/>
                          </a:solidFill>
                        </a:rPr>
                        <a:t> global</a:t>
                      </a:r>
                      <a:endParaRPr lang="en-US" b="1">
                        <a:solidFill>
                          <a:schemeClr val="tx1"/>
                        </a:solidFill>
                      </a:endParaRPr>
                    </a:p>
                  </a:txBody>
                  <a:tcPr>
                    <a:noFill/>
                  </a:tcPr>
                </a:tc>
              </a:tr>
              <a:tr h="552844">
                <a:tc>
                  <a:txBody>
                    <a:bodyPr/>
                    <a:lstStyle/>
                    <a:p>
                      <a:r>
                        <a:rPr lang="en-US" b="1" err="1" smtClean="0">
                          <a:solidFill>
                            <a:schemeClr val="tx1"/>
                          </a:solidFill>
                        </a:rPr>
                        <a:t>Dikiaskan</a:t>
                      </a:r>
                      <a:r>
                        <a:rPr lang="en-US" b="1" smtClean="0">
                          <a:solidFill>
                            <a:schemeClr val="tx1"/>
                          </a:solidFill>
                        </a:rPr>
                        <a:t> “smart is beautiful”</a:t>
                      </a:r>
                      <a:endParaRPr lang="en-US" b="1">
                        <a:solidFill>
                          <a:schemeClr val="tx1"/>
                        </a:solidFill>
                      </a:endParaRPr>
                    </a:p>
                  </a:txBody>
                  <a:tcPr>
                    <a:noFill/>
                  </a:tcPr>
                </a:tc>
                <a:tc>
                  <a:txBody>
                    <a:bodyPr/>
                    <a:lstStyle/>
                    <a:p>
                      <a:r>
                        <a:rPr lang="en-US" b="1" err="1" smtClean="0">
                          <a:solidFill>
                            <a:schemeClr val="tx1"/>
                          </a:solidFill>
                        </a:rPr>
                        <a:t>Dikiaskan</a:t>
                      </a:r>
                      <a:r>
                        <a:rPr lang="en-US" b="1" smtClean="0">
                          <a:solidFill>
                            <a:schemeClr val="tx1"/>
                          </a:solidFill>
                        </a:rPr>
                        <a:t> “big is beautiful”</a:t>
                      </a:r>
                      <a:endParaRPr lang="en-US" b="1">
                        <a:solidFill>
                          <a:schemeClr val="tx1"/>
                        </a:solidFill>
                      </a:endParaRPr>
                    </a:p>
                  </a:txBody>
                  <a:tcPr>
                    <a:noFill/>
                  </a:tcPr>
                </a:tc>
                <a:tc>
                  <a:txBody>
                    <a:bodyPr/>
                    <a:lstStyle/>
                    <a:p>
                      <a:r>
                        <a:rPr lang="en-US" b="1" err="1" smtClean="0">
                          <a:solidFill>
                            <a:schemeClr val="tx1"/>
                          </a:solidFill>
                        </a:rPr>
                        <a:t>Dikiaskan</a:t>
                      </a:r>
                      <a:r>
                        <a:rPr lang="en-US" b="1" smtClean="0">
                          <a:solidFill>
                            <a:schemeClr val="tx1"/>
                          </a:solidFill>
                        </a:rPr>
                        <a:t> “small within big is beautiful”</a:t>
                      </a:r>
                      <a:endParaRPr lang="en-US" b="1">
                        <a:solidFill>
                          <a:schemeClr val="tx1"/>
                        </a:solidFill>
                      </a:endParaRPr>
                    </a:p>
                  </a:txBody>
                  <a:tcPr>
                    <a:noFill/>
                  </a:tcPr>
                </a:tc>
              </a:tr>
              <a:tr h="320298">
                <a:tc>
                  <a:txBody>
                    <a:bodyPr/>
                    <a:lstStyle/>
                    <a:p>
                      <a:r>
                        <a:rPr lang="en-US" b="1" err="1" smtClean="0">
                          <a:solidFill>
                            <a:schemeClr val="tx1"/>
                          </a:solidFill>
                        </a:rPr>
                        <a:t>Peradaban</a:t>
                      </a:r>
                      <a:r>
                        <a:rPr lang="en-US" b="1" smtClean="0">
                          <a:solidFill>
                            <a:schemeClr val="tx1"/>
                          </a:solidFill>
                        </a:rPr>
                        <a:t> </a:t>
                      </a:r>
                      <a:r>
                        <a:rPr lang="en-US" b="1" err="1" smtClean="0">
                          <a:solidFill>
                            <a:schemeClr val="tx1"/>
                          </a:solidFill>
                        </a:rPr>
                        <a:t>pertanian</a:t>
                      </a:r>
                      <a:endParaRPr lang="en-US" b="1">
                        <a:solidFill>
                          <a:schemeClr val="tx1"/>
                        </a:solidFill>
                      </a:endParaRPr>
                    </a:p>
                  </a:txBody>
                  <a:tcPr>
                    <a:noFill/>
                  </a:tcPr>
                </a:tc>
                <a:tc>
                  <a:txBody>
                    <a:bodyPr/>
                    <a:lstStyle/>
                    <a:p>
                      <a:r>
                        <a:rPr lang="en-US" b="1" err="1" smtClean="0">
                          <a:solidFill>
                            <a:schemeClr val="tx1"/>
                          </a:solidFill>
                        </a:rPr>
                        <a:t>Peradaban</a:t>
                      </a:r>
                      <a:r>
                        <a:rPr lang="en-US" b="1" baseline="0" smtClean="0">
                          <a:solidFill>
                            <a:schemeClr val="tx1"/>
                          </a:solidFill>
                        </a:rPr>
                        <a:t> </a:t>
                      </a:r>
                      <a:r>
                        <a:rPr lang="en-US" b="1" baseline="0" err="1" smtClean="0">
                          <a:solidFill>
                            <a:schemeClr val="tx1"/>
                          </a:solidFill>
                        </a:rPr>
                        <a:t>industri</a:t>
                      </a:r>
                      <a:endParaRPr lang="en-US" b="1">
                        <a:solidFill>
                          <a:schemeClr val="tx1"/>
                        </a:solidFill>
                      </a:endParaRPr>
                    </a:p>
                  </a:txBody>
                  <a:tcPr>
                    <a:noFill/>
                  </a:tcPr>
                </a:tc>
                <a:tc>
                  <a:txBody>
                    <a:bodyPr/>
                    <a:lstStyle/>
                    <a:p>
                      <a:r>
                        <a:rPr lang="en-US" b="1" dirty="0" err="1" smtClean="0">
                          <a:solidFill>
                            <a:schemeClr val="tx1"/>
                          </a:solidFill>
                        </a:rPr>
                        <a:t>Peradaban</a:t>
                      </a:r>
                      <a:r>
                        <a:rPr lang="en-US" b="1" dirty="0" smtClean="0">
                          <a:solidFill>
                            <a:schemeClr val="tx1"/>
                          </a:solidFill>
                        </a:rPr>
                        <a:t> </a:t>
                      </a:r>
                      <a:r>
                        <a:rPr lang="en-US" b="1" dirty="0" err="1" smtClean="0">
                          <a:solidFill>
                            <a:schemeClr val="tx1"/>
                          </a:solidFill>
                        </a:rPr>
                        <a:t>informasi</a:t>
                      </a:r>
                      <a:endParaRPr lang="en-US" b="1" dirty="0">
                        <a:solidFill>
                          <a:schemeClr val="tx1"/>
                        </a:solidFill>
                      </a:endParaRPr>
                    </a:p>
                  </a:txBody>
                  <a:tcPr>
                    <a:noFill/>
                  </a:tcPr>
                </a:tc>
              </a:tr>
            </a:tbl>
          </a:graphicData>
        </a:graphic>
      </p:graphicFrame>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err="1" smtClean="0"/>
              <a:t>Dasar</a:t>
            </a:r>
            <a:r>
              <a:rPr lang="en-US" smtClean="0"/>
              <a:t> </a:t>
            </a:r>
            <a:r>
              <a:rPr lang="en-US" err="1" smtClean="0"/>
              <a:t>Pembentukan</a:t>
            </a:r>
            <a:r>
              <a:rPr lang="en-US" smtClean="0"/>
              <a:t> </a:t>
            </a:r>
            <a:r>
              <a:rPr lang="en-US" err="1" smtClean="0"/>
              <a:t>Kehidupan</a:t>
            </a:r>
            <a:r>
              <a:rPr lang="en-US" smtClean="0"/>
              <a:t> </a:t>
            </a:r>
            <a:r>
              <a:rPr lang="en-US" err="1" smtClean="0"/>
              <a:t>Sosial</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smtClean="0"/>
              <a:t>Proses</a:t>
            </a:r>
            <a:r>
              <a:rPr lang="en-US" smtClean="0"/>
              <a:t> </a:t>
            </a:r>
            <a:r>
              <a:rPr lang="en-US" err="1" smtClean="0"/>
              <a:t>Perkembangan</a:t>
            </a:r>
            <a:r>
              <a:rPr lang="en-US" smtClean="0"/>
              <a:t> </a:t>
            </a:r>
            <a:r>
              <a:rPr lang="en-US" err="1" smtClean="0"/>
              <a:t>Kebudayaan</a:t>
            </a:r>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smtClean="0"/>
              <a:t>Paham</a:t>
            </a:r>
            <a:r>
              <a:rPr lang="en-US" smtClean="0"/>
              <a:t> </a:t>
            </a:r>
            <a:r>
              <a:rPr lang="en-US" err="1" smtClean="0"/>
              <a:t>tentang</a:t>
            </a:r>
            <a:r>
              <a:rPr lang="en-US" smtClean="0"/>
              <a:t> </a:t>
            </a:r>
            <a:r>
              <a:rPr lang="en-US" err="1" smtClean="0"/>
              <a:t>Hubungan</a:t>
            </a:r>
            <a:r>
              <a:rPr lang="en-US" smtClean="0"/>
              <a:t> </a:t>
            </a:r>
            <a:r>
              <a:rPr lang="en-US" err="1" smtClean="0"/>
              <a:t>Manusia</a:t>
            </a:r>
            <a:r>
              <a:rPr lang="en-US" smtClean="0"/>
              <a:t> </a:t>
            </a:r>
            <a:r>
              <a:rPr lang="en-US" err="1" smtClean="0"/>
              <a:t>dan</a:t>
            </a:r>
            <a:r>
              <a:rPr lang="en-US" smtClean="0"/>
              <a:t> </a:t>
            </a:r>
            <a:r>
              <a:rPr lang="en-US" err="1" smtClean="0"/>
              <a:t>Lingkungan</a:t>
            </a:r>
            <a:endParaRPr lang="en-US"/>
          </a:p>
        </p:txBody>
      </p:sp>
      <p:sp>
        <p:nvSpPr>
          <p:cNvPr id="3" name="Content Placeholder 2"/>
          <p:cNvSpPr>
            <a:spLocks noGrp="1"/>
          </p:cNvSpPr>
          <p:nvPr>
            <p:ph idx="1"/>
          </p:nvPr>
        </p:nvSpPr>
        <p:spPr/>
        <p:txBody>
          <a:bodyPr>
            <a:normAutofit fontScale="92500" lnSpcReduction="20000"/>
          </a:bodyPr>
          <a:lstStyle/>
          <a:p>
            <a:r>
              <a:rPr lang="en-US" err="1" smtClean="0"/>
              <a:t>Kosmogini</a:t>
            </a:r>
            <a:r>
              <a:rPr lang="en-US" smtClean="0"/>
              <a:t> = </a:t>
            </a:r>
            <a:r>
              <a:rPr lang="en-US" err="1" smtClean="0"/>
              <a:t>manusia</a:t>
            </a:r>
            <a:r>
              <a:rPr lang="en-US" smtClean="0"/>
              <a:t> </a:t>
            </a:r>
            <a:r>
              <a:rPr lang="en-US" err="1" smtClean="0"/>
              <a:t>harus</a:t>
            </a:r>
            <a:r>
              <a:rPr lang="en-US" smtClean="0"/>
              <a:t> </a:t>
            </a:r>
            <a:r>
              <a:rPr lang="en-US" err="1" smtClean="0"/>
              <a:t>menyesuaikan</a:t>
            </a:r>
            <a:r>
              <a:rPr lang="en-US" smtClean="0"/>
              <a:t> </a:t>
            </a:r>
            <a:r>
              <a:rPr lang="en-US" err="1" smtClean="0"/>
              <a:t>diri</a:t>
            </a:r>
            <a:r>
              <a:rPr lang="en-US" smtClean="0"/>
              <a:t> </a:t>
            </a:r>
            <a:r>
              <a:rPr lang="en-US" err="1" smtClean="0"/>
              <a:t>dengan</a:t>
            </a:r>
            <a:r>
              <a:rPr lang="en-US" smtClean="0"/>
              <a:t> </a:t>
            </a:r>
            <a:r>
              <a:rPr lang="en-US" err="1" smtClean="0"/>
              <a:t>alam</a:t>
            </a:r>
            <a:r>
              <a:rPr lang="en-US" smtClean="0"/>
              <a:t> </a:t>
            </a:r>
            <a:r>
              <a:rPr lang="en-US" err="1" smtClean="0"/>
              <a:t>karena</a:t>
            </a:r>
            <a:r>
              <a:rPr lang="en-US" smtClean="0"/>
              <a:t> </a:t>
            </a:r>
            <a:r>
              <a:rPr lang="en-US" err="1" smtClean="0"/>
              <a:t>alam</a:t>
            </a:r>
            <a:r>
              <a:rPr lang="en-US" smtClean="0"/>
              <a:t> </a:t>
            </a:r>
            <a:r>
              <a:rPr lang="en-US" err="1" smtClean="0"/>
              <a:t>sendiri</a:t>
            </a:r>
            <a:r>
              <a:rPr lang="en-US" smtClean="0"/>
              <a:t> yang </a:t>
            </a:r>
            <a:r>
              <a:rPr lang="en-US" err="1" smtClean="0"/>
              <a:t>mengetahui</a:t>
            </a:r>
            <a:r>
              <a:rPr lang="en-US" smtClean="0"/>
              <a:t> paling </a:t>
            </a:r>
            <a:r>
              <a:rPr lang="en-US" err="1" smtClean="0"/>
              <a:t>baik</a:t>
            </a:r>
            <a:endParaRPr lang="en-US" smtClean="0"/>
          </a:p>
          <a:p>
            <a:r>
              <a:rPr lang="en-US" err="1" smtClean="0"/>
              <a:t>Determinisme</a:t>
            </a:r>
            <a:r>
              <a:rPr lang="en-US" smtClean="0"/>
              <a:t> = </a:t>
            </a:r>
            <a:r>
              <a:rPr lang="en-US" err="1" smtClean="0"/>
              <a:t>perkembangan</a:t>
            </a:r>
            <a:r>
              <a:rPr lang="en-US" smtClean="0"/>
              <a:t> </a:t>
            </a:r>
            <a:r>
              <a:rPr lang="en-US" err="1" smtClean="0"/>
              <a:t>manusia</a:t>
            </a:r>
            <a:r>
              <a:rPr lang="en-US" smtClean="0"/>
              <a:t> </a:t>
            </a:r>
            <a:r>
              <a:rPr lang="en-US" err="1" smtClean="0"/>
              <a:t>sangat</a:t>
            </a:r>
            <a:r>
              <a:rPr lang="en-US" smtClean="0"/>
              <a:t> </a:t>
            </a:r>
            <a:r>
              <a:rPr lang="en-US" err="1" smtClean="0"/>
              <a:t>ditentukan</a:t>
            </a:r>
            <a:r>
              <a:rPr lang="en-US" smtClean="0"/>
              <a:t> </a:t>
            </a:r>
            <a:r>
              <a:rPr lang="en-US" err="1" smtClean="0"/>
              <a:t>oleh</a:t>
            </a:r>
            <a:r>
              <a:rPr lang="en-US" smtClean="0"/>
              <a:t> </a:t>
            </a:r>
            <a:r>
              <a:rPr lang="en-US" err="1" smtClean="0"/>
              <a:t>alam</a:t>
            </a:r>
            <a:r>
              <a:rPr lang="en-US" smtClean="0"/>
              <a:t> </a:t>
            </a:r>
            <a:r>
              <a:rPr lang="en-US" err="1" smtClean="0"/>
              <a:t>lingkungannya</a:t>
            </a:r>
            <a:r>
              <a:rPr lang="en-US" smtClean="0"/>
              <a:t>. </a:t>
            </a:r>
            <a:r>
              <a:rPr lang="en-US" err="1" smtClean="0"/>
              <a:t>Tokoh</a:t>
            </a:r>
            <a:r>
              <a:rPr lang="en-US" smtClean="0"/>
              <a:t> : Charles Darwin</a:t>
            </a:r>
          </a:p>
          <a:p>
            <a:r>
              <a:rPr lang="en-US" err="1" smtClean="0"/>
              <a:t>Posibilisme</a:t>
            </a:r>
            <a:r>
              <a:rPr lang="en-US" smtClean="0"/>
              <a:t> = </a:t>
            </a:r>
            <a:r>
              <a:rPr lang="en-US" err="1" smtClean="0"/>
              <a:t>alam</a:t>
            </a:r>
            <a:r>
              <a:rPr lang="en-US" smtClean="0"/>
              <a:t> </a:t>
            </a:r>
            <a:r>
              <a:rPr lang="en-US" err="1" smtClean="0"/>
              <a:t>bukan</a:t>
            </a:r>
            <a:r>
              <a:rPr lang="en-US" smtClean="0"/>
              <a:t> </a:t>
            </a:r>
            <a:r>
              <a:rPr lang="en-US" err="1" smtClean="0"/>
              <a:t>faktor</a:t>
            </a:r>
            <a:r>
              <a:rPr lang="en-US" smtClean="0"/>
              <a:t> yang </a:t>
            </a:r>
            <a:r>
              <a:rPr lang="en-US" err="1" smtClean="0"/>
              <a:t>menetukan</a:t>
            </a:r>
            <a:r>
              <a:rPr lang="en-US" smtClean="0"/>
              <a:t> </a:t>
            </a:r>
            <a:r>
              <a:rPr lang="en-US" err="1" smtClean="0"/>
              <a:t>melainkan</a:t>
            </a:r>
            <a:r>
              <a:rPr lang="en-US" smtClean="0"/>
              <a:t> </a:t>
            </a:r>
            <a:r>
              <a:rPr lang="en-US" err="1" smtClean="0"/>
              <a:t>faktor</a:t>
            </a:r>
            <a:r>
              <a:rPr lang="en-US" smtClean="0"/>
              <a:t> </a:t>
            </a:r>
            <a:r>
              <a:rPr lang="en-US" err="1" smtClean="0"/>
              <a:t>pengontrol</a:t>
            </a:r>
            <a:r>
              <a:rPr lang="en-US" smtClean="0"/>
              <a:t>, </a:t>
            </a:r>
            <a:r>
              <a:rPr lang="en-US" err="1" smtClean="0"/>
              <a:t>peluang</a:t>
            </a:r>
            <a:r>
              <a:rPr lang="en-US" smtClean="0"/>
              <a:t> </a:t>
            </a:r>
            <a:r>
              <a:rPr lang="en-US" err="1" smtClean="0"/>
              <a:t>atau</a:t>
            </a:r>
            <a:r>
              <a:rPr lang="en-US" smtClean="0"/>
              <a:t> </a:t>
            </a:r>
            <a:r>
              <a:rPr lang="en-US" err="1" smtClean="0"/>
              <a:t>kemungkinan</a:t>
            </a:r>
            <a:r>
              <a:rPr lang="en-US" smtClean="0"/>
              <a:t> </a:t>
            </a:r>
            <a:r>
              <a:rPr lang="en-US" err="1" smtClean="0"/>
              <a:t>terjadinya</a:t>
            </a:r>
            <a:r>
              <a:rPr lang="en-US" smtClean="0"/>
              <a:t> </a:t>
            </a:r>
            <a:r>
              <a:rPr lang="en-US" err="1" smtClean="0"/>
              <a:t>kegiatan</a:t>
            </a:r>
            <a:r>
              <a:rPr lang="en-US" smtClean="0"/>
              <a:t> </a:t>
            </a:r>
            <a:r>
              <a:rPr lang="en-US" err="1" smtClean="0"/>
              <a:t>dan</a:t>
            </a:r>
            <a:r>
              <a:rPr lang="en-US" smtClean="0"/>
              <a:t> </a:t>
            </a:r>
            <a:r>
              <a:rPr lang="en-US" err="1" smtClean="0"/>
              <a:t>kebudayaan</a:t>
            </a:r>
            <a:r>
              <a:rPr lang="en-US" smtClean="0"/>
              <a:t> </a:t>
            </a:r>
            <a:r>
              <a:rPr lang="en-US" err="1" smtClean="0"/>
              <a:t>manusia</a:t>
            </a:r>
            <a:r>
              <a:rPr lang="en-US" smtClean="0"/>
              <a:t>. </a:t>
            </a:r>
            <a:r>
              <a:rPr lang="en-US" err="1" smtClean="0"/>
              <a:t>Tokoh</a:t>
            </a:r>
            <a:r>
              <a:rPr lang="en-US" smtClean="0"/>
              <a:t> : EC </a:t>
            </a:r>
            <a:r>
              <a:rPr lang="en-US" err="1" smtClean="0"/>
              <a:t>Semple</a:t>
            </a:r>
            <a:r>
              <a:rPr lang="en-US" smtClean="0"/>
              <a:t> </a:t>
            </a:r>
            <a:r>
              <a:rPr lang="en-US" err="1" smtClean="0"/>
              <a:t>dan</a:t>
            </a:r>
            <a:r>
              <a:rPr lang="en-US" smtClean="0"/>
              <a:t> Paul Vidal de la </a:t>
            </a:r>
            <a:r>
              <a:rPr lang="en-US" err="1" smtClean="0"/>
              <a:t>Blache</a:t>
            </a:r>
            <a:endParaRPr lang="en-US"/>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err="1" smtClean="0"/>
              <a:t>Optimisme</a:t>
            </a:r>
            <a:r>
              <a:rPr lang="en-US" smtClean="0"/>
              <a:t> </a:t>
            </a:r>
            <a:r>
              <a:rPr lang="en-US" err="1" smtClean="0"/>
              <a:t>Teknologi</a:t>
            </a:r>
            <a:r>
              <a:rPr lang="en-US" smtClean="0"/>
              <a:t> = </a:t>
            </a:r>
            <a:r>
              <a:rPr lang="en-US" err="1" smtClean="0"/>
              <a:t>manusia</a:t>
            </a:r>
            <a:r>
              <a:rPr lang="en-US" smtClean="0"/>
              <a:t> </a:t>
            </a:r>
            <a:r>
              <a:rPr lang="en-US" err="1" smtClean="0"/>
              <a:t>adalah</a:t>
            </a:r>
            <a:r>
              <a:rPr lang="en-US" smtClean="0"/>
              <a:t> </a:t>
            </a:r>
            <a:r>
              <a:rPr lang="en-US" err="1" smtClean="0"/>
              <a:t>faktor</a:t>
            </a:r>
            <a:r>
              <a:rPr lang="en-US" smtClean="0"/>
              <a:t> </a:t>
            </a:r>
            <a:r>
              <a:rPr lang="en-US" err="1" smtClean="0"/>
              <a:t>dominan</a:t>
            </a:r>
            <a:r>
              <a:rPr lang="en-US" smtClean="0"/>
              <a:t> </a:t>
            </a:r>
            <a:r>
              <a:rPr lang="en-US" err="1" smtClean="0"/>
              <a:t>terhadap</a:t>
            </a:r>
            <a:r>
              <a:rPr lang="en-US" smtClean="0"/>
              <a:t> </a:t>
            </a:r>
            <a:r>
              <a:rPr lang="en-US" err="1" smtClean="0"/>
              <a:t>lingkungan</a:t>
            </a:r>
            <a:r>
              <a:rPr lang="en-US" smtClean="0"/>
              <a:t> </a:t>
            </a:r>
          </a:p>
          <a:p>
            <a:r>
              <a:rPr lang="en-US" err="1" smtClean="0"/>
              <a:t>Ketuhanan</a:t>
            </a:r>
            <a:r>
              <a:rPr lang="en-US" smtClean="0"/>
              <a:t> = </a:t>
            </a:r>
            <a:r>
              <a:rPr lang="en-US" err="1" smtClean="0"/>
              <a:t>manusia</a:t>
            </a:r>
            <a:r>
              <a:rPr lang="en-US" smtClean="0"/>
              <a:t> </a:t>
            </a:r>
            <a:r>
              <a:rPr lang="en-US" err="1" smtClean="0"/>
              <a:t>dan</a:t>
            </a:r>
            <a:r>
              <a:rPr lang="en-US" smtClean="0"/>
              <a:t> </a:t>
            </a:r>
            <a:r>
              <a:rPr lang="en-US" err="1" smtClean="0"/>
              <a:t>alam</a:t>
            </a:r>
            <a:r>
              <a:rPr lang="en-US" smtClean="0"/>
              <a:t> </a:t>
            </a:r>
            <a:r>
              <a:rPr lang="en-US" err="1" smtClean="0"/>
              <a:t>semesta</a:t>
            </a:r>
            <a:r>
              <a:rPr lang="en-US" smtClean="0"/>
              <a:t> </a:t>
            </a:r>
            <a:r>
              <a:rPr lang="en-US" err="1" smtClean="0"/>
              <a:t>diciptakan</a:t>
            </a:r>
            <a:r>
              <a:rPr lang="en-US" smtClean="0"/>
              <a:t> </a:t>
            </a:r>
            <a:r>
              <a:rPr lang="en-US" err="1" smtClean="0"/>
              <a:t>oleh</a:t>
            </a:r>
            <a:r>
              <a:rPr lang="en-US" smtClean="0"/>
              <a:t> </a:t>
            </a:r>
            <a:r>
              <a:rPr lang="en-US" err="1" smtClean="0"/>
              <a:t>Tuhan</a:t>
            </a:r>
            <a:r>
              <a:rPr lang="en-US" smtClean="0"/>
              <a:t>, </a:t>
            </a:r>
            <a:r>
              <a:rPr lang="en-US" err="1" smtClean="0"/>
              <a:t>manusia</a:t>
            </a:r>
            <a:r>
              <a:rPr lang="en-US" smtClean="0"/>
              <a:t> </a:t>
            </a:r>
            <a:r>
              <a:rPr lang="en-US" err="1" smtClean="0"/>
              <a:t>bukan</a:t>
            </a:r>
            <a:r>
              <a:rPr lang="en-US" smtClean="0"/>
              <a:t> </a:t>
            </a:r>
            <a:r>
              <a:rPr lang="en-US" err="1" smtClean="0"/>
              <a:t>penguasa</a:t>
            </a:r>
            <a:r>
              <a:rPr lang="en-US" smtClean="0"/>
              <a:t> </a:t>
            </a:r>
            <a:r>
              <a:rPr lang="en-US" err="1" smtClean="0"/>
              <a:t>alam</a:t>
            </a:r>
            <a:r>
              <a:rPr lang="en-US" smtClean="0"/>
              <a:t>, </a:t>
            </a:r>
            <a:r>
              <a:rPr lang="en-US" err="1" smtClean="0"/>
              <a:t>tapi</a:t>
            </a:r>
            <a:r>
              <a:rPr lang="en-US" smtClean="0"/>
              <a:t> </a:t>
            </a:r>
            <a:r>
              <a:rPr lang="en-US" err="1" smtClean="0"/>
              <a:t>hanya</a:t>
            </a:r>
            <a:r>
              <a:rPr lang="en-US" smtClean="0"/>
              <a:t> </a:t>
            </a:r>
            <a:r>
              <a:rPr lang="en-US" err="1" smtClean="0"/>
              <a:t>sekedar</a:t>
            </a:r>
            <a:r>
              <a:rPr lang="en-US" smtClean="0"/>
              <a:t> </a:t>
            </a:r>
            <a:r>
              <a:rPr lang="en-US" err="1" smtClean="0"/>
              <a:t>pambawa</a:t>
            </a:r>
            <a:r>
              <a:rPr lang="en-US" smtClean="0"/>
              <a:t> </a:t>
            </a:r>
            <a:r>
              <a:rPr lang="en-US" err="1" smtClean="0"/>
              <a:t>amanat</a:t>
            </a:r>
            <a:r>
              <a:rPr lang="en-US" smtClean="0"/>
              <a:t> </a:t>
            </a:r>
            <a:r>
              <a:rPr lang="en-US" err="1" smtClean="0"/>
              <a:t>di</a:t>
            </a:r>
            <a:r>
              <a:rPr lang="en-US" smtClean="0"/>
              <a:t> </a:t>
            </a:r>
            <a:r>
              <a:rPr lang="en-US" err="1" smtClean="0"/>
              <a:t>muka</a:t>
            </a:r>
            <a:r>
              <a:rPr lang="en-US" smtClean="0"/>
              <a:t> </a:t>
            </a:r>
            <a:r>
              <a:rPr lang="en-US" err="1" smtClean="0"/>
              <a:t>bumi</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1828800"/>
            <a:ext cx="8229600" cy="3616325"/>
          </a:xfrm>
        </p:spPr>
        <p:txBody>
          <a:bodyPr/>
          <a:lstStyle/>
          <a:p>
            <a:pPr marL="609600" indent="-609600" algn="just" eaLnBrk="1" hangingPunct="1">
              <a:buClrTx/>
              <a:buFont typeface="Wingdings 3" pitchFamily="18" charset="2"/>
              <a:buNone/>
            </a:pPr>
            <a:r>
              <a:rPr lang="id-ID" sz="2800" smtClean="0"/>
              <a:t>1.  R</a:t>
            </a:r>
            <a:r>
              <a:rPr lang="en-US" sz="2800" smtClean="0"/>
              <a:t>apat seluruh rektor –rektor  universitas/ instittut  negeri seluruh Indonesia tanggal 11 s/d 13 Oktober 1971 di Semarang dengan kesimpulan pentingnya pemberian mata kuliah Basic Social science ( Ilmu Sosial dasar) dan Basic Humanites ( Ilmu Budaya dasar ) dalam rangka         pembentukan sarjana</a:t>
            </a:r>
          </a:p>
        </p:txBody>
      </p:sp>
      <p:sp>
        <p:nvSpPr>
          <p:cNvPr id="4098" name="Rectangle 2"/>
          <p:cNvSpPr>
            <a:spLocks noGrp="1" noChangeArrowheads="1"/>
          </p:cNvSpPr>
          <p:nvPr>
            <p:ph type="title"/>
          </p:nvPr>
        </p:nvSpPr>
        <p:spPr>
          <a:xfrm>
            <a:off x="457200" y="609600"/>
            <a:ext cx="8229600" cy="1295400"/>
          </a:xfrm>
        </p:spPr>
        <p:txBody>
          <a:bodyPr/>
          <a:lstStyle/>
          <a:p>
            <a:pPr eaLnBrk="1" fontAlgn="auto" hangingPunct="1">
              <a:spcAft>
                <a:spcPts val="0"/>
              </a:spcAft>
              <a:defRPr/>
            </a:pPr>
            <a:r>
              <a:rPr lang="en-US" sz="3600" dirty="0" err="1" smtClean="0">
                <a:solidFill>
                  <a:schemeClr val="tx1"/>
                </a:solidFill>
              </a:rPr>
              <a:t>Latar</a:t>
            </a:r>
            <a:r>
              <a:rPr lang="en-US" sz="3600" dirty="0" smtClean="0">
                <a:solidFill>
                  <a:schemeClr val="tx1"/>
                </a:solidFill>
              </a:rPr>
              <a:t> </a:t>
            </a:r>
            <a:r>
              <a:rPr lang="en-US" sz="3600" dirty="0" err="1" smtClean="0">
                <a:solidFill>
                  <a:schemeClr val="tx1"/>
                </a:solidFill>
              </a:rPr>
              <a:t>Belakang</a:t>
            </a:r>
            <a:endParaRPr lang="en-US" sz="3600"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buFont typeface="Wingdings" pitchFamily="2" charset="2"/>
              <a:buChar char="Ø"/>
            </a:pPr>
            <a:r>
              <a:rPr lang="id-ID" sz="2400" smtClean="0"/>
              <a:t>ISBD merupakan sebagai integarasidari ISD dan IBD yang memberikan dasar-dasar pengetahuan social dan konsep-konsep budaya kepada mahasiswa sehinggan mampu mengkaji masalah social,kemanusian,dan budaya.</a:t>
            </a:r>
          </a:p>
          <a:p>
            <a:pPr eaLnBrk="1" hangingPunct="1">
              <a:buFont typeface="Wingdings" pitchFamily="2" charset="2"/>
              <a:buChar char="Ø"/>
            </a:pPr>
            <a:r>
              <a:rPr lang="id-ID" sz="2400" smtClean="0"/>
              <a:t>Pendekatan ISBD juga merupakan akan memperluas pandangan bahwa masalah social,kemanusian,dan budaya dapat didekati dari berbagai sudut pandang.Dengan wawasan sehinggan mampu mengkaji sebuah masalah kemasyarakat yang lebih kompleks,demikian pula dengan solusi pemecahannya.</a:t>
            </a:r>
          </a:p>
          <a:p>
            <a:pPr eaLnBrk="1" hangingPunct="1"/>
            <a:endParaRPr lang="id-ID" sz="2400" smtClean="0"/>
          </a:p>
        </p:txBody>
      </p:sp>
      <p:sp>
        <p:nvSpPr>
          <p:cNvPr id="3" name="Title 2"/>
          <p:cNvSpPr>
            <a:spLocks noGrp="1"/>
          </p:cNvSpPr>
          <p:nvPr>
            <p:ph type="title"/>
          </p:nvPr>
        </p:nvSpPr>
        <p:spPr/>
        <p:txBody>
          <a:bodyPr/>
          <a:lstStyle/>
          <a:p>
            <a:pPr eaLnBrk="1" hangingPunct="1">
              <a:defRPr/>
            </a:pPr>
            <a:r>
              <a:rPr lang="id-ID" sz="3200" dirty="0" smtClean="0"/>
              <a:t>ISBD SEBAGAI ALTERNATIF PEMECAHAN MASALAH SOSIAL BUDAYA.</a:t>
            </a:r>
            <a:endParaRPr lang="id-ID" sz="3200"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2643182"/>
            <a:ext cx="7851648" cy="1828800"/>
          </a:xfrm>
        </p:spPr>
        <p:txBody>
          <a:bodyPr>
            <a:normAutofit fontScale="90000"/>
          </a:bodyPr>
          <a:lstStyle/>
          <a:p>
            <a:pPr algn="ctr"/>
            <a:r>
              <a:rPr lang="en-US" err="1" smtClean="0"/>
              <a:t>Apapun</a:t>
            </a:r>
            <a:r>
              <a:rPr lang="en-US" smtClean="0"/>
              <a:t> </a:t>
            </a:r>
            <a:r>
              <a:rPr lang="en-US" err="1" smtClean="0"/>
              <a:t>pahamnya</a:t>
            </a:r>
            <a:r>
              <a:rPr lang="en-US" smtClean="0"/>
              <a:t> </a:t>
            </a:r>
            <a:r>
              <a:rPr lang="en-US" err="1" smtClean="0"/>
              <a:t>manusia</a:t>
            </a:r>
            <a:r>
              <a:rPr lang="en-US" smtClean="0"/>
              <a:t> </a:t>
            </a:r>
            <a:r>
              <a:rPr lang="en-US" err="1" smtClean="0"/>
              <a:t>harus</a:t>
            </a:r>
            <a:r>
              <a:rPr lang="en-US" smtClean="0"/>
              <a:t> </a:t>
            </a:r>
            <a:r>
              <a:rPr lang="en-US" err="1" smtClean="0"/>
              <a:t>tetap</a:t>
            </a:r>
            <a:r>
              <a:rPr lang="en-US" smtClean="0"/>
              <a:t> </a:t>
            </a:r>
            <a:r>
              <a:rPr lang="en-US" err="1" smtClean="0"/>
              <a:t>melakukan</a:t>
            </a:r>
            <a:r>
              <a:rPr lang="en-US" smtClean="0"/>
              <a:t> </a:t>
            </a:r>
            <a:r>
              <a:rPr lang="en-US" err="1" smtClean="0"/>
              <a:t>perubahan</a:t>
            </a:r>
            <a:r>
              <a:rPr lang="en-US" smtClean="0"/>
              <a:t>, </a:t>
            </a:r>
            <a:r>
              <a:rPr lang="en-US" err="1" smtClean="0"/>
              <a:t>termasuk</a:t>
            </a:r>
            <a:r>
              <a:rPr lang="en-US" smtClean="0"/>
              <a:t> </a:t>
            </a:r>
            <a:r>
              <a:rPr lang="en-US" err="1" smtClean="0"/>
              <a:t>perubahan</a:t>
            </a:r>
            <a:r>
              <a:rPr lang="en-US" smtClean="0"/>
              <a:t> </a:t>
            </a:r>
            <a:r>
              <a:rPr lang="en-US" err="1" smtClean="0"/>
              <a:t>sosial</a:t>
            </a:r>
            <a:endParaRPr lang="en-US"/>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Problema</a:t>
            </a:r>
            <a:r>
              <a:rPr lang="en-US" smtClean="0"/>
              <a:t> </a:t>
            </a:r>
            <a:r>
              <a:rPr lang="en-US" err="1" smtClean="0"/>
              <a:t>Lingkungan</a:t>
            </a:r>
            <a:endParaRPr lang="en-US"/>
          </a:p>
        </p:txBody>
      </p:sp>
      <p:sp>
        <p:nvSpPr>
          <p:cNvPr id="3" name="Content Placeholder 2"/>
          <p:cNvSpPr>
            <a:spLocks noGrp="1"/>
          </p:cNvSpPr>
          <p:nvPr>
            <p:ph idx="1"/>
          </p:nvPr>
        </p:nvSpPr>
        <p:spPr/>
        <p:txBody>
          <a:bodyPr/>
          <a:lstStyle/>
          <a:p>
            <a:pPr>
              <a:buNone/>
            </a:pPr>
            <a:r>
              <a:rPr lang="en-US" err="1" smtClean="0"/>
              <a:t>Menurut</a:t>
            </a:r>
            <a:r>
              <a:rPr lang="en-US" smtClean="0"/>
              <a:t> David L. Sill :</a:t>
            </a:r>
          </a:p>
          <a:p>
            <a:r>
              <a:rPr lang="en-US" err="1" smtClean="0"/>
              <a:t>Prejude</a:t>
            </a:r>
            <a:r>
              <a:rPr lang="en-US" smtClean="0"/>
              <a:t> (</a:t>
            </a:r>
            <a:r>
              <a:rPr lang="en-US" err="1" smtClean="0"/>
              <a:t>purbasangka</a:t>
            </a:r>
            <a:r>
              <a:rPr lang="en-US" smtClean="0"/>
              <a:t>)</a:t>
            </a:r>
          </a:p>
          <a:p>
            <a:r>
              <a:rPr lang="en-US" smtClean="0"/>
              <a:t>Peace (</a:t>
            </a:r>
            <a:r>
              <a:rPr lang="en-US" err="1" smtClean="0"/>
              <a:t>perdamaian</a:t>
            </a:r>
            <a:r>
              <a:rPr lang="en-US" smtClean="0"/>
              <a:t>)</a:t>
            </a:r>
          </a:p>
          <a:p>
            <a:r>
              <a:rPr lang="en-US" smtClean="0"/>
              <a:t>Population (</a:t>
            </a:r>
            <a:r>
              <a:rPr lang="en-US" err="1" smtClean="0"/>
              <a:t>penduduk</a:t>
            </a:r>
            <a:r>
              <a:rPr lang="en-US" smtClean="0"/>
              <a:t>)</a:t>
            </a:r>
          </a:p>
          <a:p>
            <a:r>
              <a:rPr lang="en-US" smtClean="0"/>
              <a:t>Poverty (</a:t>
            </a:r>
            <a:r>
              <a:rPr lang="en-US" err="1" smtClean="0"/>
              <a:t>kemiskinan</a:t>
            </a:r>
            <a:r>
              <a:rPr lang="en-US" smtClean="0"/>
              <a:t>)</a:t>
            </a:r>
          </a:p>
          <a:p>
            <a:r>
              <a:rPr lang="en-US" smtClean="0"/>
              <a:t>Pollution (</a:t>
            </a:r>
            <a:r>
              <a:rPr lang="en-US" err="1" smtClean="0"/>
              <a:t>pencemaran</a:t>
            </a:r>
            <a:r>
              <a:rPr lang="en-US" smtClean="0"/>
              <a:t>)</a:t>
            </a:r>
            <a:endParaRPr lang="en-US"/>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err="1" smtClean="0"/>
              <a:t>Menurut</a:t>
            </a:r>
            <a:r>
              <a:rPr lang="en-US" smtClean="0"/>
              <a:t> MIT Project team :</a:t>
            </a:r>
          </a:p>
          <a:p>
            <a:r>
              <a:rPr lang="en-US" err="1" smtClean="0"/>
              <a:t>Penduduk</a:t>
            </a:r>
            <a:endParaRPr lang="en-US" smtClean="0"/>
          </a:p>
          <a:p>
            <a:r>
              <a:rPr lang="en-US" err="1" smtClean="0"/>
              <a:t>Produksi</a:t>
            </a:r>
            <a:r>
              <a:rPr lang="en-US" smtClean="0"/>
              <a:t> </a:t>
            </a:r>
            <a:r>
              <a:rPr lang="en-US" err="1" smtClean="0"/>
              <a:t>Pertanian</a:t>
            </a:r>
            <a:endParaRPr lang="en-US" smtClean="0"/>
          </a:p>
          <a:p>
            <a:r>
              <a:rPr lang="en-US" err="1" smtClean="0"/>
              <a:t>Sumber</a:t>
            </a:r>
            <a:r>
              <a:rPr lang="en-US" smtClean="0"/>
              <a:t> </a:t>
            </a:r>
            <a:r>
              <a:rPr lang="en-US" err="1" smtClean="0"/>
              <a:t>daya</a:t>
            </a:r>
            <a:r>
              <a:rPr lang="en-US" smtClean="0"/>
              <a:t> </a:t>
            </a:r>
            <a:r>
              <a:rPr lang="en-US" err="1" smtClean="0"/>
              <a:t>Alam</a:t>
            </a:r>
            <a:endParaRPr lang="en-US" smtClean="0"/>
          </a:p>
          <a:p>
            <a:r>
              <a:rPr lang="en-US" err="1" smtClean="0"/>
              <a:t>Produksi</a:t>
            </a:r>
            <a:r>
              <a:rPr lang="en-US" smtClean="0"/>
              <a:t> </a:t>
            </a:r>
            <a:r>
              <a:rPr lang="en-US" err="1" smtClean="0"/>
              <a:t>Industri</a:t>
            </a:r>
            <a:endParaRPr lang="en-US" smtClean="0"/>
          </a:p>
          <a:p>
            <a:r>
              <a:rPr lang="en-US" err="1" smtClean="0"/>
              <a:t>Polusi</a:t>
            </a:r>
            <a:endParaRPr lang="en-US" smtClean="0"/>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2786058"/>
            <a:ext cx="7851648" cy="1828800"/>
          </a:xfrm>
        </p:spPr>
        <p:txBody>
          <a:bodyPr>
            <a:normAutofit/>
          </a:bodyPr>
          <a:lstStyle/>
          <a:p>
            <a:pPr algn="ctr"/>
            <a:r>
              <a:rPr lang="en-US" err="1" smtClean="0"/>
              <a:t>Meningkatkan</a:t>
            </a:r>
            <a:r>
              <a:rPr lang="en-US" smtClean="0"/>
              <a:t> </a:t>
            </a:r>
            <a:r>
              <a:rPr lang="en-US" err="1" smtClean="0"/>
              <a:t>taraf</a:t>
            </a:r>
            <a:r>
              <a:rPr lang="en-US" smtClean="0"/>
              <a:t> </a:t>
            </a:r>
            <a:r>
              <a:rPr lang="en-US" err="1" smtClean="0"/>
              <a:t>hidup</a:t>
            </a:r>
            <a:r>
              <a:rPr lang="en-US" smtClean="0"/>
              <a:t> </a:t>
            </a:r>
            <a:r>
              <a:rPr lang="en-US" err="1" smtClean="0"/>
              <a:t>manusia</a:t>
            </a:r>
            <a:r>
              <a:rPr lang="en-US" smtClean="0"/>
              <a:t> </a:t>
            </a:r>
            <a:r>
              <a:rPr lang="en-US" err="1" smtClean="0"/>
              <a:t>dalam</a:t>
            </a:r>
            <a:r>
              <a:rPr lang="en-US" smtClean="0"/>
              <a:t> </a:t>
            </a:r>
            <a:r>
              <a:rPr lang="en-US" err="1" smtClean="0"/>
              <a:t>lingkungan</a:t>
            </a:r>
            <a:r>
              <a:rPr lang="en-US" smtClean="0"/>
              <a:t> </a:t>
            </a:r>
            <a:r>
              <a:rPr lang="en-US" err="1" smtClean="0"/>
              <a:t>sosial</a:t>
            </a:r>
            <a:endParaRPr lang="en-US"/>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err="1" smtClean="0"/>
              <a:t>Teori</a:t>
            </a:r>
            <a:r>
              <a:rPr lang="en-US" smtClean="0"/>
              <a:t> </a:t>
            </a:r>
            <a:r>
              <a:rPr lang="en-US" err="1" smtClean="0"/>
              <a:t>Modernisasi</a:t>
            </a:r>
            <a:r>
              <a:rPr lang="en-US" smtClean="0"/>
              <a:t> : </a:t>
            </a:r>
            <a:r>
              <a:rPr lang="en-US" err="1" smtClean="0"/>
              <a:t>Kualitas</a:t>
            </a:r>
            <a:r>
              <a:rPr lang="en-US" smtClean="0"/>
              <a:t> </a:t>
            </a:r>
            <a:r>
              <a:rPr lang="en-US" err="1" smtClean="0"/>
              <a:t>hidup</a:t>
            </a:r>
            <a:r>
              <a:rPr lang="en-US" smtClean="0"/>
              <a:t> </a:t>
            </a:r>
            <a:r>
              <a:rPr lang="en-US" err="1" smtClean="0"/>
              <a:t>manusia</a:t>
            </a:r>
            <a:r>
              <a:rPr lang="en-US" smtClean="0"/>
              <a:t> </a:t>
            </a:r>
            <a:r>
              <a:rPr lang="en-US" err="1" smtClean="0"/>
              <a:t>ditentukan</a:t>
            </a:r>
            <a:r>
              <a:rPr lang="en-US" smtClean="0"/>
              <a:t> </a:t>
            </a:r>
            <a:r>
              <a:rPr lang="en-US" err="1" smtClean="0"/>
              <a:t>karakter</a:t>
            </a:r>
            <a:r>
              <a:rPr lang="en-US" smtClean="0"/>
              <a:t> mental </a:t>
            </a:r>
            <a:r>
              <a:rPr lang="en-US" err="1" smtClean="0"/>
              <a:t>psikologis</a:t>
            </a:r>
            <a:r>
              <a:rPr lang="en-US" smtClean="0"/>
              <a:t> </a:t>
            </a:r>
            <a:r>
              <a:rPr lang="en-US" err="1" smtClean="0"/>
              <a:t>dan</a:t>
            </a:r>
            <a:r>
              <a:rPr lang="en-US" smtClean="0"/>
              <a:t> </a:t>
            </a:r>
            <a:r>
              <a:rPr lang="en-US" err="1" smtClean="0"/>
              <a:t>sosial</a:t>
            </a:r>
            <a:r>
              <a:rPr lang="en-US" smtClean="0"/>
              <a:t> </a:t>
            </a:r>
            <a:r>
              <a:rPr lang="en-US" err="1" smtClean="0"/>
              <a:t>budayanya</a:t>
            </a:r>
            <a:r>
              <a:rPr lang="en-US" smtClean="0"/>
              <a:t> </a:t>
            </a:r>
            <a:r>
              <a:rPr lang="en-US" err="1" smtClean="0"/>
              <a:t>sendiri</a:t>
            </a:r>
            <a:endParaRPr lang="en-US" smtClean="0"/>
          </a:p>
          <a:p>
            <a:r>
              <a:rPr lang="en-US" err="1" smtClean="0"/>
              <a:t>Teori</a:t>
            </a:r>
            <a:r>
              <a:rPr lang="en-US" smtClean="0"/>
              <a:t> Human Capital : </a:t>
            </a:r>
            <a:r>
              <a:rPr lang="en-US" err="1" smtClean="0"/>
              <a:t>lingkungan</a:t>
            </a:r>
            <a:r>
              <a:rPr lang="en-US" smtClean="0"/>
              <a:t> </a:t>
            </a:r>
            <a:r>
              <a:rPr lang="en-US" err="1" smtClean="0"/>
              <a:t>sosial</a:t>
            </a:r>
            <a:r>
              <a:rPr lang="en-US" smtClean="0"/>
              <a:t> </a:t>
            </a:r>
            <a:r>
              <a:rPr lang="en-US" err="1" smtClean="0"/>
              <a:t>tergantung</a:t>
            </a:r>
            <a:r>
              <a:rPr lang="en-US" smtClean="0"/>
              <a:t> </a:t>
            </a:r>
            <a:r>
              <a:rPr lang="en-US" err="1" smtClean="0"/>
              <a:t>penguasaan</a:t>
            </a:r>
            <a:r>
              <a:rPr lang="en-US" smtClean="0"/>
              <a:t> IPTEK </a:t>
            </a:r>
            <a:r>
              <a:rPr lang="en-US" err="1" smtClean="0"/>
              <a:t>warga</a:t>
            </a:r>
            <a:r>
              <a:rPr lang="en-US" smtClean="0"/>
              <a:t> </a:t>
            </a:r>
            <a:r>
              <a:rPr lang="en-US" err="1" smtClean="0"/>
              <a:t>masyarakat</a:t>
            </a:r>
            <a:r>
              <a:rPr lang="en-US" smtClean="0"/>
              <a:t> </a:t>
            </a:r>
            <a:r>
              <a:rPr lang="en-US" err="1" smtClean="0"/>
              <a:t>di</a:t>
            </a:r>
            <a:r>
              <a:rPr lang="en-US" smtClean="0"/>
              <a:t> </a:t>
            </a:r>
            <a:r>
              <a:rPr lang="en-US" err="1" smtClean="0"/>
              <a:t>samping</a:t>
            </a:r>
            <a:r>
              <a:rPr lang="en-US" smtClean="0"/>
              <a:t> mental, </a:t>
            </a:r>
            <a:r>
              <a:rPr lang="en-US" err="1" smtClean="0"/>
              <a:t>psikologis</a:t>
            </a:r>
            <a:r>
              <a:rPr lang="en-US" smtClean="0"/>
              <a:t>, </a:t>
            </a:r>
            <a:r>
              <a:rPr lang="en-US" err="1" smtClean="0"/>
              <a:t>dan</a:t>
            </a:r>
            <a:r>
              <a:rPr lang="en-US" smtClean="0"/>
              <a:t> </a:t>
            </a:r>
            <a:r>
              <a:rPr lang="en-US" err="1" smtClean="0"/>
              <a:t>sosial</a:t>
            </a:r>
            <a:r>
              <a:rPr lang="en-US" smtClean="0"/>
              <a:t> </a:t>
            </a:r>
            <a:r>
              <a:rPr lang="en-US" err="1" smtClean="0"/>
              <a:t>budaya</a:t>
            </a:r>
            <a:r>
              <a:rPr lang="en-US" smtClean="0"/>
              <a:t> </a:t>
            </a:r>
            <a:endParaRPr lang="en-US"/>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err="1" smtClean="0"/>
              <a:t>Teori</a:t>
            </a:r>
            <a:r>
              <a:rPr lang="en-US" smtClean="0"/>
              <a:t> Dependency : </a:t>
            </a:r>
            <a:r>
              <a:rPr lang="en-US" err="1" smtClean="0"/>
              <a:t>keterbelakangan</a:t>
            </a:r>
            <a:r>
              <a:rPr lang="en-US" smtClean="0"/>
              <a:t> </a:t>
            </a:r>
            <a:r>
              <a:rPr lang="en-US" err="1" smtClean="0"/>
              <a:t>disebabkan</a:t>
            </a:r>
            <a:r>
              <a:rPr lang="en-US" smtClean="0"/>
              <a:t> </a:t>
            </a:r>
            <a:r>
              <a:rPr lang="en-US" err="1" smtClean="0"/>
              <a:t>pihak</a:t>
            </a:r>
            <a:r>
              <a:rPr lang="en-US" smtClean="0"/>
              <a:t> </a:t>
            </a:r>
            <a:r>
              <a:rPr lang="en-US" err="1" smtClean="0"/>
              <a:t>luar</a:t>
            </a:r>
            <a:r>
              <a:rPr lang="en-US" smtClean="0"/>
              <a:t>, </a:t>
            </a:r>
            <a:r>
              <a:rPr lang="en-US" err="1" smtClean="0"/>
              <a:t>oleh</a:t>
            </a:r>
            <a:r>
              <a:rPr lang="en-US" smtClean="0"/>
              <a:t> </a:t>
            </a:r>
            <a:r>
              <a:rPr lang="en-US" err="1" smtClean="0"/>
              <a:t>karena</a:t>
            </a:r>
            <a:r>
              <a:rPr lang="en-US" smtClean="0"/>
              <a:t> </a:t>
            </a:r>
            <a:r>
              <a:rPr lang="en-US" err="1" smtClean="0"/>
              <a:t>itu</a:t>
            </a:r>
            <a:r>
              <a:rPr lang="en-US" smtClean="0"/>
              <a:t> </a:t>
            </a:r>
            <a:r>
              <a:rPr lang="en-US" err="1" smtClean="0"/>
              <a:t>lingkungan</a:t>
            </a:r>
            <a:r>
              <a:rPr lang="en-US" smtClean="0"/>
              <a:t> </a:t>
            </a:r>
            <a:r>
              <a:rPr lang="en-US" err="1" smtClean="0"/>
              <a:t>sosial</a:t>
            </a:r>
            <a:r>
              <a:rPr lang="en-US" smtClean="0"/>
              <a:t> </a:t>
            </a:r>
            <a:r>
              <a:rPr lang="en-US" err="1" smtClean="0"/>
              <a:t>harus</a:t>
            </a:r>
            <a:r>
              <a:rPr lang="en-US" smtClean="0"/>
              <a:t> </a:t>
            </a:r>
            <a:r>
              <a:rPr lang="en-US" err="1" smtClean="0"/>
              <a:t>dilakukan</a:t>
            </a:r>
            <a:r>
              <a:rPr lang="en-US" smtClean="0"/>
              <a:t> </a:t>
            </a:r>
            <a:r>
              <a:rPr lang="en-US" err="1" smtClean="0"/>
              <a:t>atas</a:t>
            </a:r>
            <a:r>
              <a:rPr lang="en-US" smtClean="0"/>
              <a:t> </a:t>
            </a:r>
            <a:r>
              <a:rPr lang="en-US" err="1" smtClean="0"/>
              <a:t>dasar</a:t>
            </a:r>
            <a:r>
              <a:rPr lang="en-US" smtClean="0"/>
              <a:t> </a:t>
            </a:r>
            <a:r>
              <a:rPr lang="en-US" err="1" smtClean="0"/>
              <a:t>kemampuannya</a:t>
            </a:r>
            <a:r>
              <a:rPr lang="en-US" smtClean="0"/>
              <a:t> </a:t>
            </a:r>
            <a:r>
              <a:rPr lang="en-US" err="1" smtClean="0"/>
              <a:t>sendiri</a:t>
            </a:r>
            <a:endParaRPr lang="en-US" smtClean="0"/>
          </a:p>
          <a:p>
            <a:r>
              <a:rPr lang="en-US" err="1" smtClean="0"/>
              <a:t>Teori</a:t>
            </a:r>
            <a:r>
              <a:rPr lang="en-US" smtClean="0"/>
              <a:t> </a:t>
            </a:r>
            <a:r>
              <a:rPr lang="en-US" err="1" smtClean="0"/>
              <a:t>Determinisme</a:t>
            </a:r>
            <a:r>
              <a:rPr lang="en-US" smtClean="0"/>
              <a:t> </a:t>
            </a:r>
            <a:r>
              <a:rPr lang="en-US" err="1" smtClean="0"/>
              <a:t>Geografi</a:t>
            </a:r>
            <a:r>
              <a:rPr lang="en-US" smtClean="0"/>
              <a:t> : </a:t>
            </a:r>
            <a:r>
              <a:rPr lang="en-US" err="1" smtClean="0"/>
              <a:t>kondisi</a:t>
            </a:r>
            <a:r>
              <a:rPr lang="en-US" smtClean="0"/>
              <a:t> </a:t>
            </a:r>
            <a:r>
              <a:rPr lang="en-US" err="1" smtClean="0"/>
              <a:t>lingkungan</a:t>
            </a:r>
            <a:r>
              <a:rPr lang="en-US" smtClean="0"/>
              <a:t> </a:t>
            </a:r>
            <a:r>
              <a:rPr lang="en-US" err="1" smtClean="0"/>
              <a:t>geografis</a:t>
            </a:r>
            <a:r>
              <a:rPr lang="en-US" smtClean="0"/>
              <a:t> </a:t>
            </a:r>
            <a:r>
              <a:rPr lang="en-US" err="1" smtClean="0"/>
              <a:t>menentukan</a:t>
            </a:r>
            <a:r>
              <a:rPr lang="en-US" smtClean="0"/>
              <a:t> </a:t>
            </a:r>
            <a:r>
              <a:rPr lang="en-US" err="1" smtClean="0"/>
              <a:t>corak</a:t>
            </a:r>
            <a:r>
              <a:rPr lang="en-US" smtClean="0"/>
              <a:t> </a:t>
            </a:r>
            <a:r>
              <a:rPr lang="en-US" err="1" smtClean="0"/>
              <a:t>dan</a:t>
            </a:r>
            <a:r>
              <a:rPr lang="en-US" smtClean="0"/>
              <a:t> </a:t>
            </a:r>
            <a:r>
              <a:rPr lang="en-US" err="1" smtClean="0"/>
              <a:t>kualitas</a:t>
            </a:r>
            <a:r>
              <a:rPr lang="en-US" smtClean="0"/>
              <a:t> </a:t>
            </a:r>
            <a:r>
              <a:rPr lang="en-US" err="1" smtClean="0"/>
              <a:t>hidup</a:t>
            </a:r>
            <a:r>
              <a:rPr lang="en-US" smtClean="0"/>
              <a:t> </a:t>
            </a:r>
            <a:r>
              <a:rPr lang="en-US" err="1" smtClean="0"/>
              <a:t>manusia</a:t>
            </a:r>
            <a:endParaRPr lang="en-US"/>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Kesimpulan</a:t>
            </a:r>
            <a:endParaRPr lang="en-US"/>
          </a:p>
        </p:txBody>
      </p:sp>
      <p:sp>
        <p:nvSpPr>
          <p:cNvPr id="3" name="Content Placeholder 2"/>
          <p:cNvSpPr>
            <a:spLocks noGrp="1"/>
          </p:cNvSpPr>
          <p:nvPr>
            <p:ph idx="1"/>
          </p:nvPr>
        </p:nvSpPr>
        <p:spPr/>
        <p:txBody>
          <a:bodyPr/>
          <a:lstStyle/>
          <a:p>
            <a:pPr marL="0" indent="0">
              <a:buNone/>
            </a:pPr>
            <a:r>
              <a:rPr lang="en-US" err="1" smtClean="0"/>
              <a:t>Manusia</a:t>
            </a:r>
            <a:r>
              <a:rPr lang="en-US" smtClean="0"/>
              <a:t> </a:t>
            </a:r>
            <a:r>
              <a:rPr lang="en-US" err="1" smtClean="0"/>
              <a:t>dengan</a:t>
            </a:r>
            <a:r>
              <a:rPr lang="en-US" smtClean="0"/>
              <a:t> </a:t>
            </a:r>
            <a:r>
              <a:rPr lang="en-US" err="1" smtClean="0"/>
              <a:t>kecerdasan</a:t>
            </a:r>
            <a:r>
              <a:rPr lang="en-US" smtClean="0"/>
              <a:t> yang </a:t>
            </a:r>
            <a:r>
              <a:rPr lang="en-US" err="1" smtClean="0"/>
              <a:t>dimilikinya</a:t>
            </a:r>
            <a:r>
              <a:rPr lang="en-US" smtClean="0"/>
              <a:t>, </a:t>
            </a:r>
            <a:r>
              <a:rPr lang="en-US" err="1" smtClean="0"/>
              <a:t>serta</a:t>
            </a:r>
            <a:r>
              <a:rPr lang="en-US" smtClean="0"/>
              <a:t> </a:t>
            </a:r>
            <a:r>
              <a:rPr lang="en-US" err="1" smtClean="0"/>
              <a:t>pengaruh</a:t>
            </a:r>
            <a:r>
              <a:rPr lang="en-US" smtClean="0"/>
              <a:t> </a:t>
            </a:r>
            <a:r>
              <a:rPr lang="en-US" err="1" smtClean="0"/>
              <a:t>lingkungan</a:t>
            </a:r>
            <a:r>
              <a:rPr lang="en-US" smtClean="0"/>
              <a:t> </a:t>
            </a:r>
            <a:r>
              <a:rPr lang="en-US" err="1" smtClean="0"/>
              <a:t>akan</a:t>
            </a:r>
            <a:r>
              <a:rPr lang="en-US" smtClean="0"/>
              <a:t> </a:t>
            </a:r>
            <a:r>
              <a:rPr lang="en-US" err="1" smtClean="0"/>
              <a:t>menyebabkan</a:t>
            </a:r>
            <a:r>
              <a:rPr lang="en-US" smtClean="0"/>
              <a:t> </a:t>
            </a:r>
            <a:r>
              <a:rPr lang="en-US" err="1" smtClean="0"/>
              <a:t>evolusi</a:t>
            </a:r>
            <a:r>
              <a:rPr lang="en-US" smtClean="0"/>
              <a:t> </a:t>
            </a:r>
            <a:r>
              <a:rPr lang="en-US" err="1" smtClean="0"/>
              <a:t>dalam</a:t>
            </a:r>
            <a:r>
              <a:rPr lang="en-US" smtClean="0"/>
              <a:t> </a:t>
            </a:r>
            <a:r>
              <a:rPr lang="en-US" err="1" smtClean="0"/>
              <a:t>pemikiran</a:t>
            </a:r>
            <a:r>
              <a:rPr lang="en-US" smtClean="0"/>
              <a:t> </a:t>
            </a:r>
            <a:r>
              <a:rPr lang="en-US" err="1" smtClean="0"/>
              <a:t>dan</a:t>
            </a:r>
            <a:r>
              <a:rPr lang="en-US" smtClean="0"/>
              <a:t> </a:t>
            </a:r>
            <a:r>
              <a:rPr lang="en-US" err="1" smtClean="0"/>
              <a:t>menyebabkan</a:t>
            </a:r>
            <a:r>
              <a:rPr lang="en-US" smtClean="0"/>
              <a:t> </a:t>
            </a:r>
            <a:r>
              <a:rPr lang="en-US" err="1" smtClean="0"/>
              <a:t>terjadinya</a:t>
            </a:r>
            <a:r>
              <a:rPr lang="en-US" smtClean="0"/>
              <a:t> </a:t>
            </a:r>
            <a:r>
              <a:rPr lang="en-US" err="1" smtClean="0"/>
              <a:t>perkembangan</a:t>
            </a:r>
            <a:r>
              <a:rPr lang="en-US" smtClean="0"/>
              <a:t> </a:t>
            </a:r>
            <a:r>
              <a:rPr lang="en-US" err="1" smtClean="0"/>
              <a:t>peradaban</a:t>
            </a:r>
            <a:r>
              <a:rPr lang="en-US" smtClean="0"/>
              <a:t> </a:t>
            </a:r>
            <a:r>
              <a:rPr lang="en-US" err="1" smtClean="0"/>
              <a:t>sehinggan</a:t>
            </a:r>
            <a:r>
              <a:rPr lang="en-US" smtClean="0"/>
              <a:t> IPTEK </a:t>
            </a:r>
            <a:r>
              <a:rPr lang="en-US" err="1" smtClean="0"/>
              <a:t>semakin</a:t>
            </a:r>
            <a:r>
              <a:rPr lang="en-US" smtClean="0"/>
              <a:t> </a:t>
            </a:r>
            <a:r>
              <a:rPr lang="en-US" err="1" smtClean="0"/>
              <a:t>maju</a:t>
            </a:r>
            <a:r>
              <a:rPr lang="en-US" smtClean="0"/>
              <a:t>. </a:t>
            </a:r>
            <a:r>
              <a:rPr lang="en-US" err="1" smtClean="0"/>
              <a:t>Kemajuan</a:t>
            </a:r>
            <a:r>
              <a:rPr lang="en-US" smtClean="0"/>
              <a:t> IPTEK </a:t>
            </a:r>
            <a:r>
              <a:rPr lang="en-US" err="1" smtClean="0"/>
              <a:t>ini</a:t>
            </a:r>
            <a:r>
              <a:rPr lang="en-US" smtClean="0"/>
              <a:t> </a:t>
            </a:r>
            <a:r>
              <a:rPr lang="en-US" err="1" smtClean="0"/>
              <a:t>akan</a:t>
            </a:r>
            <a:r>
              <a:rPr lang="en-US" smtClean="0"/>
              <a:t> </a:t>
            </a:r>
            <a:r>
              <a:rPr lang="en-US" err="1" smtClean="0"/>
              <a:t>membawa</a:t>
            </a:r>
            <a:r>
              <a:rPr lang="en-US" smtClean="0"/>
              <a:t> </a:t>
            </a:r>
            <a:r>
              <a:rPr lang="en-US" err="1" smtClean="0"/>
              <a:t>berbagai</a:t>
            </a:r>
            <a:r>
              <a:rPr lang="en-US" smtClean="0"/>
              <a:t> </a:t>
            </a:r>
            <a:r>
              <a:rPr lang="en-US" err="1" smtClean="0"/>
              <a:t>dampak</a:t>
            </a:r>
            <a:r>
              <a:rPr lang="en-US" smtClean="0"/>
              <a:t> </a:t>
            </a:r>
            <a:r>
              <a:rPr lang="en-US" err="1" smtClean="0"/>
              <a:t>bagi</a:t>
            </a:r>
            <a:r>
              <a:rPr lang="en-US" smtClean="0"/>
              <a:t> </a:t>
            </a:r>
            <a:r>
              <a:rPr lang="en-US" err="1" smtClean="0"/>
              <a:t>lingkungan</a:t>
            </a:r>
            <a:r>
              <a:rPr lang="en-US" smtClean="0"/>
              <a:t> </a:t>
            </a:r>
            <a:r>
              <a:rPr lang="en-US" err="1" smtClean="0"/>
              <a:t>manusia</a:t>
            </a:r>
            <a:r>
              <a:rPr lang="en-US" smtClean="0"/>
              <a:t>. </a:t>
            </a:r>
            <a:r>
              <a:rPr lang="en-US" err="1" smtClean="0"/>
              <a:t>Sehingga</a:t>
            </a:r>
            <a:r>
              <a:rPr lang="en-US" smtClean="0"/>
              <a:t> </a:t>
            </a:r>
            <a:r>
              <a:rPr lang="en-US" err="1" smtClean="0"/>
              <a:t>manusia</a:t>
            </a:r>
            <a:r>
              <a:rPr lang="en-US" smtClean="0"/>
              <a:t> </a:t>
            </a:r>
            <a:r>
              <a:rPr lang="en-US" err="1" smtClean="0"/>
              <a:t>dan</a:t>
            </a:r>
            <a:r>
              <a:rPr lang="en-US" smtClean="0"/>
              <a:t> </a:t>
            </a:r>
            <a:r>
              <a:rPr lang="en-US" err="1" smtClean="0"/>
              <a:t>alam</a:t>
            </a:r>
            <a:r>
              <a:rPr lang="en-US" smtClean="0"/>
              <a:t> </a:t>
            </a:r>
            <a:r>
              <a:rPr lang="en-US" err="1" smtClean="0"/>
              <a:t>adalah</a:t>
            </a:r>
            <a:r>
              <a:rPr lang="en-US" smtClean="0"/>
              <a:t> </a:t>
            </a:r>
            <a:r>
              <a:rPr lang="en-US" err="1" smtClean="0"/>
              <a:t>sesuatu</a:t>
            </a:r>
            <a:r>
              <a:rPr lang="en-US" smtClean="0"/>
              <a:t> yang </a:t>
            </a:r>
            <a:r>
              <a:rPr lang="en-US" err="1" smtClean="0"/>
              <a:t>sudah</a:t>
            </a:r>
            <a:r>
              <a:rPr lang="en-US" smtClean="0"/>
              <a:t> </a:t>
            </a:r>
            <a:r>
              <a:rPr lang="en-US" err="1" smtClean="0"/>
              <a:t>terintegrasi</a:t>
            </a:r>
            <a:r>
              <a:rPr lang="en-US" smtClean="0"/>
              <a:t> </a:t>
            </a:r>
            <a:r>
              <a:rPr lang="en-US" err="1" smtClean="0"/>
              <a:t>dan</a:t>
            </a:r>
            <a:r>
              <a:rPr lang="en-US" smtClean="0"/>
              <a:t> </a:t>
            </a:r>
            <a:r>
              <a:rPr lang="en-US" err="1" smtClean="0"/>
              <a:t>tidak</a:t>
            </a:r>
            <a:r>
              <a:rPr lang="en-US" smtClean="0"/>
              <a:t> </a:t>
            </a:r>
            <a:r>
              <a:rPr lang="en-US" err="1" smtClean="0"/>
              <a:t>bisa</a:t>
            </a:r>
            <a:r>
              <a:rPr lang="en-US" smtClean="0"/>
              <a:t> </a:t>
            </a:r>
            <a:r>
              <a:rPr lang="en-US" err="1" smtClean="0"/>
              <a:t>dipisahkan</a:t>
            </a:r>
            <a:endParaRPr lang="en-US"/>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714356"/>
            <a:ext cx="8143932" cy="1569660"/>
          </a:xfrm>
          <a:prstGeom prst="rect">
            <a:avLst/>
          </a:prstGeom>
          <a:noFill/>
        </p:spPr>
        <p:txBody>
          <a:bodyPr wrap="square" rtlCol="0">
            <a:spAutoFit/>
          </a:bodyPr>
          <a:lstStyle/>
          <a:p>
            <a:pPr algn="ctr"/>
            <a:r>
              <a:rPr lang="id-ID" sz="4800" b="1" dirty="0" smtClean="0"/>
              <a:t>Petemuan XII-XIII</a:t>
            </a:r>
            <a:endParaRPr lang="en-US" sz="4800" b="1" dirty="0" smtClean="0"/>
          </a:p>
          <a:p>
            <a:pPr algn="ctr"/>
            <a:r>
              <a:rPr lang="en-US" sz="4800" b="1" dirty="0" smtClean="0"/>
              <a:t>MANUSIA DAN LINGKUNGAN</a:t>
            </a:r>
            <a:endParaRPr lang="en-US" sz="4800" b="1" dirty="0"/>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nd-people.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err="1" smtClean="0">
                <a:solidFill>
                  <a:schemeClr val="tx1"/>
                </a:solidFill>
              </a:rPr>
              <a:t>Pengertian</a:t>
            </a:r>
            <a:r>
              <a:rPr lang="en-US" dirty="0">
                <a:solidFill>
                  <a:schemeClr val="tx1"/>
                </a:solidFill>
              </a:rPr>
              <a:t> </a:t>
            </a:r>
            <a:r>
              <a:rPr lang="en-US" dirty="0" err="1" smtClean="0">
                <a:solidFill>
                  <a:schemeClr val="tx1"/>
                </a:solidFill>
              </a:rPr>
              <a:t>Manusia</a:t>
            </a:r>
            <a:r>
              <a:rPr lang="en-US" dirty="0" smtClean="0">
                <a:solidFill>
                  <a:schemeClr val="tx1"/>
                </a:solidFill>
              </a:rPr>
              <a:t>	</a:t>
            </a:r>
            <a:endParaRPr lang="en-US" dirty="0">
              <a:solidFill>
                <a:schemeClr val="tx1"/>
              </a:solidFill>
            </a:endParaRPr>
          </a:p>
        </p:txBody>
      </p:sp>
      <p:sp>
        <p:nvSpPr>
          <p:cNvPr id="3" name="Content Placeholder 2"/>
          <p:cNvSpPr>
            <a:spLocks noGrp="1"/>
          </p:cNvSpPr>
          <p:nvPr>
            <p:ph idx="1"/>
          </p:nvPr>
        </p:nvSpPr>
        <p:spPr>
          <a:xfrm>
            <a:off x="457200" y="2285992"/>
            <a:ext cx="8229600" cy="4038608"/>
          </a:xfrm>
        </p:spPr>
        <p:txBody>
          <a:bodyPr/>
          <a:lstStyle/>
          <a:p>
            <a:pPr algn="just"/>
            <a:r>
              <a:rPr lang="en-US" b="1" dirty="0" err="1" smtClean="0"/>
              <a:t>Makhluk</a:t>
            </a:r>
            <a:r>
              <a:rPr lang="en-US" b="1" dirty="0" smtClean="0"/>
              <a:t> </a:t>
            </a:r>
            <a:r>
              <a:rPr lang="en-US" b="1" dirty="0" err="1" smtClean="0"/>
              <a:t>hidup</a:t>
            </a:r>
            <a:r>
              <a:rPr lang="en-US" b="1" dirty="0" smtClean="0"/>
              <a:t> </a:t>
            </a:r>
            <a:r>
              <a:rPr lang="en-US" b="1" dirty="0" err="1" smtClean="0"/>
              <a:t>ciptaan</a:t>
            </a:r>
            <a:r>
              <a:rPr lang="en-US" b="1" dirty="0" smtClean="0"/>
              <a:t> </a:t>
            </a:r>
            <a:r>
              <a:rPr lang="en-US" b="1" dirty="0" err="1" smtClean="0"/>
              <a:t>Tuhan</a:t>
            </a:r>
            <a:r>
              <a:rPr lang="en-US" b="1" dirty="0" smtClean="0"/>
              <a:t> </a:t>
            </a:r>
            <a:r>
              <a:rPr lang="en-US" b="1" dirty="0" err="1" smtClean="0"/>
              <a:t>dengan</a:t>
            </a:r>
            <a:r>
              <a:rPr lang="en-US" b="1" dirty="0" smtClean="0"/>
              <a:t> </a:t>
            </a:r>
            <a:r>
              <a:rPr lang="en-US" b="1" dirty="0" err="1" smtClean="0"/>
              <a:t>segala</a:t>
            </a:r>
            <a:r>
              <a:rPr lang="en-US" b="1" dirty="0" smtClean="0"/>
              <a:t> </a:t>
            </a:r>
            <a:r>
              <a:rPr lang="en-US" b="1" dirty="0" err="1" smtClean="0"/>
              <a:t>fungsi</a:t>
            </a:r>
            <a:r>
              <a:rPr lang="en-US" b="1" dirty="0" smtClean="0"/>
              <a:t> </a:t>
            </a:r>
            <a:r>
              <a:rPr lang="en-US" b="1" dirty="0" err="1" smtClean="0"/>
              <a:t>dan</a:t>
            </a:r>
            <a:r>
              <a:rPr lang="en-US" b="1" dirty="0" smtClean="0"/>
              <a:t> </a:t>
            </a:r>
            <a:r>
              <a:rPr lang="en-US" b="1" dirty="0" err="1" smtClean="0"/>
              <a:t>potensinya</a:t>
            </a:r>
            <a:r>
              <a:rPr lang="en-US" b="1" dirty="0"/>
              <a:t> </a:t>
            </a:r>
            <a:r>
              <a:rPr lang="en-US" b="1" dirty="0" smtClean="0"/>
              <a:t>yang </a:t>
            </a:r>
            <a:r>
              <a:rPr lang="en-US" b="1" dirty="0" err="1" smtClean="0"/>
              <a:t>tunduk</a:t>
            </a:r>
            <a:r>
              <a:rPr lang="en-US" b="1" dirty="0" smtClean="0"/>
              <a:t> </a:t>
            </a:r>
            <a:r>
              <a:rPr lang="en-US" b="1" dirty="0" err="1" smtClean="0"/>
              <a:t>kepada</a:t>
            </a:r>
            <a:r>
              <a:rPr lang="en-US" b="1" dirty="0" smtClean="0"/>
              <a:t> </a:t>
            </a:r>
            <a:r>
              <a:rPr lang="en-US" b="1" dirty="0" err="1" smtClean="0"/>
              <a:t>aturan</a:t>
            </a:r>
            <a:r>
              <a:rPr lang="en-US" b="1" dirty="0" smtClean="0"/>
              <a:t> </a:t>
            </a:r>
            <a:r>
              <a:rPr lang="en-US" b="1" dirty="0" err="1" smtClean="0"/>
              <a:t>hukum</a:t>
            </a:r>
            <a:r>
              <a:rPr lang="en-US" b="1" dirty="0" smtClean="0"/>
              <a:t> </a:t>
            </a:r>
            <a:r>
              <a:rPr lang="en-US" b="1" dirty="0" err="1" smtClean="0"/>
              <a:t>alam</a:t>
            </a:r>
            <a:r>
              <a:rPr lang="en-US" b="1" dirty="0" smtClean="0"/>
              <a:t>, </a:t>
            </a:r>
            <a:r>
              <a:rPr lang="en-US" b="1" dirty="0" err="1" smtClean="0"/>
              <a:t>mengalami</a:t>
            </a:r>
            <a:r>
              <a:rPr lang="en-US" b="1" dirty="0" smtClean="0"/>
              <a:t> </a:t>
            </a:r>
            <a:r>
              <a:rPr lang="en-US" b="1" dirty="0" err="1" smtClean="0"/>
              <a:t>kelahiran</a:t>
            </a:r>
            <a:r>
              <a:rPr lang="en-US" b="1" dirty="0" smtClean="0"/>
              <a:t>, </a:t>
            </a:r>
            <a:r>
              <a:rPr lang="en-US" b="1" dirty="0" err="1" smtClean="0"/>
              <a:t>pertumbuhan</a:t>
            </a:r>
            <a:r>
              <a:rPr lang="en-US" b="1" dirty="0" smtClean="0"/>
              <a:t>, </a:t>
            </a:r>
            <a:r>
              <a:rPr lang="en-US" b="1" dirty="0" err="1" smtClean="0"/>
              <a:t>perkembangan</a:t>
            </a:r>
            <a:r>
              <a:rPr lang="en-US" b="1" dirty="0" smtClean="0"/>
              <a:t>, </a:t>
            </a:r>
            <a:r>
              <a:rPr lang="en-US" b="1" dirty="0" err="1" smtClean="0"/>
              <a:t>dan</a:t>
            </a:r>
            <a:r>
              <a:rPr lang="en-US" b="1" dirty="0" smtClean="0"/>
              <a:t> </a:t>
            </a:r>
            <a:r>
              <a:rPr lang="en-US" b="1" dirty="0" err="1" smtClean="0"/>
              <a:t>mati</a:t>
            </a:r>
            <a:r>
              <a:rPr lang="en-US" b="1" dirty="0" smtClean="0"/>
              <a:t>, </a:t>
            </a:r>
            <a:r>
              <a:rPr lang="en-US" b="1" dirty="0" err="1" smtClean="0"/>
              <a:t>dan</a:t>
            </a:r>
            <a:r>
              <a:rPr lang="en-US" b="1" dirty="0" smtClean="0"/>
              <a:t> </a:t>
            </a:r>
            <a:r>
              <a:rPr lang="en-US" b="1" dirty="0" err="1" smtClean="0"/>
              <a:t>setersunya</a:t>
            </a:r>
            <a:r>
              <a:rPr lang="en-US" b="1" dirty="0" smtClean="0"/>
              <a:t>, </a:t>
            </a:r>
            <a:r>
              <a:rPr lang="en-US" b="1" dirty="0" err="1" smtClean="0"/>
              <a:t>serta</a:t>
            </a:r>
            <a:r>
              <a:rPr lang="en-US" b="1" dirty="0" smtClean="0"/>
              <a:t> </a:t>
            </a:r>
            <a:r>
              <a:rPr lang="en-US" b="1" dirty="0" err="1" smtClean="0"/>
              <a:t>berinteraksi</a:t>
            </a:r>
            <a:r>
              <a:rPr lang="en-US" b="1" dirty="0" smtClean="0"/>
              <a:t> </a:t>
            </a:r>
            <a:r>
              <a:rPr lang="en-US" b="1" dirty="0" err="1" smtClean="0"/>
              <a:t>dengan</a:t>
            </a:r>
            <a:r>
              <a:rPr lang="en-US" b="1" dirty="0" smtClean="0"/>
              <a:t> </a:t>
            </a:r>
            <a:r>
              <a:rPr lang="en-US" b="1" dirty="0" err="1" smtClean="0"/>
              <a:t>alam</a:t>
            </a:r>
            <a:r>
              <a:rPr lang="en-US" b="1" dirty="0" smtClean="0"/>
              <a:t> </a:t>
            </a:r>
            <a:r>
              <a:rPr lang="en-US" b="1" dirty="0" err="1" smtClean="0"/>
              <a:t>dan</a:t>
            </a:r>
            <a:r>
              <a:rPr lang="en-US" b="1" dirty="0" smtClean="0"/>
              <a:t> </a:t>
            </a:r>
            <a:r>
              <a:rPr lang="en-US" b="1" dirty="0" err="1" smtClean="0"/>
              <a:t>lingkungannya</a:t>
            </a:r>
            <a:r>
              <a:rPr lang="en-US" b="1" dirty="0" smtClean="0"/>
              <a:t> </a:t>
            </a:r>
            <a:r>
              <a:rPr lang="en-US" b="1" dirty="0" err="1" smtClean="0"/>
              <a:t>dalam</a:t>
            </a:r>
            <a:r>
              <a:rPr lang="en-US" b="1" dirty="0" smtClean="0"/>
              <a:t> </a:t>
            </a:r>
            <a:r>
              <a:rPr lang="en-US" b="1" dirty="0" err="1" smtClean="0"/>
              <a:t>sebuah</a:t>
            </a:r>
            <a:r>
              <a:rPr lang="en-US" b="1" dirty="0" smtClean="0"/>
              <a:t> </a:t>
            </a:r>
            <a:r>
              <a:rPr lang="en-US" b="1" dirty="0" err="1" smtClean="0"/>
              <a:t>hubungan</a:t>
            </a:r>
            <a:r>
              <a:rPr lang="en-US" b="1" dirty="0" smtClean="0"/>
              <a:t> </a:t>
            </a:r>
            <a:r>
              <a:rPr lang="en-US" b="1" dirty="0" err="1" smtClean="0"/>
              <a:t>timbal</a:t>
            </a:r>
            <a:r>
              <a:rPr lang="en-US" b="1" dirty="0" smtClean="0"/>
              <a:t> </a:t>
            </a:r>
            <a:r>
              <a:rPr lang="en-US" b="1" dirty="0" err="1" smtClean="0"/>
              <a:t>balik</a:t>
            </a:r>
            <a:endParaRPr lang="en-US" b="1" dirty="0"/>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20environment20day6.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err="1" smtClean="0">
                <a:solidFill>
                  <a:schemeClr val="tx1"/>
                </a:solidFill>
              </a:rPr>
              <a:t>Pengertian</a:t>
            </a:r>
            <a:r>
              <a:rPr lang="en-US" b="1" dirty="0" smtClean="0">
                <a:solidFill>
                  <a:schemeClr val="tx1"/>
                </a:solidFill>
              </a:rPr>
              <a:t> </a:t>
            </a:r>
            <a:r>
              <a:rPr lang="en-US" dirty="0" err="1" smtClean="0">
                <a:solidFill>
                  <a:schemeClr val="tx1"/>
                </a:solidFill>
              </a:rPr>
              <a:t>Lingkungan</a:t>
            </a:r>
            <a:endParaRPr lang="en-US" dirty="0">
              <a:solidFill>
                <a:schemeClr val="tx1"/>
              </a:solidFill>
            </a:endParaRPr>
          </a:p>
        </p:txBody>
      </p:sp>
      <p:sp>
        <p:nvSpPr>
          <p:cNvPr id="3" name="Content Placeholder 2"/>
          <p:cNvSpPr>
            <a:spLocks noGrp="1"/>
          </p:cNvSpPr>
          <p:nvPr>
            <p:ph idx="1"/>
          </p:nvPr>
        </p:nvSpPr>
        <p:spPr>
          <a:xfrm>
            <a:off x="457200" y="2643182"/>
            <a:ext cx="8229600" cy="3681418"/>
          </a:xfrm>
        </p:spPr>
        <p:txBody>
          <a:bodyPr>
            <a:normAutofit lnSpcReduction="10000"/>
          </a:bodyPr>
          <a:lstStyle/>
          <a:p>
            <a:pPr algn="just"/>
            <a:r>
              <a:rPr lang="en-US" b="1" dirty="0" err="1" smtClean="0"/>
              <a:t>Suatu</a:t>
            </a:r>
            <a:r>
              <a:rPr lang="en-US" b="1" dirty="0" smtClean="0"/>
              <a:t> media </a:t>
            </a:r>
            <a:r>
              <a:rPr lang="en-US" b="1" dirty="0" err="1" smtClean="0"/>
              <a:t>di</a:t>
            </a:r>
            <a:r>
              <a:rPr lang="en-US" b="1" dirty="0" smtClean="0"/>
              <a:t> </a:t>
            </a:r>
            <a:r>
              <a:rPr lang="en-US" b="1" dirty="0" err="1" smtClean="0"/>
              <a:t>mana</a:t>
            </a:r>
            <a:r>
              <a:rPr lang="en-US" b="1" dirty="0" smtClean="0"/>
              <a:t> </a:t>
            </a:r>
            <a:r>
              <a:rPr lang="en-US" b="1" dirty="0" err="1" smtClean="0"/>
              <a:t>makhluk</a:t>
            </a:r>
            <a:r>
              <a:rPr lang="en-US" b="1" dirty="0" smtClean="0"/>
              <a:t> </a:t>
            </a:r>
            <a:r>
              <a:rPr lang="en-US" b="1" dirty="0" err="1" smtClean="0"/>
              <a:t>hidup</a:t>
            </a:r>
            <a:r>
              <a:rPr lang="en-US" b="1" dirty="0" smtClean="0"/>
              <a:t> </a:t>
            </a:r>
            <a:r>
              <a:rPr lang="en-US" b="1" dirty="0" err="1" smtClean="0"/>
              <a:t>tinggal</a:t>
            </a:r>
            <a:r>
              <a:rPr lang="en-US" b="1" dirty="0" smtClean="0"/>
              <a:t>, </a:t>
            </a:r>
            <a:r>
              <a:rPr lang="en-US" b="1" dirty="0" err="1" smtClean="0"/>
              <a:t>mencari</a:t>
            </a:r>
            <a:r>
              <a:rPr lang="en-US" b="1" dirty="0" smtClean="0"/>
              <a:t> </a:t>
            </a:r>
            <a:r>
              <a:rPr lang="en-US" b="1" dirty="0" err="1" smtClean="0"/>
              <a:t>penghidupannya</a:t>
            </a:r>
            <a:r>
              <a:rPr lang="en-US" b="1" dirty="0" smtClean="0"/>
              <a:t>, </a:t>
            </a:r>
            <a:r>
              <a:rPr lang="en-US" b="1" dirty="0" err="1" smtClean="0"/>
              <a:t>dan</a:t>
            </a:r>
            <a:r>
              <a:rPr lang="en-US" b="1" dirty="0" smtClean="0"/>
              <a:t> </a:t>
            </a:r>
            <a:r>
              <a:rPr lang="en-US" b="1" dirty="0" err="1" smtClean="0"/>
              <a:t>memiliki</a:t>
            </a:r>
            <a:r>
              <a:rPr lang="en-US" b="1" dirty="0" smtClean="0"/>
              <a:t> </a:t>
            </a:r>
            <a:r>
              <a:rPr lang="en-US" b="1" dirty="0" err="1" smtClean="0"/>
              <a:t>karakter</a:t>
            </a:r>
            <a:r>
              <a:rPr lang="en-US" b="1" dirty="0" smtClean="0"/>
              <a:t> </a:t>
            </a:r>
            <a:r>
              <a:rPr lang="en-US" b="1" dirty="0" err="1" smtClean="0"/>
              <a:t>serta</a:t>
            </a:r>
            <a:r>
              <a:rPr lang="en-US" b="1" dirty="0" smtClean="0"/>
              <a:t> </a:t>
            </a:r>
            <a:r>
              <a:rPr lang="en-US" b="1" dirty="0" err="1" smtClean="0"/>
              <a:t>fungsi</a:t>
            </a:r>
            <a:r>
              <a:rPr lang="en-US" b="1" dirty="0" smtClean="0"/>
              <a:t> yang </a:t>
            </a:r>
            <a:r>
              <a:rPr lang="en-US" b="1" dirty="0" err="1" smtClean="0"/>
              <a:t>khas</a:t>
            </a:r>
            <a:r>
              <a:rPr lang="en-US" b="1" dirty="0" smtClean="0"/>
              <a:t> yang </a:t>
            </a:r>
            <a:r>
              <a:rPr lang="en-US" b="1" dirty="0" err="1" smtClean="0"/>
              <a:t>mana</a:t>
            </a:r>
            <a:r>
              <a:rPr lang="en-US" b="1" dirty="0" smtClean="0"/>
              <a:t> </a:t>
            </a:r>
            <a:r>
              <a:rPr lang="en-US" b="1" dirty="0" err="1" smtClean="0"/>
              <a:t>terkait</a:t>
            </a:r>
            <a:r>
              <a:rPr lang="en-US" b="1" dirty="0" smtClean="0"/>
              <a:t> </a:t>
            </a:r>
            <a:r>
              <a:rPr lang="en-US" b="1" dirty="0" err="1" smtClean="0"/>
              <a:t>secara</a:t>
            </a:r>
            <a:r>
              <a:rPr lang="en-US" b="1" dirty="0" smtClean="0"/>
              <a:t> </a:t>
            </a:r>
            <a:r>
              <a:rPr lang="en-US" b="1" dirty="0" err="1" smtClean="0"/>
              <a:t>timbal</a:t>
            </a:r>
            <a:r>
              <a:rPr lang="en-US" b="1" dirty="0" smtClean="0"/>
              <a:t> </a:t>
            </a:r>
            <a:r>
              <a:rPr lang="en-US" b="1" dirty="0" err="1" smtClean="0"/>
              <a:t>balik</a:t>
            </a:r>
            <a:r>
              <a:rPr lang="en-US" b="1" dirty="0" smtClean="0"/>
              <a:t> </a:t>
            </a:r>
            <a:r>
              <a:rPr lang="en-US" b="1" dirty="0" err="1" smtClean="0"/>
              <a:t>dengan</a:t>
            </a:r>
            <a:r>
              <a:rPr lang="en-US" b="1" dirty="0" smtClean="0"/>
              <a:t> </a:t>
            </a:r>
            <a:r>
              <a:rPr lang="en-US" b="1" dirty="0" err="1" smtClean="0"/>
              <a:t>keberadaan</a:t>
            </a:r>
            <a:r>
              <a:rPr lang="en-US" b="1" dirty="0" smtClean="0"/>
              <a:t> </a:t>
            </a:r>
            <a:r>
              <a:rPr lang="en-US" b="1" dirty="0" err="1" smtClean="0"/>
              <a:t>makhluk</a:t>
            </a:r>
            <a:r>
              <a:rPr lang="en-US" b="1" dirty="0" smtClean="0"/>
              <a:t> </a:t>
            </a:r>
            <a:r>
              <a:rPr lang="en-US" b="1" dirty="0" err="1" smtClean="0"/>
              <a:t>hidup</a:t>
            </a:r>
            <a:r>
              <a:rPr lang="en-US" b="1" dirty="0" smtClean="0"/>
              <a:t> yang </a:t>
            </a:r>
            <a:r>
              <a:rPr lang="en-US" b="1" dirty="0" err="1" smtClean="0"/>
              <a:t>menempatinya</a:t>
            </a:r>
            <a:r>
              <a:rPr lang="en-US" b="1" dirty="0" smtClean="0"/>
              <a:t>, </a:t>
            </a:r>
            <a:r>
              <a:rPr lang="en-US" b="1" dirty="0" err="1" smtClean="0"/>
              <a:t>terutama</a:t>
            </a:r>
            <a:r>
              <a:rPr lang="en-US" b="1" dirty="0" smtClean="0"/>
              <a:t> </a:t>
            </a:r>
            <a:r>
              <a:rPr lang="en-US" b="1" dirty="0" err="1" smtClean="0"/>
              <a:t>manusia</a:t>
            </a:r>
            <a:r>
              <a:rPr lang="en-US" b="1" dirty="0" smtClean="0"/>
              <a:t> yang </a:t>
            </a:r>
            <a:r>
              <a:rPr lang="en-US" b="1" dirty="0" err="1" smtClean="0"/>
              <a:t>memiliki</a:t>
            </a:r>
            <a:r>
              <a:rPr lang="en-US" b="1" dirty="0" smtClean="0"/>
              <a:t> </a:t>
            </a:r>
            <a:r>
              <a:rPr lang="en-US" b="1" dirty="0" err="1" smtClean="0"/>
              <a:t>peranan</a:t>
            </a:r>
            <a:r>
              <a:rPr lang="en-US" b="1" dirty="0" smtClean="0"/>
              <a:t> yang </a:t>
            </a:r>
            <a:r>
              <a:rPr lang="en-US" b="1" dirty="0" err="1" smtClean="0"/>
              <a:t>lebih</a:t>
            </a:r>
            <a:r>
              <a:rPr lang="en-US" b="1" dirty="0" smtClean="0"/>
              <a:t> </a:t>
            </a:r>
            <a:r>
              <a:rPr lang="en-US" b="1" dirty="0" err="1" smtClean="0"/>
              <a:t>kompleks</a:t>
            </a:r>
            <a:r>
              <a:rPr lang="en-US" b="1" dirty="0" smtClean="0"/>
              <a:t> </a:t>
            </a:r>
            <a:r>
              <a:rPr lang="en-US" b="1" dirty="0" err="1" smtClean="0"/>
              <a:t>dan</a:t>
            </a:r>
            <a:r>
              <a:rPr lang="en-US" b="1" dirty="0" smtClean="0"/>
              <a:t> </a:t>
            </a:r>
            <a:r>
              <a:rPr lang="en-US" b="1" dirty="0" err="1" smtClean="0"/>
              <a:t>riil</a:t>
            </a:r>
            <a:endParaRPr lang="en-US"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marL="622300" indent="-514350" eaLnBrk="1" hangingPunct="1">
              <a:buClrTx/>
              <a:buSzPct val="80000"/>
              <a:buFont typeface="Lucida Sans Unicode" pitchFamily="34" charset="0"/>
              <a:buAutoNum type="arabicPeriod"/>
            </a:pPr>
            <a:r>
              <a:rPr lang="id-ID" smtClean="0"/>
              <a:t>Apa yg menjadi kajian ISD</a:t>
            </a:r>
          </a:p>
          <a:p>
            <a:pPr marL="622300" indent="-514350" eaLnBrk="1" hangingPunct="1">
              <a:buClrTx/>
              <a:buSzPct val="80000"/>
              <a:buFont typeface="Lucida Sans Unicode" pitchFamily="34" charset="0"/>
              <a:buAutoNum type="arabicPeriod"/>
            </a:pPr>
            <a:r>
              <a:rPr lang="id-ID" smtClean="0"/>
              <a:t>Apakah yg dimaksud dg masalah sosial?</a:t>
            </a:r>
          </a:p>
          <a:p>
            <a:pPr marL="622300" indent="-514350" eaLnBrk="1" hangingPunct="1">
              <a:buClrTx/>
              <a:buSzPct val="80000"/>
              <a:buFont typeface="Lucida Sans Unicode" pitchFamily="34" charset="0"/>
              <a:buAutoNum type="arabicPeriod"/>
            </a:pPr>
            <a:r>
              <a:rPr lang="id-ID" smtClean="0"/>
              <a:t>Apa perbedaan antara pengetahuan budaya dan Ilmu budaya dasar?</a:t>
            </a:r>
          </a:p>
          <a:p>
            <a:pPr marL="622300" indent="-514350" eaLnBrk="1" hangingPunct="1">
              <a:buClrTx/>
              <a:buSzPct val="80000"/>
              <a:buFont typeface="Lucida Sans Unicode" pitchFamily="34" charset="0"/>
              <a:buAutoNum type="arabicPeriod"/>
            </a:pPr>
            <a:r>
              <a:rPr lang="id-ID" smtClean="0"/>
              <a:t>Kompetensi Dasar Apakah yg ingin dicapai setelah belajar ISBD</a:t>
            </a:r>
          </a:p>
          <a:p>
            <a:pPr marL="622300" indent="-514350" eaLnBrk="1" hangingPunct="1">
              <a:buClrTx/>
              <a:buSzPct val="80000"/>
              <a:buFont typeface="Lucida Sans Unicode" pitchFamily="34" charset="0"/>
              <a:buAutoNum type="arabicPeriod"/>
            </a:pPr>
            <a:r>
              <a:rPr lang="id-ID" smtClean="0"/>
              <a:t>Mengapa ISBD diberikan kepada manusia yang memiliki latar belakan Ilmu Alama?</a:t>
            </a:r>
          </a:p>
        </p:txBody>
      </p:sp>
      <p:sp>
        <p:nvSpPr>
          <p:cNvPr id="3" name="Title 2"/>
          <p:cNvSpPr>
            <a:spLocks noGrp="1"/>
          </p:cNvSpPr>
          <p:nvPr>
            <p:ph type="title"/>
          </p:nvPr>
        </p:nvSpPr>
        <p:spPr/>
        <p:txBody>
          <a:bodyPr/>
          <a:lstStyle/>
          <a:p>
            <a:pPr eaLnBrk="1" hangingPunct="1">
              <a:defRPr/>
            </a:pPr>
            <a:r>
              <a:rPr lang="id-ID" dirty="0" smtClean="0"/>
              <a:t>Soal Latihan &amp; Tugas Individu</a:t>
            </a:r>
            <a:endParaRPr lang="id-ID"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28670"/>
            <a:ext cx="8401080" cy="1071570"/>
          </a:xfrm>
        </p:spPr>
        <p:txBody>
          <a:bodyPr>
            <a:normAutofit fontScale="90000"/>
          </a:bodyPr>
          <a:lstStyle/>
          <a:p>
            <a:r>
              <a:rPr lang="en-US" dirty="0" err="1" smtClean="0">
                <a:solidFill>
                  <a:schemeClr val="tx1"/>
                </a:solidFill>
              </a:rPr>
              <a:t>Korelasi</a:t>
            </a:r>
            <a:r>
              <a:rPr lang="en-US" dirty="0" smtClean="0">
                <a:solidFill>
                  <a:schemeClr val="tx1"/>
                </a:solidFill>
              </a:rPr>
              <a:t> </a:t>
            </a:r>
            <a:r>
              <a:rPr lang="en-US" dirty="0" err="1" smtClean="0">
                <a:solidFill>
                  <a:schemeClr val="tx1"/>
                </a:solidFill>
              </a:rPr>
              <a:t>antara</a:t>
            </a:r>
            <a:r>
              <a:rPr lang="en-US" dirty="0">
                <a:solidFill>
                  <a:schemeClr val="tx1"/>
                </a:solidFill>
              </a:rPr>
              <a:t> </a:t>
            </a:r>
            <a:r>
              <a:rPr lang="en-US" dirty="0" err="1" smtClean="0">
                <a:solidFill>
                  <a:schemeClr val="tx1"/>
                </a:solidFill>
              </a:rPr>
              <a:t>Manusia</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Lingkungan</a:t>
            </a:r>
            <a:endParaRPr lang="en-US" dirty="0">
              <a:solidFill>
                <a:schemeClr val="tx1"/>
              </a:solidFill>
            </a:endParaRPr>
          </a:p>
        </p:txBody>
      </p:sp>
      <p:sp>
        <p:nvSpPr>
          <p:cNvPr id="9" name="Content Placeholder 8"/>
          <p:cNvSpPr>
            <a:spLocks noGrp="1"/>
          </p:cNvSpPr>
          <p:nvPr>
            <p:ph idx="1"/>
          </p:nvPr>
        </p:nvSpPr>
        <p:spPr>
          <a:xfrm>
            <a:off x="457200" y="2285992"/>
            <a:ext cx="8229600" cy="4038608"/>
          </a:xfrm>
        </p:spPr>
        <p:txBody>
          <a:bodyPr/>
          <a:lstStyle/>
          <a:p>
            <a:r>
              <a:rPr lang="en-US" b="1" dirty="0" err="1" smtClean="0"/>
              <a:t>Ekologi</a:t>
            </a:r>
            <a:r>
              <a:rPr lang="en-US" b="1" dirty="0" smtClean="0"/>
              <a:t> -&gt; </a:t>
            </a:r>
            <a:r>
              <a:rPr lang="en-US" sz="3200" b="1" i="1" dirty="0" err="1" smtClean="0"/>
              <a:t>oikos</a:t>
            </a:r>
            <a:r>
              <a:rPr lang="en-US" sz="3200" b="1" dirty="0" smtClean="0"/>
              <a:t> = </a:t>
            </a:r>
            <a:r>
              <a:rPr lang="en-US" sz="3200" b="1" dirty="0" err="1" smtClean="0"/>
              <a:t>rumah</a:t>
            </a:r>
            <a:r>
              <a:rPr lang="en-US" sz="3200" b="1" dirty="0" smtClean="0"/>
              <a:t> </a:t>
            </a:r>
            <a:r>
              <a:rPr lang="en-US" sz="3200" b="1" dirty="0" err="1" smtClean="0"/>
              <a:t>tangga</a:t>
            </a:r>
            <a:endParaRPr lang="en-US" sz="3200" b="1" dirty="0" smtClean="0"/>
          </a:p>
          <a:p>
            <a:pPr lvl="4">
              <a:buNone/>
            </a:pPr>
            <a:r>
              <a:rPr lang="en-US" b="1" dirty="0"/>
              <a:t> </a:t>
            </a:r>
            <a:r>
              <a:rPr lang="en-US" b="1" dirty="0" smtClean="0"/>
              <a:t>   </a:t>
            </a:r>
            <a:r>
              <a:rPr lang="en-US" sz="3200" b="1" i="1" dirty="0" smtClean="0"/>
              <a:t>logos</a:t>
            </a:r>
            <a:r>
              <a:rPr lang="en-US" sz="3200" b="1" dirty="0" smtClean="0"/>
              <a:t> = </a:t>
            </a:r>
            <a:r>
              <a:rPr lang="en-US" sz="3200" b="1" dirty="0" err="1" smtClean="0"/>
              <a:t>ilmu</a:t>
            </a:r>
            <a:endParaRPr lang="en-US" sz="3200" b="1" dirty="0" smtClean="0"/>
          </a:p>
          <a:p>
            <a:pPr lvl="4">
              <a:buFont typeface="Wingdings"/>
              <a:buChar char="à"/>
            </a:pPr>
            <a:r>
              <a:rPr lang="en-US" sz="3200" b="1" dirty="0" err="1" smtClean="0">
                <a:sym typeface="Wingdings" pitchFamily="2" charset="2"/>
              </a:rPr>
              <a:t>Ilmu</a:t>
            </a:r>
            <a:r>
              <a:rPr lang="en-US" sz="3200" b="1" dirty="0" smtClean="0">
                <a:sym typeface="Wingdings" pitchFamily="2" charset="2"/>
              </a:rPr>
              <a:t> </a:t>
            </a:r>
            <a:r>
              <a:rPr lang="en-US" sz="3200" b="1" dirty="0" err="1" smtClean="0">
                <a:sym typeface="Wingdings" pitchFamily="2" charset="2"/>
              </a:rPr>
              <a:t>kerumahtanggaan</a:t>
            </a:r>
            <a:endParaRPr lang="en-US" sz="3200" b="1" dirty="0" smtClean="0">
              <a:sym typeface="Wingdings" pitchFamily="2" charset="2"/>
            </a:endParaRPr>
          </a:p>
          <a:p>
            <a:pPr lvl="4">
              <a:buNone/>
            </a:pPr>
            <a:endParaRPr lang="en-US" sz="3200" b="1" dirty="0" smtClean="0"/>
          </a:p>
          <a:p>
            <a:pPr>
              <a:buFont typeface="Wingdings" pitchFamily="2" charset="2"/>
              <a:buChar char="v"/>
            </a:pPr>
            <a:r>
              <a:rPr lang="en-US" b="1" dirty="0" err="1" smtClean="0"/>
              <a:t>Ilmu</a:t>
            </a:r>
            <a:r>
              <a:rPr lang="en-US" b="1" dirty="0" smtClean="0"/>
              <a:t> yang </a:t>
            </a:r>
            <a:r>
              <a:rPr lang="en-US" b="1" dirty="0" err="1" smtClean="0"/>
              <a:t>mempelajari</a:t>
            </a:r>
            <a:r>
              <a:rPr lang="en-US" b="1" dirty="0" smtClean="0"/>
              <a:t> </a:t>
            </a:r>
            <a:r>
              <a:rPr lang="en-US" b="1" dirty="0" err="1" smtClean="0"/>
              <a:t>hubungan</a:t>
            </a:r>
            <a:r>
              <a:rPr lang="en-US" b="1" dirty="0" smtClean="0"/>
              <a:t> </a:t>
            </a:r>
            <a:r>
              <a:rPr lang="en-US" b="1" dirty="0" err="1" smtClean="0"/>
              <a:t>timbal</a:t>
            </a:r>
            <a:r>
              <a:rPr lang="en-US" b="1" dirty="0" smtClean="0"/>
              <a:t> </a:t>
            </a:r>
            <a:r>
              <a:rPr lang="en-US" b="1" dirty="0" err="1" smtClean="0"/>
              <a:t>balik</a:t>
            </a:r>
            <a:r>
              <a:rPr lang="en-US" b="1" dirty="0" smtClean="0"/>
              <a:t> </a:t>
            </a:r>
            <a:r>
              <a:rPr lang="en-US" b="1" dirty="0" err="1" smtClean="0"/>
              <a:t>antara</a:t>
            </a:r>
            <a:r>
              <a:rPr lang="en-US" b="1" dirty="0" smtClean="0"/>
              <a:t> </a:t>
            </a:r>
            <a:r>
              <a:rPr lang="en-US" b="1" dirty="0" err="1" smtClean="0"/>
              <a:t>manusia</a:t>
            </a:r>
            <a:r>
              <a:rPr lang="en-US" b="1" dirty="0" smtClean="0"/>
              <a:t> </a:t>
            </a:r>
            <a:r>
              <a:rPr lang="en-US" b="1" dirty="0" err="1" smtClean="0"/>
              <a:t>dengan</a:t>
            </a:r>
            <a:r>
              <a:rPr lang="en-US" b="1" dirty="0" smtClean="0"/>
              <a:t> </a:t>
            </a:r>
            <a:r>
              <a:rPr lang="en-US" b="1" dirty="0" err="1" smtClean="0"/>
              <a:t>lingkungannya</a:t>
            </a:r>
            <a:endParaRPr lang="en-US" b="1" dirty="0"/>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Ekosistem</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Faktor-faktor</a:t>
            </a:r>
            <a:r>
              <a:rPr lang="en-US" smtClean="0"/>
              <a:t> </a:t>
            </a:r>
            <a:r>
              <a:rPr lang="en-US" err="1" smtClean="0"/>
              <a:t>dalam</a:t>
            </a:r>
            <a:r>
              <a:rPr lang="en-US" smtClean="0"/>
              <a:t> </a:t>
            </a:r>
            <a:r>
              <a:rPr lang="en-US" err="1" smtClean="0"/>
              <a:t>Ekosistem</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Pengaruh</a:t>
            </a:r>
            <a:r>
              <a:rPr lang="en-US" dirty="0" smtClean="0"/>
              <a:t> </a:t>
            </a:r>
            <a:r>
              <a:rPr lang="en-US" dirty="0" err="1" smtClean="0"/>
              <a:t>Manusia</a:t>
            </a:r>
            <a:r>
              <a:rPr lang="en-US" dirty="0" smtClean="0"/>
              <a:t> </a:t>
            </a:r>
            <a:r>
              <a:rPr lang="en-US" dirty="0" err="1" smtClean="0"/>
              <a:t>pada</a:t>
            </a:r>
            <a:r>
              <a:rPr lang="en-US" dirty="0" smtClean="0"/>
              <a:t> </a:t>
            </a:r>
            <a:r>
              <a:rPr lang="en-US" dirty="0" err="1" smtClean="0"/>
              <a:t>Alam</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err="1" smtClean="0"/>
              <a:t>Sumber</a:t>
            </a:r>
            <a:r>
              <a:rPr lang="en-US" smtClean="0"/>
              <a:t> </a:t>
            </a:r>
            <a:r>
              <a:rPr lang="en-US" err="1" smtClean="0"/>
              <a:t>Daya</a:t>
            </a:r>
            <a:r>
              <a:rPr lang="en-US" smtClean="0"/>
              <a:t> </a:t>
            </a:r>
            <a:r>
              <a:rPr lang="en-US" err="1" smtClean="0"/>
              <a:t>Alam</a:t>
            </a:r>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Penggunaan</a:t>
            </a:r>
            <a:r>
              <a:rPr lang="en-US" smtClean="0"/>
              <a:t> SDA</a:t>
            </a:r>
            <a:endParaRPr lang="en-US"/>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Pertanian</a:t>
            </a:r>
            <a:r>
              <a:rPr lang="en-US" smtClean="0"/>
              <a:t> </a:t>
            </a:r>
            <a:r>
              <a:rPr lang="en-US" err="1" smtClean="0"/>
              <a:t>dan</a:t>
            </a:r>
            <a:r>
              <a:rPr lang="en-US" smtClean="0"/>
              <a:t> Tanah</a:t>
            </a:r>
            <a:endParaRPr lang="en-US"/>
          </a:p>
        </p:txBody>
      </p:sp>
      <p:sp>
        <p:nvSpPr>
          <p:cNvPr id="3" name="Content Placeholder 2"/>
          <p:cNvSpPr>
            <a:spLocks noGrp="1"/>
          </p:cNvSpPr>
          <p:nvPr>
            <p:ph idx="1"/>
          </p:nvPr>
        </p:nvSpPr>
        <p:spPr/>
        <p:txBody>
          <a:bodyPr/>
          <a:lstStyle/>
          <a:p>
            <a:r>
              <a:rPr lang="en-US" smtClean="0"/>
              <a:t>Tanah </a:t>
            </a:r>
            <a:r>
              <a:rPr lang="en-US" err="1" smtClean="0"/>
              <a:t>permukaan</a:t>
            </a:r>
            <a:r>
              <a:rPr lang="en-US" smtClean="0"/>
              <a:t> (top soil) </a:t>
            </a:r>
            <a:r>
              <a:rPr lang="en-US" err="1" smtClean="0"/>
              <a:t>mengandung</a:t>
            </a:r>
            <a:r>
              <a:rPr lang="en-US" smtClean="0"/>
              <a:t> </a:t>
            </a:r>
            <a:r>
              <a:rPr lang="en-US" err="1" smtClean="0"/>
              <a:t>kadar</a:t>
            </a:r>
            <a:r>
              <a:rPr lang="en-US" smtClean="0"/>
              <a:t> </a:t>
            </a:r>
            <a:r>
              <a:rPr lang="en-US" err="1" smtClean="0"/>
              <a:t>unsur-unsur</a:t>
            </a:r>
            <a:r>
              <a:rPr lang="en-US" smtClean="0"/>
              <a:t> </a:t>
            </a:r>
            <a:r>
              <a:rPr lang="en-US" err="1" smtClean="0"/>
              <a:t>bahan</a:t>
            </a:r>
            <a:r>
              <a:rPr lang="en-US" smtClean="0"/>
              <a:t> </a:t>
            </a:r>
            <a:r>
              <a:rPr lang="en-US" err="1" smtClean="0"/>
              <a:t>makanan</a:t>
            </a:r>
            <a:r>
              <a:rPr lang="en-US" smtClean="0"/>
              <a:t> yang </a:t>
            </a:r>
            <a:r>
              <a:rPr lang="en-US" err="1" smtClean="0"/>
              <a:t>tinggi</a:t>
            </a:r>
            <a:r>
              <a:rPr lang="en-US" smtClean="0"/>
              <a:t> </a:t>
            </a:r>
            <a:r>
              <a:rPr lang="en-US" err="1" smtClean="0"/>
              <a:t>bagi</a:t>
            </a:r>
            <a:r>
              <a:rPr lang="en-US" smtClean="0"/>
              <a:t> </a:t>
            </a:r>
            <a:r>
              <a:rPr lang="en-US" err="1" smtClean="0"/>
              <a:t>tanaman</a:t>
            </a:r>
            <a:endParaRPr lang="en-US" smtClean="0"/>
          </a:p>
          <a:p>
            <a:r>
              <a:rPr lang="en-US" err="1" smtClean="0"/>
              <a:t>Dengan</a:t>
            </a:r>
            <a:r>
              <a:rPr lang="en-US" smtClean="0"/>
              <a:t> IPTEK, </a:t>
            </a:r>
            <a:r>
              <a:rPr lang="en-US" err="1" smtClean="0"/>
              <a:t>teknologi</a:t>
            </a:r>
            <a:r>
              <a:rPr lang="en-US" smtClean="0"/>
              <a:t> </a:t>
            </a:r>
            <a:r>
              <a:rPr lang="en-US" err="1" smtClean="0"/>
              <a:t>pertanian</a:t>
            </a:r>
            <a:r>
              <a:rPr lang="en-US" smtClean="0"/>
              <a:t> </a:t>
            </a:r>
            <a:r>
              <a:rPr lang="en-US" err="1" smtClean="0"/>
              <a:t>lebih</a:t>
            </a:r>
            <a:r>
              <a:rPr lang="en-US" smtClean="0"/>
              <a:t> </a:t>
            </a:r>
            <a:r>
              <a:rPr lang="en-US" err="1" smtClean="0"/>
              <a:t>maju</a:t>
            </a:r>
            <a:r>
              <a:rPr lang="en-US" smtClean="0"/>
              <a:t> </a:t>
            </a:r>
            <a:r>
              <a:rPr lang="en-US" err="1" smtClean="0"/>
              <a:t>dan</a:t>
            </a:r>
            <a:r>
              <a:rPr lang="en-US" smtClean="0"/>
              <a:t> </a:t>
            </a:r>
            <a:r>
              <a:rPr lang="en-US" err="1" smtClean="0"/>
              <a:t>hasil</a:t>
            </a:r>
            <a:r>
              <a:rPr lang="en-US" smtClean="0"/>
              <a:t> </a:t>
            </a:r>
            <a:r>
              <a:rPr lang="en-US" err="1" smtClean="0"/>
              <a:t>pertanian</a:t>
            </a:r>
            <a:r>
              <a:rPr lang="en-US" smtClean="0"/>
              <a:t> </a:t>
            </a:r>
            <a:r>
              <a:rPr lang="en-US" err="1" smtClean="0"/>
              <a:t>dapat</a:t>
            </a:r>
            <a:r>
              <a:rPr lang="en-US" smtClean="0"/>
              <a:t> </a:t>
            </a:r>
            <a:r>
              <a:rPr lang="en-US" err="1" smtClean="0"/>
              <a:t>ditingkatkan</a:t>
            </a:r>
            <a:r>
              <a:rPr lang="en-US" smtClean="0"/>
              <a:t> </a:t>
            </a:r>
          </a:p>
          <a:p>
            <a:r>
              <a:rPr lang="en-US" err="1" smtClean="0"/>
              <a:t>Peningkatan</a:t>
            </a:r>
            <a:r>
              <a:rPr lang="en-US" smtClean="0"/>
              <a:t> </a:t>
            </a:r>
            <a:r>
              <a:rPr lang="en-US" err="1" smtClean="0"/>
              <a:t>hasil</a:t>
            </a:r>
            <a:r>
              <a:rPr lang="en-US" smtClean="0"/>
              <a:t> </a:t>
            </a:r>
            <a:r>
              <a:rPr lang="en-US" err="1" smtClean="0"/>
              <a:t>pertanian</a:t>
            </a:r>
            <a:r>
              <a:rPr lang="en-US" smtClean="0"/>
              <a:t> </a:t>
            </a:r>
            <a:r>
              <a:rPr lang="en-US" err="1" smtClean="0"/>
              <a:t>dilakukan</a:t>
            </a:r>
            <a:r>
              <a:rPr lang="en-US" smtClean="0"/>
              <a:t> </a:t>
            </a:r>
            <a:r>
              <a:rPr lang="en-US" err="1" smtClean="0"/>
              <a:t>dengan</a:t>
            </a:r>
            <a:r>
              <a:rPr lang="en-US" smtClean="0"/>
              <a:t> </a:t>
            </a:r>
            <a:r>
              <a:rPr lang="en-US" err="1" smtClean="0"/>
              <a:t>cara</a:t>
            </a:r>
            <a:r>
              <a:rPr lang="en-US" smtClean="0"/>
              <a:t> </a:t>
            </a:r>
            <a:r>
              <a:rPr lang="en-US" err="1" smtClean="0"/>
              <a:t>elstensifikasi</a:t>
            </a:r>
            <a:r>
              <a:rPr lang="en-US" smtClean="0"/>
              <a:t> </a:t>
            </a:r>
            <a:r>
              <a:rPr lang="en-US" err="1" smtClean="0"/>
              <a:t>dan</a:t>
            </a:r>
            <a:r>
              <a:rPr lang="en-US" smtClean="0"/>
              <a:t> </a:t>
            </a:r>
            <a:r>
              <a:rPr lang="en-US" err="1" smtClean="0"/>
              <a:t>intensifikasi</a:t>
            </a:r>
            <a:endParaRPr lang="en-US" smtClean="0"/>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Hutan</a:t>
            </a:r>
            <a:endParaRPr lang="en-US"/>
          </a:p>
        </p:txBody>
      </p:sp>
      <p:sp>
        <p:nvSpPr>
          <p:cNvPr id="3" name="Content Placeholder 2"/>
          <p:cNvSpPr>
            <a:spLocks noGrp="1"/>
          </p:cNvSpPr>
          <p:nvPr>
            <p:ph idx="1"/>
          </p:nvPr>
        </p:nvSpPr>
        <p:spPr/>
        <p:txBody>
          <a:bodyPr/>
          <a:lstStyle/>
          <a:p>
            <a:r>
              <a:rPr lang="en-US" smtClean="0"/>
              <a:t>Dari </a:t>
            </a:r>
            <a:r>
              <a:rPr lang="en-US" err="1" smtClean="0"/>
              <a:t>segi</a:t>
            </a:r>
            <a:r>
              <a:rPr lang="en-US" smtClean="0"/>
              <a:t> </a:t>
            </a:r>
            <a:r>
              <a:rPr lang="en-US" err="1" smtClean="0"/>
              <a:t>peranannya</a:t>
            </a:r>
            <a:r>
              <a:rPr lang="en-US" smtClean="0"/>
              <a:t>, </a:t>
            </a:r>
            <a:r>
              <a:rPr lang="en-US" err="1" smtClean="0"/>
              <a:t>hutan</a:t>
            </a:r>
            <a:r>
              <a:rPr lang="en-US" smtClean="0"/>
              <a:t> </a:t>
            </a:r>
            <a:r>
              <a:rPr lang="en-US" err="1" smtClean="0"/>
              <a:t>dibagi</a:t>
            </a:r>
            <a:r>
              <a:rPr lang="en-US" smtClean="0"/>
              <a:t> </a:t>
            </a:r>
            <a:r>
              <a:rPr lang="en-US" err="1" smtClean="0"/>
              <a:t>menjadi</a:t>
            </a:r>
            <a:r>
              <a:rPr lang="en-US" smtClean="0"/>
              <a:t> 2, </a:t>
            </a:r>
            <a:r>
              <a:rPr lang="en-US" err="1" smtClean="0"/>
              <a:t>yaitu</a:t>
            </a:r>
            <a:r>
              <a:rPr lang="en-US" smtClean="0"/>
              <a:t> : </a:t>
            </a:r>
          </a:p>
          <a:p>
            <a:pPr>
              <a:buNone/>
            </a:pPr>
            <a:r>
              <a:rPr lang="en-US" smtClean="0">
                <a:sym typeface="Wingdings" pitchFamily="2" charset="2"/>
              </a:rPr>
              <a:t>Hutan pelindung = hutan yang sengaja diadakan untuk melindungi tanah dari erosi, kehilangan humus, dan air tanah</a:t>
            </a:r>
          </a:p>
          <a:p>
            <a:pPr>
              <a:buNone/>
            </a:pPr>
            <a:r>
              <a:rPr lang="en-US" smtClean="0">
                <a:sym typeface="Wingdings" pitchFamily="2" charset="2"/>
              </a:rPr>
              <a:t>Hutan penghasil (hutan produksi) = hutan yang sengaja ditanami tanaman untuk diambil hasilnya, seperti : Pinus, Damar, dsb.</a:t>
            </a:r>
            <a:endParaRPr lang="en-US"/>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04088"/>
            <a:ext cx="8401080" cy="1143000"/>
          </a:xfrm>
        </p:spPr>
        <p:txBody>
          <a:bodyPr>
            <a:normAutofit/>
          </a:bodyPr>
          <a:lstStyle/>
          <a:p>
            <a:r>
              <a:rPr lang="en-US" sz="3200" smtClean="0">
                <a:solidFill>
                  <a:schemeClr val="tx1"/>
                </a:solidFill>
              </a:rPr>
              <a:t>Usaha Pemerintah Meningkatkan Produksi Hutan :</a:t>
            </a:r>
            <a:endParaRPr lang="en-US" sz="3200">
              <a:solidFill>
                <a:schemeClr val="tx1"/>
              </a:solidFill>
            </a:endParaRPr>
          </a:p>
        </p:txBody>
      </p:sp>
      <p:sp>
        <p:nvSpPr>
          <p:cNvPr id="3" name="Content Placeholder 2"/>
          <p:cNvSpPr>
            <a:spLocks noGrp="1"/>
          </p:cNvSpPr>
          <p:nvPr>
            <p:ph idx="1"/>
          </p:nvPr>
        </p:nvSpPr>
        <p:spPr/>
        <p:txBody>
          <a:bodyPr/>
          <a:lstStyle/>
          <a:p>
            <a:r>
              <a:rPr lang="en-US" smtClean="0"/>
              <a:t>Melarang penebangan kayu tanpa izin dari pemerintah</a:t>
            </a:r>
          </a:p>
          <a:p>
            <a:r>
              <a:rPr lang="en-US" smtClean="0"/>
              <a:t>Mencabut izin pengusaha HPH yang melanggar peraturan</a:t>
            </a:r>
          </a:p>
          <a:p>
            <a:r>
              <a:rPr lang="en-US" smtClean="0"/>
              <a:t>Menebang hutan secara selektif</a:t>
            </a:r>
          </a:p>
          <a:p>
            <a:r>
              <a:rPr lang="en-US" smtClean="0"/>
              <a:t>Melakukan peremajaan tanaman</a:t>
            </a:r>
          </a:p>
          <a:p>
            <a:r>
              <a:rPr lang="en-US" smtClean="0"/>
              <a:t>Melakukan kehabilitasi dan reboisasi hutan</a:t>
            </a:r>
          </a:p>
          <a:p>
            <a:r>
              <a:rPr lang="en-US" smtClean="0"/>
              <a:t>Melakukan penanaman di lahan kritis</a:t>
            </a:r>
            <a:endParaRPr lang="en-US"/>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Air</a:t>
            </a:r>
            <a:endParaRPr lang="en-US"/>
          </a:p>
        </p:txBody>
      </p:sp>
      <p:sp>
        <p:nvSpPr>
          <p:cNvPr id="3" name="Content Placeholder 2"/>
          <p:cNvSpPr>
            <a:spLocks noGrp="1"/>
          </p:cNvSpPr>
          <p:nvPr>
            <p:ph idx="1"/>
          </p:nvPr>
        </p:nvSpPr>
        <p:spPr/>
        <p:txBody>
          <a:bodyPr/>
          <a:lstStyle/>
          <a:p>
            <a:r>
              <a:rPr lang="en-US" smtClean="0"/>
              <a:t>Air adalah SDA yang terdapat di mana-mana, di darat, laut, sungai, ataupun udara.</a:t>
            </a:r>
          </a:p>
          <a:p>
            <a:r>
              <a:rPr lang="en-US" smtClean="0"/>
              <a:t>Air meliputi 4/5 bagian seluruh permukaan bumi.</a:t>
            </a:r>
          </a:p>
          <a:p>
            <a:r>
              <a:rPr lang="en-US" smtClean="0"/>
              <a:t>Manusia seyogyanya menggunakan air dengan baik dan mencegahnya dari pencemaran</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412750"/>
          </a:xfrm>
        </p:spPr>
        <p:txBody>
          <a:bodyPr>
            <a:normAutofit fontScale="90000"/>
          </a:bodyPr>
          <a:lstStyle/>
          <a:p>
            <a:pPr algn="ctr" eaLnBrk="1" hangingPunct="1">
              <a:defRPr/>
            </a:pPr>
            <a:r>
              <a:rPr lang="id-ID" sz="1800" dirty="0" smtClean="0"/>
              <a:t>1. Pernyataan Sikap</a:t>
            </a:r>
            <a:br>
              <a:rPr lang="id-ID" sz="1800" dirty="0" smtClean="0"/>
            </a:br>
            <a:r>
              <a:rPr lang="id-ID" sz="1800" dirty="0" smtClean="0"/>
              <a:t>Mata Kuliah ISBD Perlu Dimunculkan</a:t>
            </a:r>
            <a:endParaRPr lang="id-ID" sz="1800" dirty="0"/>
          </a:p>
        </p:txBody>
      </p:sp>
      <p:sp>
        <p:nvSpPr>
          <p:cNvPr id="30723" name="Content Placeholder 4"/>
          <p:cNvSpPr>
            <a:spLocks noGrp="1"/>
          </p:cNvSpPr>
          <p:nvPr>
            <p:ph sz="quarter" idx="2"/>
          </p:nvPr>
        </p:nvSpPr>
        <p:spPr>
          <a:xfrm>
            <a:off x="228600" y="762000"/>
            <a:ext cx="4268788" cy="5867400"/>
          </a:xfrm>
          <a:ln>
            <a:prstDash val="solid"/>
          </a:ln>
        </p:spPr>
        <p:txBody>
          <a:bodyPr>
            <a:normAutofit lnSpcReduction="10000"/>
          </a:bodyPr>
          <a:lstStyle/>
          <a:p>
            <a:pPr algn="just" eaLnBrk="1" hangingPunct="1">
              <a:buFont typeface="Wingdings 3" pitchFamily="18" charset="2"/>
              <a:buNone/>
            </a:pPr>
            <a:r>
              <a:rPr lang="id-ID" sz="1200" b="1" smtClean="0">
                <a:latin typeface="Book Antiqua" pitchFamily="18" charset="0"/>
              </a:rPr>
              <a:t>BANDUNG (PR)</a:t>
            </a:r>
          </a:p>
          <a:p>
            <a:pPr algn="just" eaLnBrk="1" hangingPunct="1">
              <a:buFont typeface="Wingdings 3" pitchFamily="18" charset="2"/>
              <a:buNone/>
            </a:pPr>
            <a:r>
              <a:rPr lang="id-ID" sz="1200" b="1" smtClean="0">
                <a:latin typeface="Book Antiqua" pitchFamily="18" charset="0"/>
              </a:rPr>
              <a:t>	Koordinator Kopertis Wilayah  IV Jabar-Banten, Dr. Tresna Darmawan mengatakan, banyak lulusan perguruan tinggi (PT) tidak memiliki karakter  yang diharapkan oleh </a:t>
            </a:r>
            <a:r>
              <a:rPr lang="id-ID" sz="1200" b="1" i="1" smtClean="0">
                <a:latin typeface="Book Antiqua" pitchFamily="18" charset="0"/>
              </a:rPr>
              <a:t>stakeholder. </a:t>
            </a:r>
            <a:r>
              <a:rPr lang="id-ID" sz="1200" b="1" smtClean="0">
                <a:latin typeface="Book Antiqua" pitchFamily="18" charset="0"/>
              </a:rPr>
              <a:t>Para </a:t>
            </a:r>
            <a:r>
              <a:rPr lang="id-ID" sz="1200" b="1" i="1" smtClean="0">
                <a:latin typeface="Book Antiqua" pitchFamily="18" charset="0"/>
              </a:rPr>
              <a:t>stakeholder </a:t>
            </a:r>
            <a:r>
              <a:rPr lang="id-ID" sz="1200" b="1" smtClean="0">
                <a:latin typeface="Book Antiqua" pitchFamily="18" charset="0"/>
              </a:rPr>
              <a:t>banyak mengeluhkan sikap mental lulusan PT yang tidak sesuai dengan yang diharapkan.</a:t>
            </a:r>
          </a:p>
          <a:p>
            <a:pPr algn="just" eaLnBrk="1" hangingPunct="1">
              <a:buFont typeface="Wingdings 3" pitchFamily="18" charset="2"/>
              <a:buNone/>
            </a:pPr>
            <a:r>
              <a:rPr lang="id-ID" sz="1200" b="1" smtClean="0">
                <a:latin typeface="Book Antiqua" pitchFamily="18" charset="0"/>
              </a:rPr>
              <a:t>	“Kami menemukan sekitar dua tahun yang lalu. Misalnya, kenapa mahasiswa sekarang ko’ tidak lagi sensitif terhadap  lingkungan sosialnya, tetapi lebih eksplosif, mudah marah, dan meledak-ledak. Ini membuat kami gundah” ujar Tresna, saat ditemui di Semiloka Ilmu Sosial Budaya Dasar (ISBD) bagi PTS di Lingkungan Kopertis Wilayah IV, Sabtu (31/7) di GSG Itenas. Tresna mengatakan,  sebab dari masalah itu adalah hilangnya mata kuliah Ilmu Budaya Dasar dan Ilmu Alamiyah Dasar dari kurikulum di PT. Padahal, lanjutnya di dalam kuliah tersebut terkndung ilmu-ilmu yang berkaitan dengan sosial dan budaya manusia.</a:t>
            </a:r>
          </a:p>
          <a:p>
            <a:pPr algn="just" eaLnBrk="1" hangingPunct="1">
              <a:buFont typeface="Wingdings 3" pitchFamily="18" charset="2"/>
              <a:buNone/>
            </a:pPr>
            <a:r>
              <a:rPr lang="id-ID" sz="1200" b="1" smtClean="0">
                <a:latin typeface="Book Antiqua" pitchFamily="18" charset="0"/>
              </a:rPr>
              <a:t>	Mengingat pentingnya mata kuliah yang dihilangkan itu,, Tresna dan rekan-rekannya mencoba mengusulkan ke Dirjen Dikti untuk memunculkan mata Kuliah ISBD. Usulan itu akhirny diterima dan keputusannya eluar pada awal 2004 tentang keharusan PT untuk mencantumkan lima mata kuliah kurikulum inti, yaitu tiga mata kuliah pengembangan kepribadian (bahasa Indonesia, kewiraan, dan agama) serta dua mata kuliah berkemampuan bermasyarakat (Ilmu Alamiyah Dasar dan ISBD).</a:t>
            </a:r>
            <a:endParaRPr lang="id-ID" sz="1200" smtClean="0"/>
          </a:p>
        </p:txBody>
      </p:sp>
      <p:sp>
        <p:nvSpPr>
          <p:cNvPr id="30724" name="Content Placeholder 5"/>
          <p:cNvSpPr>
            <a:spLocks noGrp="1"/>
          </p:cNvSpPr>
          <p:nvPr>
            <p:ph sz="quarter" idx="4"/>
          </p:nvPr>
        </p:nvSpPr>
        <p:spPr>
          <a:xfrm>
            <a:off x="4645025" y="762000"/>
            <a:ext cx="4041775" cy="5867400"/>
          </a:xfrm>
          <a:ln>
            <a:prstDash val="solid"/>
          </a:ln>
        </p:spPr>
        <p:txBody>
          <a:bodyPr/>
          <a:lstStyle/>
          <a:p>
            <a:pPr algn="just" eaLnBrk="1" hangingPunct="1">
              <a:spcBef>
                <a:spcPct val="0"/>
              </a:spcBef>
              <a:buFont typeface="Wingdings 3" pitchFamily="18" charset="2"/>
              <a:buNone/>
            </a:pPr>
            <a:r>
              <a:rPr lang="id-ID" sz="1200" b="1" smtClean="0">
                <a:latin typeface="Book Antiqua" pitchFamily="18" charset="0"/>
              </a:rPr>
              <a:t>	</a:t>
            </a:r>
          </a:p>
          <a:p>
            <a:pPr algn="just" eaLnBrk="1" hangingPunct="1">
              <a:spcBef>
                <a:spcPct val="0"/>
              </a:spcBef>
              <a:buFont typeface="Wingdings 3" pitchFamily="18" charset="2"/>
              <a:buNone/>
            </a:pPr>
            <a:r>
              <a:rPr lang="id-ID" sz="1200" b="1" smtClean="0">
                <a:latin typeface="Book Antiqua" pitchFamily="18" charset="0"/>
              </a:rPr>
              <a:t>	“Kita mencoba untuk memasukkan lima mata kuliah ini kembali, karena  perguruan tinggi sudah terlanjur tidak menggunakannya. Semiloka ini sebenarnya hanya merupakan </a:t>
            </a:r>
            <a:r>
              <a:rPr lang="id-ID" sz="1200" b="1" i="1" smtClean="0">
                <a:latin typeface="Book Antiqua" pitchFamily="18" charset="0"/>
              </a:rPr>
              <a:t>brainstorming </a:t>
            </a:r>
            <a:r>
              <a:rPr lang="id-ID" sz="1200" b="1" smtClean="0">
                <a:latin typeface="Book Antiqua" pitchFamily="18" charset="0"/>
              </a:rPr>
              <a:t>saja. Setelah kita sepakat seperti apa bentuknya, baru kita membuat seperti apa kuliahnya, silabusnya dan sebagainya.” jelasnya. ISBD, lanjut Tresna, isinya betul-betul menyentuhpembangunan karakter manusia. Ia menegaskan, mata kuliah ini penting unuk disampaikan, karena tidak akan ada artinya sebuah pendidikan tinggi yang menghasilkan cendikiawan, tetapi tidak berbudaya dan tidak bermoral.</a:t>
            </a:r>
          </a:p>
          <a:p>
            <a:pPr algn="just" eaLnBrk="1" hangingPunct="1">
              <a:spcBef>
                <a:spcPct val="0"/>
              </a:spcBef>
              <a:buFont typeface="Wingdings 3" pitchFamily="18" charset="2"/>
              <a:buNone/>
            </a:pPr>
            <a:r>
              <a:rPr lang="id-ID" sz="1200" b="1" smtClean="0">
                <a:latin typeface="Book Antiqua" pitchFamily="18" charset="0"/>
              </a:rPr>
              <a:t>	Pada pelaksanaannya nanti, ISBD ini diharapkan tidak hanya disampaikan oleh para dosen yang dipilih untuk menyampaikannya di ruang kuliah. Tetapi ISBD ini hendaknya disampaikan oleh dosen-dosen yang menyampaikan mata kuliah lain, dengan disispkan di mata kuliah tersebut. (A-132).</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Bahan Tambang</a:t>
            </a:r>
            <a:endParaRPr lang="en-US"/>
          </a:p>
        </p:txBody>
      </p:sp>
      <p:sp>
        <p:nvSpPr>
          <p:cNvPr id="3" name="Content Placeholder 2"/>
          <p:cNvSpPr>
            <a:spLocks noGrp="1"/>
          </p:cNvSpPr>
          <p:nvPr>
            <p:ph idx="1"/>
          </p:nvPr>
        </p:nvSpPr>
        <p:spPr/>
        <p:txBody>
          <a:bodyPr/>
          <a:lstStyle/>
          <a:p>
            <a:r>
              <a:rPr lang="en-US" smtClean="0"/>
              <a:t>Banyak mineral dan bahan tambang dapat digali dan ditemui serta dimanfaatkan, contoh : batubara, minyak bumi, tembaga, emas, dsb</a:t>
            </a:r>
          </a:p>
          <a:p>
            <a:r>
              <a:rPr lang="en-US" smtClean="0"/>
              <a:t>Bahan tambanga adalah SDA yang tidak dapat diperbarui sehingga penggunaannya harus tepat dan hemat</a:t>
            </a:r>
            <a:endParaRPr lang="en-US"/>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Permasalahan</a:t>
            </a:r>
            <a:r>
              <a:rPr lang="en-US" smtClean="0"/>
              <a:t> yang </a:t>
            </a:r>
            <a:r>
              <a:rPr lang="en-US" err="1" smtClean="0"/>
              <a:t>Timbul</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Banjir</a:t>
            </a:r>
            <a:endParaRPr lang="en-US"/>
          </a:p>
        </p:txBody>
      </p:sp>
      <p:pic>
        <p:nvPicPr>
          <p:cNvPr id="6" name="Content Placeholder 5" descr="banjir1.jpg"/>
          <p:cNvPicPr>
            <a:picLocks noGrp="1" noChangeAspect="1"/>
          </p:cNvPicPr>
          <p:nvPr>
            <p:ph idx="1"/>
          </p:nvPr>
        </p:nvPicPr>
        <p:blipFill>
          <a:blip r:embed="rId2" cstate="print"/>
          <a:stretch>
            <a:fillRect/>
          </a:stretch>
        </p:blipFill>
        <p:spPr>
          <a:xfrm>
            <a:off x="1524000" y="1892649"/>
            <a:ext cx="6096000" cy="3941064"/>
          </a:xfrm>
        </p:spPr>
      </p:pic>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Pencemaran</a:t>
            </a:r>
            <a:endParaRPr lang="en-US"/>
          </a:p>
        </p:txBody>
      </p:sp>
      <p:pic>
        <p:nvPicPr>
          <p:cNvPr id="4" name="Content Placeholder 3" descr="coastal_pollution.jpg"/>
          <p:cNvPicPr>
            <a:picLocks noGrp="1" noChangeAspect="1"/>
          </p:cNvPicPr>
          <p:nvPr>
            <p:ph idx="1"/>
          </p:nvPr>
        </p:nvPicPr>
        <p:blipFill>
          <a:blip r:embed="rId2" cstate="print"/>
          <a:stretch>
            <a:fillRect/>
          </a:stretch>
        </p:blipFill>
        <p:spPr>
          <a:xfrm>
            <a:off x="1142976" y="2000240"/>
            <a:ext cx="6850185" cy="4535855"/>
          </a:xfrm>
        </p:spPr>
      </p:pic>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Penebangan Liar</a:t>
            </a:r>
            <a:endParaRPr lang="en-US"/>
          </a:p>
        </p:txBody>
      </p:sp>
      <p:pic>
        <p:nvPicPr>
          <p:cNvPr id="4" name="Content Placeholder 3" descr="200809282128181.jpg"/>
          <p:cNvPicPr>
            <a:picLocks noGrp="1" noChangeAspect="1"/>
          </p:cNvPicPr>
          <p:nvPr>
            <p:ph idx="1"/>
          </p:nvPr>
        </p:nvPicPr>
        <p:blipFill>
          <a:blip r:embed="rId2" cstate="print"/>
          <a:stretch>
            <a:fillRect/>
          </a:stretch>
        </p:blipFill>
        <p:spPr>
          <a:xfrm>
            <a:off x="1160470" y="1600200"/>
            <a:ext cx="6823060" cy="4525963"/>
          </a:xfrm>
        </p:spPr>
      </p:pic>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mtClean="0"/>
              <a:t>IPTEK </a:t>
            </a:r>
            <a:r>
              <a:rPr lang="en-US" err="1" smtClean="0"/>
              <a:t>dan</a:t>
            </a:r>
            <a:r>
              <a:rPr lang="en-US" smtClean="0"/>
              <a:t> </a:t>
            </a:r>
            <a:r>
              <a:rPr lang="en-US" err="1" smtClean="0"/>
              <a:t>Kelestarian</a:t>
            </a:r>
            <a:r>
              <a:rPr lang="en-US" smtClean="0"/>
              <a:t> </a:t>
            </a:r>
            <a:r>
              <a:rPr lang="en-US" err="1" smtClean="0"/>
              <a:t>Hidup</a:t>
            </a:r>
            <a:endParaRPr lang="en-US"/>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smtClean="0"/>
              <a:t>Pandangan</a:t>
            </a:r>
            <a:r>
              <a:rPr lang="en-US" smtClean="0"/>
              <a:t> </a:t>
            </a:r>
            <a:r>
              <a:rPr lang="en-US" err="1" smtClean="0"/>
              <a:t>Baru</a:t>
            </a:r>
            <a:r>
              <a:rPr lang="en-US" smtClean="0"/>
              <a:t> </a:t>
            </a:r>
            <a:r>
              <a:rPr lang="en-US" err="1" smtClean="0"/>
              <a:t>terhadap</a:t>
            </a:r>
            <a:r>
              <a:rPr lang="en-US" smtClean="0"/>
              <a:t> </a:t>
            </a:r>
            <a:r>
              <a:rPr lang="en-US" err="1" smtClean="0"/>
              <a:t>Lingkungan</a:t>
            </a:r>
            <a:endParaRPr lang="en-US"/>
          </a:p>
        </p:txBody>
      </p:sp>
      <p:sp>
        <p:nvSpPr>
          <p:cNvPr id="3" name="Content Placeholder 2"/>
          <p:cNvSpPr>
            <a:spLocks noGrp="1"/>
          </p:cNvSpPr>
          <p:nvPr>
            <p:ph idx="1"/>
          </p:nvPr>
        </p:nvSpPr>
        <p:spPr/>
        <p:txBody>
          <a:bodyPr/>
          <a:lstStyle/>
          <a:p>
            <a:r>
              <a:rPr lang="en-US" err="1" smtClean="0"/>
              <a:t>Tahun</a:t>
            </a:r>
            <a:r>
              <a:rPr lang="en-US" smtClean="0"/>
              <a:t> 1950-an, </a:t>
            </a:r>
            <a:r>
              <a:rPr lang="en-US" err="1" smtClean="0"/>
              <a:t>terjadi</a:t>
            </a:r>
            <a:r>
              <a:rPr lang="en-US" smtClean="0"/>
              <a:t> smoke-fog </a:t>
            </a:r>
            <a:r>
              <a:rPr lang="en-US" err="1" smtClean="0"/>
              <a:t>di</a:t>
            </a:r>
            <a:r>
              <a:rPr lang="en-US" smtClean="0"/>
              <a:t> AS</a:t>
            </a:r>
          </a:p>
          <a:p>
            <a:r>
              <a:rPr lang="en-US" err="1" smtClean="0"/>
              <a:t>Tahun</a:t>
            </a:r>
            <a:r>
              <a:rPr lang="en-US" smtClean="0"/>
              <a:t> 1953, </a:t>
            </a:r>
            <a:r>
              <a:rPr lang="en-US" err="1" smtClean="0"/>
              <a:t>muncul</a:t>
            </a:r>
            <a:r>
              <a:rPr lang="en-US" smtClean="0"/>
              <a:t> </a:t>
            </a:r>
            <a:r>
              <a:rPr lang="en-US" err="1" smtClean="0"/>
              <a:t>penyakit</a:t>
            </a:r>
            <a:r>
              <a:rPr lang="en-US" smtClean="0"/>
              <a:t> </a:t>
            </a:r>
            <a:r>
              <a:rPr lang="en-US" err="1" smtClean="0"/>
              <a:t>Minamata</a:t>
            </a:r>
            <a:r>
              <a:rPr lang="en-US" smtClean="0"/>
              <a:t> </a:t>
            </a:r>
            <a:r>
              <a:rPr lang="en-US" err="1" smtClean="0"/>
              <a:t>di</a:t>
            </a:r>
            <a:r>
              <a:rPr lang="en-US" smtClean="0"/>
              <a:t> </a:t>
            </a:r>
            <a:r>
              <a:rPr lang="en-US" err="1" smtClean="0"/>
              <a:t>Jepang</a:t>
            </a:r>
            <a:r>
              <a:rPr lang="en-US" smtClean="0"/>
              <a:t> </a:t>
            </a:r>
            <a:r>
              <a:rPr lang="en-US" err="1" smtClean="0"/>
              <a:t>akibat</a:t>
            </a:r>
            <a:r>
              <a:rPr lang="en-US" smtClean="0"/>
              <a:t> </a:t>
            </a:r>
            <a:r>
              <a:rPr lang="en-US" err="1" smtClean="0"/>
              <a:t>limbah</a:t>
            </a:r>
            <a:r>
              <a:rPr lang="en-US" smtClean="0"/>
              <a:t> </a:t>
            </a:r>
            <a:r>
              <a:rPr lang="en-US" err="1" smtClean="0"/>
              <a:t>pabrik</a:t>
            </a:r>
            <a:r>
              <a:rPr lang="en-US" smtClean="0"/>
              <a:t> PVC</a:t>
            </a:r>
          </a:p>
          <a:p>
            <a:r>
              <a:rPr lang="en-US" err="1" smtClean="0"/>
              <a:t>Tahun</a:t>
            </a:r>
            <a:r>
              <a:rPr lang="en-US" smtClean="0"/>
              <a:t> 1962, </a:t>
            </a:r>
            <a:r>
              <a:rPr lang="en-US" err="1" smtClean="0"/>
              <a:t>terbit</a:t>
            </a:r>
            <a:r>
              <a:rPr lang="en-US" smtClean="0"/>
              <a:t> </a:t>
            </a:r>
            <a:r>
              <a:rPr lang="en-US" err="1" smtClean="0"/>
              <a:t>buku</a:t>
            </a:r>
            <a:r>
              <a:rPr lang="en-US" smtClean="0"/>
              <a:t> </a:t>
            </a:r>
            <a:r>
              <a:rPr lang="en-US" i="1" smtClean="0"/>
              <a:t>The Silent Spring</a:t>
            </a:r>
            <a:r>
              <a:rPr lang="en-US" smtClean="0"/>
              <a:t> yang </a:t>
            </a:r>
            <a:r>
              <a:rPr lang="en-US" err="1" smtClean="0"/>
              <a:t>ditulis</a:t>
            </a:r>
            <a:r>
              <a:rPr lang="en-US" smtClean="0"/>
              <a:t> Rachel Carson. </a:t>
            </a:r>
            <a:r>
              <a:rPr lang="en-US" err="1" smtClean="0"/>
              <a:t>Berisi</a:t>
            </a:r>
            <a:r>
              <a:rPr lang="en-US" smtClean="0"/>
              <a:t> </a:t>
            </a:r>
            <a:r>
              <a:rPr lang="en-US" err="1" smtClean="0"/>
              <a:t>tentang</a:t>
            </a:r>
            <a:r>
              <a:rPr lang="en-US" smtClean="0"/>
              <a:t> </a:t>
            </a:r>
            <a:r>
              <a:rPr lang="en-US" err="1" smtClean="0"/>
              <a:t>penyakit</a:t>
            </a:r>
            <a:r>
              <a:rPr lang="en-US" smtClean="0"/>
              <a:t> </a:t>
            </a:r>
            <a:r>
              <a:rPr lang="en-US" err="1" smtClean="0"/>
              <a:t>misterius</a:t>
            </a:r>
            <a:r>
              <a:rPr lang="en-US" smtClean="0"/>
              <a:t> yang </a:t>
            </a:r>
            <a:r>
              <a:rPr lang="en-US" err="1" smtClean="0"/>
              <a:t>menyerang</a:t>
            </a:r>
            <a:r>
              <a:rPr lang="en-US" smtClean="0"/>
              <a:t> </a:t>
            </a:r>
            <a:r>
              <a:rPr lang="en-US" err="1" smtClean="0"/>
              <a:t>hewan</a:t>
            </a:r>
            <a:r>
              <a:rPr lang="en-US" smtClean="0"/>
              <a:t>.</a:t>
            </a:r>
          </a:p>
          <a:p>
            <a:r>
              <a:rPr lang="en-US" smtClean="0"/>
              <a:t>5 </a:t>
            </a:r>
            <a:r>
              <a:rPr lang="en-US" err="1" smtClean="0"/>
              <a:t>Juni</a:t>
            </a:r>
            <a:r>
              <a:rPr lang="en-US" smtClean="0"/>
              <a:t> 1972, </a:t>
            </a:r>
            <a:r>
              <a:rPr lang="en-US" err="1" smtClean="0"/>
              <a:t>Konferensi</a:t>
            </a:r>
            <a:r>
              <a:rPr lang="en-US" smtClean="0"/>
              <a:t> </a:t>
            </a:r>
            <a:r>
              <a:rPr lang="en-US" err="1" smtClean="0"/>
              <a:t>Internasional</a:t>
            </a:r>
            <a:r>
              <a:rPr lang="en-US" smtClean="0"/>
              <a:t> </a:t>
            </a:r>
            <a:r>
              <a:rPr lang="en-US" err="1" smtClean="0"/>
              <a:t>tentang</a:t>
            </a:r>
            <a:r>
              <a:rPr lang="en-US" smtClean="0"/>
              <a:t> </a:t>
            </a:r>
            <a:r>
              <a:rPr lang="en-US" err="1" smtClean="0"/>
              <a:t>lingkungan</a:t>
            </a:r>
            <a:r>
              <a:rPr lang="en-US" smtClean="0"/>
              <a:t> </a:t>
            </a:r>
            <a:r>
              <a:rPr lang="en-US" err="1" smtClean="0"/>
              <a:t>hidup</a:t>
            </a:r>
            <a:r>
              <a:rPr lang="en-US" smtClean="0"/>
              <a:t> </a:t>
            </a:r>
            <a:r>
              <a:rPr lang="en-US" err="1" smtClean="0"/>
              <a:t>di</a:t>
            </a:r>
            <a:r>
              <a:rPr lang="en-US" smtClean="0"/>
              <a:t> Stockholm.</a:t>
            </a:r>
            <a:endParaRPr lang="en-US"/>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Pemanasan</a:t>
            </a:r>
            <a:r>
              <a:rPr lang="en-US" smtClean="0"/>
              <a:t> Global</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Dampak</a:t>
            </a:r>
            <a:r>
              <a:rPr lang="en-US" smtClean="0"/>
              <a:t> </a:t>
            </a:r>
            <a:r>
              <a:rPr lang="en-US" err="1" smtClean="0"/>
              <a:t>Pemanasan</a:t>
            </a:r>
            <a:r>
              <a:rPr lang="en-US" smtClean="0"/>
              <a:t> Global</a:t>
            </a:r>
            <a:endParaRPr lang="en-US"/>
          </a:p>
        </p:txBody>
      </p:sp>
      <p:sp>
        <p:nvSpPr>
          <p:cNvPr id="3" name="Content Placeholder 2"/>
          <p:cNvSpPr>
            <a:spLocks noGrp="1"/>
          </p:cNvSpPr>
          <p:nvPr>
            <p:ph idx="1"/>
          </p:nvPr>
        </p:nvSpPr>
        <p:spPr/>
        <p:txBody>
          <a:bodyPr/>
          <a:lstStyle/>
          <a:p>
            <a:r>
              <a:rPr lang="en-US" err="1" smtClean="0">
                <a:effectLst>
                  <a:glow rad="101600">
                    <a:schemeClr val="bg1">
                      <a:alpha val="60000"/>
                    </a:schemeClr>
                  </a:glow>
                </a:effectLst>
              </a:rPr>
              <a:t>Peningkatan</a:t>
            </a:r>
            <a:r>
              <a:rPr lang="en-US" smtClean="0">
                <a:effectLst>
                  <a:glow rad="101600">
                    <a:schemeClr val="bg1">
                      <a:alpha val="60000"/>
                    </a:schemeClr>
                  </a:glow>
                </a:effectLst>
              </a:rPr>
              <a:t> </a:t>
            </a:r>
            <a:r>
              <a:rPr lang="en-US" err="1" smtClean="0">
                <a:effectLst>
                  <a:glow rad="101600">
                    <a:schemeClr val="bg1">
                      <a:alpha val="60000"/>
                    </a:schemeClr>
                  </a:glow>
                </a:effectLst>
              </a:rPr>
              <a:t>suhu</a:t>
            </a:r>
            <a:endParaRPr lang="en-US" smtClean="0">
              <a:effectLst>
                <a:glow rad="101600">
                  <a:schemeClr val="bg1">
                    <a:alpha val="60000"/>
                  </a:schemeClr>
                </a:glow>
              </a:effectLst>
            </a:endParaRPr>
          </a:p>
          <a:p>
            <a:r>
              <a:rPr lang="en-US" err="1" smtClean="0">
                <a:effectLst>
                  <a:glow rad="101600">
                    <a:schemeClr val="bg1">
                      <a:alpha val="60000"/>
                    </a:schemeClr>
                  </a:glow>
                </a:effectLst>
              </a:rPr>
              <a:t>Perubahan</a:t>
            </a:r>
            <a:r>
              <a:rPr lang="en-US" smtClean="0">
                <a:effectLst>
                  <a:glow rad="101600">
                    <a:schemeClr val="bg1">
                      <a:alpha val="60000"/>
                    </a:schemeClr>
                  </a:glow>
                </a:effectLst>
              </a:rPr>
              <a:t> </a:t>
            </a:r>
            <a:r>
              <a:rPr lang="en-US" err="1" smtClean="0">
                <a:effectLst>
                  <a:glow rad="101600">
                    <a:schemeClr val="bg1">
                      <a:alpha val="60000"/>
                    </a:schemeClr>
                  </a:glow>
                </a:effectLst>
              </a:rPr>
              <a:t>iklim</a:t>
            </a:r>
            <a:r>
              <a:rPr lang="en-US" smtClean="0">
                <a:effectLst>
                  <a:glow rad="101600">
                    <a:schemeClr val="bg1">
                      <a:alpha val="60000"/>
                    </a:schemeClr>
                  </a:glow>
                </a:effectLst>
              </a:rPr>
              <a:t>, </a:t>
            </a:r>
            <a:r>
              <a:rPr lang="en-US" err="1" smtClean="0">
                <a:effectLst>
                  <a:glow rad="101600">
                    <a:schemeClr val="bg1">
                      <a:alpha val="60000"/>
                    </a:schemeClr>
                  </a:glow>
                </a:effectLst>
              </a:rPr>
              <a:t>terutama</a:t>
            </a:r>
            <a:r>
              <a:rPr lang="en-US" smtClean="0">
                <a:effectLst>
                  <a:glow rad="101600">
                    <a:schemeClr val="bg1">
                      <a:alpha val="60000"/>
                    </a:schemeClr>
                  </a:glow>
                </a:effectLst>
              </a:rPr>
              <a:t> </a:t>
            </a:r>
            <a:r>
              <a:rPr lang="en-US" err="1" smtClean="0">
                <a:effectLst>
                  <a:glow rad="101600">
                    <a:schemeClr val="bg1">
                      <a:alpha val="60000"/>
                    </a:schemeClr>
                  </a:glow>
                </a:effectLst>
              </a:rPr>
              <a:t>curah</a:t>
            </a:r>
            <a:r>
              <a:rPr lang="en-US" smtClean="0">
                <a:effectLst>
                  <a:glow rad="101600">
                    <a:schemeClr val="bg1">
                      <a:alpha val="60000"/>
                    </a:schemeClr>
                  </a:glow>
                </a:effectLst>
              </a:rPr>
              <a:t> </a:t>
            </a:r>
            <a:r>
              <a:rPr lang="en-US" err="1" smtClean="0">
                <a:effectLst>
                  <a:glow rad="101600">
                    <a:schemeClr val="bg1">
                      <a:alpha val="60000"/>
                    </a:schemeClr>
                  </a:glow>
                </a:effectLst>
              </a:rPr>
              <a:t>hujan</a:t>
            </a:r>
            <a:endParaRPr lang="en-US" smtClean="0">
              <a:effectLst>
                <a:glow rad="101600">
                  <a:schemeClr val="bg1">
                    <a:alpha val="60000"/>
                  </a:schemeClr>
                </a:glow>
              </a:effectLst>
            </a:endParaRPr>
          </a:p>
          <a:p>
            <a:r>
              <a:rPr lang="en-US" err="1" smtClean="0">
                <a:effectLst>
                  <a:glow rad="101600">
                    <a:schemeClr val="bg1">
                      <a:alpha val="60000"/>
                    </a:schemeClr>
                  </a:glow>
                </a:effectLst>
              </a:rPr>
              <a:t>Peningkatan</a:t>
            </a:r>
            <a:r>
              <a:rPr lang="en-US" smtClean="0">
                <a:effectLst>
                  <a:glow rad="101600">
                    <a:schemeClr val="bg1">
                      <a:alpha val="60000"/>
                    </a:schemeClr>
                  </a:glow>
                </a:effectLst>
              </a:rPr>
              <a:t> </a:t>
            </a:r>
            <a:r>
              <a:rPr lang="en-US" err="1" smtClean="0">
                <a:effectLst>
                  <a:glow rad="101600">
                    <a:schemeClr val="bg1">
                      <a:alpha val="60000"/>
                    </a:schemeClr>
                  </a:glow>
                </a:effectLst>
              </a:rPr>
              <a:t>intensitas</a:t>
            </a:r>
            <a:r>
              <a:rPr lang="en-US" smtClean="0">
                <a:effectLst>
                  <a:glow rad="101600">
                    <a:schemeClr val="bg1">
                      <a:alpha val="60000"/>
                    </a:schemeClr>
                  </a:glow>
                </a:effectLst>
              </a:rPr>
              <a:t> </a:t>
            </a:r>
            <a:r>
              <a:rPr lang="en-US" err="1" smtClean="0">
                <a:effectLst>
                  <a:glow rad="101600">
                    <a:schemeClr val="bg1">
                      <a:alpha val="60000"/>
                    </a:schemeClr>
                  </a:glow>
                </a:effectLst>
              </a:rPr>
              <a:t>dan</a:t>
            </a:r>
            <a:r>
              <a:rPr lang="en-US" smtClean="0">
                <a:effectLst>
                  <a:glow rad="101600">
                    <a:schemeClr val="bg1">
                      <a:alpha val="60000"/>
                    </a:schemeClr>
                  </a:glow>
                </a:effectLst>
              </a:rPr>
              <a:t> </a:t>
            </a:r>
            <a:r>
              <a:rPr lang="en-US" err="1" smtClean="0">
                <a:effectLst>
                  <a:glow rad="101600">
                    <a:schemeClr val="bg1">
                      <a:alpha val="60000"/>
                    </a:schemeClr>
                  </a:glow>
                </a:effectLst>
              </a:rPr>
              <a:t>kualitas</a:t>
            </a:r>
            <a:r>
              <a:rPr lang="en-US" smtClean="0">
                <a:effectLst>
                  <a:glow rad="101600">
                    <a:schemeClr val="bg1">
                      <a:alpha val="60000"/>
                    </a:schemeClr>
                  </a:glow>
                </a:effectLst>
              </a:rPr>
              <a:t> </a:t>
            </a:r>
            <a:r>
              <a:rPr lang="en-US" err="1" smtClean="0">
                <a:effectLst>
                  <a:glow rad="101600">
                    <a:schemeClr val="bg1">
                      <a:alpha val="60000"/>
                    </a:schemeClr>
                  </a:glow>
                </a:effectLst>
              </a:rPr>
              <a:t>badai</a:t>
            </a:r>
            <a:endParaRPr lang="en-US" smtClean="0">
              <a:effectLst>
                <a:glow rad="101600">
                  <a:schemeClr val="bg1">
                    <a:alpha val="60000"/>
                  </a:schemeClr>
                </a:glow>
              </a:effectLst>
            </a:endParaRPr>
          </a:p>
          <a:p>
            <a:r>
              <a:rPr lang="en-US" err="1" smtClean="0">
                <a:effectLst>
                  <a:glow rad="101600">
                    <a:schemeClr val="bg1">
                      <a:alpha val="60000"/>
                    </a:schemeClr>
                  </a:glow>
                </a:effectLst>
              </a:rPr>
              <a:t>Kenaikan</a:t>
            </a:r>
            <a:r>
              <a:rPr lang="en-US" smtClean="0">
                <a:effectLst>
                  <a:glow rad="101600">
                    <a:schemeClr val="bg1">
                      <a:alpha val="60000"/>
                    </a:schemeClr>
                  </a:glow>
                </a:effectLst>
              </a:rPr>
              <a:t> </a:t>
            </a:r>
            <a:r>
              <a:rPr lang="en-US" err="1" smtClean="0">
                <a:effectLst>
                  <a:glow rad="101600">
                    <a:schemeClr val="bg1">
                      <a:alpha val="60000"/>
                    </a:schemeClr>
                  </a:glow>
                </a:effectLst>
              </a:rPr>
              <a:t>suhu</a:t>
            </a:r>
            <a:r>
              <a:rPr lang="en-US" smtClean="0">
                <a:effectLst>
                  <a:glow rad="101600">
                    <a:schemeClr val="bg1">
                      <a:alpha val="60000"/>
                    </a:schemeClr>
                  </a:glow>
                </a:effectLst>
              </a:rPr>
              <a:t> </a:t>
            </a:r>
            <a:r>
              <a:rPr lang="en-US" err="1" smtClean="0">
                <a:effectLst>
                  <a:glow rad="101600">
                    <a:schemeClr val="bg1">
                      <a:alpha val="60000"/>
                    </a:schemeClr>
                  </a:glow>
                </a:effectLst>
              </a:rPr>
              <a:t>dan</a:t>
            </a:r>
            <a:r>
              <a:rPr lang="en-US" smtClean="0">
                <a:effectLst>
                  <a:glow rad="101600">
                    <a:schemeClr val="bg1">
                      <a:alpha val="60000"/>
                    </a:schemeClr>
                  </a:glow>
                </a:effectLst>
              </a:rPr>
              <a:t> </a:t>
            </a:r>
            <a:r>
              <a:rPr lang="en-US" err="1" smtClean="0">
                <a:effectLst>
                  <a:glow rad="101600">
                    <a:schemeClr val="bg1">
                      <a:alpha val="60000"/>
                    </a:schemeClr>
                  </a:glow>
                </a:effectLst>
              </a:rPr>
              <a:t>permukaan</a:t>
            </a:r>
            <a:r>
              <a:rPr lang="en-US" smtClean="0">
                <a:effectLst>
                  <a:glow rad="101600">
                    <a:schemeClr val="bg1">
                      <a:alpha val="60000"/>
                    </a:schemeClr>
                  </a:glow>
                </a:effectLst>
              </a:rPr>
              <a:t> air </a:t>
            </a:r>
            <a:r>
              <a:rPr lang="en-US" err="1" smtClean="0">
                <a:effectLst>
                  <a:glow rad="101600">
                    <a:schemeClr val="bg1">
                      <a:alpha val="60000"/>
                    </a:schemeClr>
                  </a:glow>
                </a:effectLst>
              </a:rPr>
              <a:t>laut</a:t>
            </a:r>
            <a:endParaRPr lang="en-US">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2714620"/>
            <a:ext cx="7851648" cy="1828800"/>
          </a:xfrm>
        </p:spPr>
        <p:txBody>
          <a:bodyPr>
            <a:normAutofit fontScale="90000"/>
          </a:bodyPr>
          <a:lstStyle/>
          <a:p>
            <a:pPr algn="ctr"/>
            <a:r>
              <a:rPr lang="en-US" err="1" smtClean="0"/>
              <a:t>Dampak</a:t>
            </a:r>
            <a:r>
              <a:rPr lang="en-US" smtClean="0"/>
              <a:t> </a:t>
            </a:r>
            <a:r>
              <a:rPr lang="en-US" err="1" smtClean="0"/>
              <a:t>Perkembangan</a:t>
            </a:r>
            <a:r>
              <a:rPr lang="en-US" smtClean="0"/>
              <a:t> IPTEK </a:t>
            </a:r>
            <a:r>
              <a:rPr lang="en-US" err="1" smtClean="0"/>
              <a:t>dan</a:t>
            </a:r>
            <a:r>
              <a:rPr lang="en-US" smtClean="0"/>
              <a:t> </a:t>
            </a:r>
            <a:r>
              <a:rPr lang="en-US" err="1" smtClean="0"/>
              <a:t>Perubahan</a:t>
            </a:r>
            <a:r>
              <a:rPr lang="en-US" smtClean="0"/>
              <a:t> </a:t>
            </a:r>
            <a:r>
              <a:rPr lang="en-US" err="1" smtClean="0"/>
              <a:t>Sosial</a:t>
            </a:r>
            <a:r>
              <a:rPr lang="en-US" smtClean="0"/>
              <a:t> </a:t>
            </a:r>
            <a:r>
              <a:rPr lang="en-US" err="1" smtClean="0"/>
              <a:t>Ekonomi</a:t>
            </a:r>
            <a:r>
              <a:rPr lang="en-US" smtClean="0"/>
              <a:t> </a:t>
            </a:r>
            <a:r>
              <a:rPr lang="en-US" err="1" smtClean="0"/>
              <a:t>terhadap</a:t>
            </a:r>
            <a:r>
              <a:rPr lang="en-US" smtClean="0"/>
              <a:t> </a:t>
            </a:r>
            <a:r>
              <a:rPr lang="en-US" err="1" smtClean="0"/>
              <a:t>Masalah</a:t>
            </a:r>
            <a:r>
              <a:rPr lang="en-US" smtClean="0"/>
              <a:t> </a:t>
            </a:r>
            <a:r>
              <a:rPr lang="en-US" err="1" smtClean="0"/>
              <a:t>Lingkungan</a:t>
            </a:r>
            <a:r>
              <a:rPr lang="en-US" smtClean="0"/>
              <a:t> </a:t>
            </a:r>
            <a:r>
              <a:rPr lang="en-US" err="1" smtClean="0"/>
              <a:t>Hidup</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3" descr="bonsai-pokok-sinai-20150416060240-552eee106bbc8-180x140.jpg"/>
          <p:cNvPicPr>
            <a:picLocks noGrp="1" noChangeAspect="1"/>
          </p:cNvPicPr>
          <p:nvPr>
            <p:ph idx="1"/>
          </p:nvPr>
        </p:nvPicPr>
        <p:blipFill>
          <a:blip r:embed="rId2"/>
          <a:srcRect/>
          <a:stretch>
            <a:fillRect/>
          </a:stretch>
        </p:blipFill>
        <p:spPr>
          <a:xfrm>
            <a:off x="0" y="228600"/>
            <a:ext cx="9144000" cy="6629400"/>
          </a:xfrm>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smtClean="0"/>
              <a:t>Pengaruh</a:t>
            </a:r>
            <a:r>
              <a:rPr lang="en-US" smtClean="0"/>
              <a:t> IPTEK </a:t>
            </a:r>
            <a:r>
              <a:rPr lang="en-US" err="1" smtClean="0"/>
              <a:t>bagi</a:t>
            </a:r>
            <a:r>
              <a:rPr lang="en-US" smtClean="0"/>
              <a:t> </a:t>
            </a:r>
            <a:r>
              <a:rPr lang="en-US" err="1" smtClean="0"/>
              <a:t>Lingkungan</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Dampak</a:t>
            </a:r>
            <a:r>
              <a:rPr lang="en-US" smtClean="0"/>
              <a:t> </a:t>
            </a:r>
            <a:r>
              <a:rPr lang="en-US" err="1" smtClean="0"/>
              <a:t>Positif</a:t>
            </a:r>
            <a:endParaRPr lang="en-US"/>
          </a:p>
        </p:txBody>
      </p:sp>
      <p:sp>
        <p:nvSpPr>
          <p:cNvPr id="3" name="Content Placeholder 2"/>
          <p:cNvSpPr>
            <a:spLocks noGrp="1"/>
          </p:cNvSpPr>
          <p:nvPr>
            <p:ph idx="1"/>
          </p:nvPr>
        </p:nvSpPr>
        <p:spPr/>
        <p:txBody>
          <a:bodyPr/>
          <a:lstStyle/>
          <a:p>
            <a:pPr algn="just"/>
            <a:r>
              <a:rPr lang="en-US" dirty="0" err="1" smtClean="0"/>
              <a:t>Lapangan</a:t>
            </a:r>
            <a:r>
              <a:rPr lang="en-US" dirty="0" smtClean="0"/>
              <a:t> </a:t>
            </a:r>
            <a:r>
              <a:rPr lang="en-US" dirty="0" err="1" smtClean="0"/>
              <a:t>kerja</a:t>
            </a:r>
            <a:r>
              <a:rPr lang="en-US" dirty="0" smtClean="0"/>
              <a:t> </a:t>
            </a:r>
            <a:r>
              <a:rPr lang="en-US" dirty="0" err="1" smtClean="0"/>
              <a:t>semakin</a:t>
            </a:r>
            <a:r>
              <a:rPr lang="en-US" dirty="0" smtClean="0"/>
              <a:t> </a:t>
            </a:r>
            <a:r>
              <a:rPr lang="en-US" dirty="0" err="1" smtClean="0"/>
              <a:t>luas</a:t>
            </a:r>
            <a:r>
              <a:rPr lang="en-US" dirty="0" smtClean="0"/>
              <a:t> </a:t>
            </a:r>
            <a:r>
              <a:rPr lang="en-US" dirty="0" err="1" smtClean="0"/>
              <a:t>dengan</a:t>
            </a:r>
            <a:r>
              <a:rPr lang="en-US" dirty="0" smtClean="0"/>
              <a:t> </a:t>
            </a:r>
            <a:r>
              <a:rPr lang="en-US" dirty="0" err="1" smtClean="0"/>
              <a:t>bertambahnya</a:t>
            </a:r>
            <a:r>
              <a:rPr lang="en-US" dirty="0" smtClean="0"/>
              <a:t> </a:t>
            </a:r>
            <a:r>
              <a:rPr lang="en-US" dirty="0" err="1" smtClean="0"/>
              <a:t>industri</a:t>
            </a:r>
            <a:endParaRPr lang="en-US" dirty="0" smtClean="0"/>
          </a:p>
          <a:p>
            <a:pPr algn="just"/>
            <a:r>
              <a:rPr lang="en-US" dirty="0" err="1" smtClean="0"/>
              <a:t>Berkembangnya</a:t>
            </a:r>
            <a:r>
              <a:rPr lang="en-US" dirty="0" smtClean="0"/>
              <a:t> </a:t>
            </a:r>
            <a:r>
              <a:rPr lang="en-US" dirty="0" err="1" smtClean="0"/>
              <a:t>tanaman</a:t>
            </a:r>
            <a:r>
              <a:rPr lang="en-US" dirty="0" smtClean="0"/>
              <a:t> </a:t>
            </a:r>
            <a:r>
              <a:rPr lang="en-US" dirty="0" err="1" smtClean="0"/>
              <a:t>sebagai</a:t>
            </a:r>
            <a:r>
              <a:rPr lang="en-US" dirty="0" smtClean="0"/>
              <a:t> </a:t>
            </a:r>
            <a:r>
              <a:rPr lang="en-US" dirty="0" err="1" smtClean="0"/>
              <a:t>bahan</a:t>
            </a:r>
            <a:r>
              <a:rPr lang="en-US" dirty="0" smtClean="0"/>
              <a:t> </a:t>
            </a:r>
            <a:r>
              <a:rPr lang="en-US" dirty="0" err="1" smtClean="0"/>
              <a:t>baku</a:t>
            </a:r>
            <a:r>
              <a:rPr lang="en-US" dirty="0" smtClean="0"/>
              <a:t> </a:t>
            </a:r>
            <a:r>
              <a:rPr lang="en-US" dirty="0" err="1" smtClean="0"/>
              <a:t>industri</a:t>
            </a:r>
            <a:endParaRPr lang="en-US" dirty="0" smtClean="0"/>
          </a:p>
          <a:p>
            <a:pPr algn="just"/>
            <a:r>
              <a:rPr lang="en-US" dirty="0" err="1" smtClean="0"/>
              <a:t>Diciptakannya</a:t>
            </a:r>
            <a:r>
              <a:rPr lang="en-US" dirty="0" smtClean="0"/>
              <a:t> </a:t>
            </a:r>
            <a:r>
              <a:rPr lang="en-US" dirty="0" err="1" smtClean="0"/>
              <a:t>mesin</a:t>
            </a:r>
            <a:r>
              <a:rPr lang="en-US" dirty="0" smtClean="0"/>
              <a:t> </a:t>
            </a:r>
            <a:r>
              <a:rPr lang="en-US" dirty="0" err="1" smtClean="0"/>
              <a:t>daur</a:t>
            </a:r>
            <a:r>
              <a:rPr lang="en-US" dirty="0" smtClean="0"/>
              <a:t> </a:t>
            </a:r>
            <a:r>
              <a:rPr lang="en-US" dirty="0" err="1" smtClean="0"/>
              <a:t>ulang</a:t>
            </a:r>
            <a:endParaRPr lang="en-US" dirty="0" smtClean="0"/>
          </a:p>
          <a:p>
            <a:pPr algn="just"/>
            <a:r>
              <a:rPr lang="en-US" dirty="0" err="1" smtClean="0"/>
              <a:t>Bertambahnya</a:t>
            </a:r>
            <a:r>
              <a:rPr lang="en-US" dirty="0" smtClean="0"/>
              <a:t> </a:t>
            </a:r>
            <a:r>
              <a:rPr lang="en-US" dirty="0" err="1" smtClean="0"/>
              <a:t>varietas</a:t>
            </a:r>
            <a:r>
              <a:rPr lang="en-US" dirty="0" smtClean="0"/>
              <a:t> </a:t>
            </a:r>
            <a:r>
              <a:rPr lang="en-US" dirty="0" err="1" smtClean="0"/>
              <a:t>baru</a:t>
            </a:r>
            <a:r>
              <a:rPr lang="en-US" dirty="0" smtClean="0"/>
              <a:t> </a:t>
            </a:r>
            <a:r>
              <a:rPr lang="en-US" dirty="0" err="1" smtClean="0"/>
              <a:t>tanaman</a:t>
            </a:r>
            <a:endParaRPr lang="en-US" dirty="0" smtClean="0"/>
          </a:p>
          <a:p>
            <a:pPr algn="just"/>
            <a:r>
              <a:rPr lang="en-US" dirty="0" err="1" smtClean="0"/>
              <a:t>Peningkatan</a:t>
            </a:r>
            <a:r>
              <a:rPr lang="en-US" dirty="0" smtClean="0"/>
              <a:t> </a:t>
            </a:r>
            <a:r>
              <a:rPr lang="en-US" dirty="0" err="1" smtClean="0"/>
              <a:t>produksi</a:t>
            </a:r>
            <a:r>
              <a:rPr lang="en-US" dirty="0" smtClean="0"/>
              <a:t> </a:t>
            </a:r>
            <a:r>
              <a:rPr lang="en-US" dirty="0" err="1" smtClean="0"/>
              <a:t>pertanian</a:t>
            </a:r>
            <a:endParaRPr lang="en-US" dirty="0" smtClean="0"/>
          </a:p>
          <a:p>
            <a:pPr algn="just"/>
            <a:r>
              <a:rPr lang="en-US" dirty="0" err="1" smtClean="0"/>
              <a:t>Dikenal</a:t>
            </a:r>
            <a:r>
              <a:rPr lang="en-US" dirty="0" smtClean="0"/>
              <a:t> </a:t>
            </a:r>
            <a:r>
              <a:rPr lang="en-US" dirty="0" err="1" smtClean="0"/>
              <a:t>sistem</a:t>
            </a:r>
            <a:r>
              <a:rPr lang="en-US" dirty="0" smtClean="0"/>
              <a:t> </a:t>
            </a:r>
            <a:r>
              <a:rPr lang="en-US" dirty="0" err="1" smtClean="0"/>
              <a:t>pertanian</a:t>
            </a:r>
            <a:r>
              <a:rPr lang="en-US" dirty="0" smtClean="0"/>
              <a:t> modern</a:t>
            </a:r>
          </a:p>
          <a:p>
            <a:pPr algn="just"/>
            <a:endParaRPr lang="en-US" dirty="0" smtClean="0"/>
          </a:p>
          <a:p>
            <a:pPr algn="just"/>
            <a:endParaRPr lang="en-US" dirty="0"/>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Dampak</a:t>
            </a:r>
            <a:r>
              <a:rPr lang="en-US" smtClean="0"/>
              <a:t> </a:t>
            </a:r>
            <a:r>
              <a:rPr lang="en-US" err="1" smtClean="0"/>
              <a:t>Negatif</a:t>
            </a:r>
            <a:endParaRPr lang="en-US"/>
          </a:p>
        </p:txBody>
      </p:sp>
      <p:sp>
        <p:nvSpPr>
          <p:cNvPr id="3" name="Content Placeholder 2"/>
          <p:cNvSpPr>
            <a:spLocks noGrp="1"/>
          </p:cNvSpPr>
          <p:nvPr>
            <p:ph idx="1"/>
          </p:nvPr>
        </p:nvSpPr>
        <p:spPr/>
        <p:txBody>
          <a:bodyPr/>
          <a:lstStyle/>
          <a:p>
            <a:r>
              <a:rPr lang="en-US" err="1" smtClean="0"/>
              <a:t>Lahan</a:t>
            </a:r>
            <a:r>
              <a:rPr lang="en-US" smtClean="0"/>
              <a:t> </a:t>
            </a:r>
            <a:r>
              <a:rPr lang="en-US" err="1" smtClean="0"/>
              <a:t>pertanian</a:t>
            </a:r>
            <a:r>
              <a:rPr lang="en-US" smtClean="0"/>
              <a:t> </a:t>
            </a:r>
            <a:r>
              <a:rPr lang="en-US" err="1" smtClean="0"/>
              <a:t>semakin</a:t>
            </a:r>
            <a:r>
              <a:rPr lang="en-US" smtClean="0"/>
              <a:t> </a:t>
            </a:r>
            <a:r>
              <a:rPr lang="en-US" err="1" smtClean="0"/>
              <a:t>sempit</a:t>
            </a:r>
            <a:endParaRPr lang="en-US" smtClean="0"/>
          </a:p>
          <a:p>
            <a:r>
              <a:rPr lang="en-US" err="1" smtClean="0"/>
              <a:t>Rusaknya</a:t>
            </a:r>
            <a:r>
              <a:rPr lang="en-US" smtClean="0"/>
              <a:t> </a:t>
            </a:r>
            <a:r>
              <a:rPr lang="en-US" err="1" smtClean="0"/>
              <a:t>lingkungan</a:t>
            </a:r>
            <a:r>
              <a:rPr lang="en-US" smtClean="0"/>
              <a:t> </a:t>
            </a:r>
            <a:r>
              <a:rPr lang="en-US" err="1" smtClean="0"/>
              <a:t>alam</a:t>
            </a:r>
            <a:endParaRPr lang="en-US" smtClean="0"/>
          </a:p>
          <a:p>
            <a:r>
              <a:rPr lang="en-US" err="1" smtClean="0"/>
              <a:t>Terjadinya</a:t>
            </a:r>
            <a:r>
              <a:rPr lang="en-US" smtClean="0"/>
              <a:t> </a:t>
            </a:r>
            <a:r>
              <a:rPr lang="en-US" err="1" smtClean="0"/>
              <a:t>banjir</a:t>
            </a:r>
            <a:r>
              <a:rPr lang="en-US" smtClean="0"/>
              <a:t> </a:t>
            </a:r>
            <a:r>
              <a:rPr lang="en-US" err="1" smtClean="0"/>
              <a:t>dan</a:t>
            </a:r>
            <a:r>
              <a:rPr lang="en-US" smtClean="0"/>
              <a:t> </a:t>
            </a:r>
            <a:r>
              <a:rPr lang="en-US" err="1" smtClean="0"/>
              <a:t>erosi</a:t>
            </a:r>
            <a:endParaRPr lang="en-US" smtClean="0"/>
          </a:p>
          <a:p>
            <a:r>
              <a:rPr lang="en-US" err="1" smtClean="0"/>
              <a:t>Terjadinya</a:t>
            </a:r>
            <a:r>
              <a:rPr lang="en-US" smtClean="0"/>
              <a:t> </a:t>
            </a:r>
            <a:r>
              <a:rPr lang="en-US" err="1" smtClean="0"/>
              <a:t>pencemaran</a:t>
            </a:r>
            <a:r>
              <a:rPr lang="en-US" smtClean="0"/>
              <a:t> </a:t>
            </a:r>
          </a:p>
          <a:p>
            <a:r>
              <a:rPr lang="en-US" err="1" smtClean="0"/>
              <a:t>Munculnya</a:t>
            </a:r>
            <a:r>
              <a:rPr lang="en-US" smtClean="0"/>
              <a:t> </a:t>
            </a:r>
            <a:r>
              <a:rPr lang="en-US" err="1" smtClean="0"/>
              <a:t>efek</a:t>
            </a:r>
            <a:r>
              <a:rPr lang="en-US" smtClean="0"/>
              <a:t> </a:t>
            </a:r>
            <a:r>
              <a:rPr lang="en-US" err="1" smtClean="0"/>
              <a:t>rumah</a:t>
            </a:r>
            <a:r>
              <a:rPr lang="en-US" smtClean="0"/>
              <a:t> </a:t>
            </a:r>
            <a:r>
              <a:rPr lang="en-US" err="1" smtClean="0"/>
              <a:t>kaca</a:t>
            </a:r>
            <a:r>
              <a:rPr lang="en-US" smtClean="0"/>
              <a:t> yang </a:t>
            </a:r>
            <a:r>
              <a:rPr lang="en-US" err="1" smtClean="0"/>
              <a:t>menyebabkan</a:t>
            </a:r>
            <a:r>
              <a:rPr lang="en-US" smtClean="0"/>
              <a:t> </a:t>
            </a:r>
            <a:r>
              <a:rPr lang="en-US" err="1" smtClean="0"/>
              <a:t>pemanasan</a:t>
            </a:r>
            <a:r>
              <a:rPr lang="en-US" smtClean="0"/>
              <a:t> global</a:t>
            </a:r>
            <a:endParaRPr lang="en-US"/>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2500306"/>
            <a:ext cx="7851648" cy="1828800"/>
          </a:xfrm>
        </p:spPr>
        <p:txBody>
          <a:bodyPr/>
          <a:lstStyle/>
          <a:p>
            <a:pPr algn="ctr"/>
            <a:r>
              <a:rPr lang="en-US" err="1" smtClean="0"/>
              <a:t>Manusia</a:t>
            </a:r>
            <a:r>
              <a:rPr lang="en-US" smtClean="0"/>
              <a:t> </a:t>
            </a:r>
            <a:r>
              <a:rPr lang="en-US" err="1" smtClean="0"/>
              <a:t>dan</a:t>
            </a:r>
            <a:r>
              <a:rPr lang="en-US" smtClean="0"/>
              <a:t> </a:t>
            </a:r>
            <a:r>
              <a:rPr lang="en-US" err="1" smtClean="0"/>
              <a:t>Lingkungan</a:t>
            </a:r>
            <a:r>
              <a:rPr lang="en-US" smtClean="0"/>
              <a:t> </a:t>
            </a:r>
            <a:r>
              <a:rPr lang="en-US" err="1" smtClean="0"/>
              <a:t>Sosial</a:t>
            </a:r>
            <a:r>
              <a:rPr lang="en-US" smtClean="0"/>
              <a:t> </a:t>
            </a:r>
            <a:r>
              <a:rPr lang="en-US" err="1" smtClean="0"/>
              <a:t>Budaya</a:t>
            </a:r>
            <a:endParaRPr lang="en-US"/>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Kecerdasan</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Intelegensi menurut Howard Gardner</a:t>
            </a:r>
            <a:endParaRPr lang="en-US" sz="4000"/>
          </a:p>
        </p:txBody>
      </p:sp>
      <p:sp>
        <p:nvSpPr>
          <p:cNvPr id="3" name="Content Placeholder 2"/>
          <p:cNvSpPr>
            <a:spLocks noGrp="1"/>
          </p:cNvSpPr>
          <p:nvPr>
            <p:ph idx="1"/>
          </p:nvPr>
        </p:nvSpPr>
        <p:spPr>
          <a:xfrm>
            <a:off x="457200" y="1935480"/>
            <a:ext cx="2971792" cy="4389120"/>
          </a:xfrm>
        </p:spPr>
        <p:txBody>
          <a:bodyPr>
            <a:normAutofit fontScale="92500" lnSpcReduction="20000"/>
          </a:bodyPr>
          <a:lstStyle/>
          <a:p>
            <a:r>
              <a:rPr lang="en-US" smtClean="0"/>
              <a:t>Linguistik</a:t>
            </a:r>
          </a:p>
          <a:p>
            <a:r>
              <a:rPr lang="en-US" smtClean="0"/>
              <a:t>Logika</a:t>
            </a:r>
          </a:p>
          <a:p>
            <a:r>
              <a:rPr lang="en-US" smtClean="0"/>
              <a:t>Matematik</a:t>
            </a:r>
          </a:p>
          <a:p>
            <a:r>
              <a:rPr lang="en-US" smtClean="0"/>
              <a:t>Musik</a:t>
            </a:r>
          </a:p>
          <a:p>
            <a:r>
              <a:rPr lang="en-US" smtClean="0"/>
              <a:t>Ruang [spatial]</a:t>
            </a:r>
          </a:p>
          <a:p>
            <a:r>
              <a:rPr lang="en-US" smtClean="0"/>
              <a:t>Interpersonal</a:t>
            </a:r>
          </a:p>
          <a:p>
            <a:r>
              <a:rPr lang="en-US" smtClean="0"/>
              <a:t>Intra-personal</a:t>
            </a:r>
          </a:p>
          <a:p>
            <a:r>
              <a:rPr lang="en-US" smtClean="0"/>
              <a:t>Fisik</a:t>
            </a:r>
          </a:p>
          <a:p>
            <a:r>
              <a:rPr lang="en-US" smtClean="0"/>
              <a:t>Naturalistik</a:t>
            </a:r>
            <a:endParaRPr lang="en-US"/>
          </a:p>
        </p:txBody>
      </p:sp>
      <p:sp>
        <p:nvSpPr>
          <p:cNvPr id="4" name="Snip Diagonal Corner Rectangle 3"/>
          <p:cNvSpPr/>
          <p:nvPr/>
        </p:nvSpPr>
        <p:spPr>
          <a:xfrm>
            <a:off x="5214942" y="2857496"/>
            <a:ext cx="3571900" cy="1913518"/>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latin typeface="+mj-lt"/>
              </a:rPr>
              <a:t>MULTIPLE INTELLIGENCE</a:t>
            </a:r>
            <a:endParaRPr lang="en-US" sz="4000" dirty="0">
              <a:latin typeface="+mj-lt"/>
            </a:endParaRPr>
          </a:p>
        </p:txBody>
      </p:sp>
      <p:sp>
        <p:nvSpPr>
          <p:cNvPr id="5" name="Right Arrow 4"/>
          <p:cNvSpPr/>
          <p:nvPr/>
        </p:nvSpPr>
        <p:spPr>
          <a:xfrm>
            <a:off x="3500430" y="3214686"/>
            <a:ext cx="1143008" cy="8572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err="1" smtClean="0"/>
              <a:t>Pengaruh</a:t>
            </a:r>
            <a:r>
              <a:rPr lang="en-US" smtClean="0"/>
              <a:t> </a:t>
            </a:r>
            <a:r>
              <a:rPr lang="en-US" err="1" smtClean="0"/>
              <a:t>Kecerdasan</a:t>
            </a:r>
            <a:r>
              <a:rPr lang="en-US" smtClean="0"/>
              <a:t> </a:t>
            </a:r>
            <a:r>
              <a:rPr lang="en-US" err="1" smtClean="0"/>
              <a:t>dan</a:t>
            </a:r>
            <a:r>
              <a:rPr lang="en-US" smtClean="0"/>
              <a:t> </a:t>
            </a:r>
            <a:r>
              <a:rPr lang="en-US" err="1" smtClean="0"/>
              <a:t>Lingkungan</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85768"/>
            <a:ext cx="8229600" cy="1143000"/>
          </a:xfrm>
        </p:spPr>
        <p:txBody>
          <a:bodyPr>
            <a:normAutofit/>
          </a:bodyPr>
          <a:lstStyle/>
          <a:p>
            <a:r>
              <a:rPr lang="en-US" sz="3200" smtClean="0"/>
              <a:t>The Third </a:t>
            </a:r>
            <a:r>
              <a:rPr lang="en-US" sz="3200" err="1" smtClean="0"/>
              <a:t>Wafe</a:t>
            </a:r>
            <a:r>
              <a:rPr lang="en-US" sz="3200" smtClean="0"/>
              <a:t> (by </a:t>
            </a:r>
            <a:r>
              <a:rPr lang="en-US" sz="3200" err="1" smtClean="0"/>
              <a:t>Alfin</a:t>
            </a:r>
            <a:r>
              <a:rPr lang="en-US" sz="3200" smtClean="0"/>
              <a:t> Toffler)</a:t>
            </a:r>
            <a:endParaRPr lang="en-US" sz="3200"/>
          </a:p>
        </p:txBody>
      </p:sp>
      <p:graphicFrame>
        <p:nvGraphicFramePr>
          <p:cNvPr id="4" name="Content Placeholder 3"/>
          <p:cNvGraphicFramePr>
            <a:graphicFrameLocks noGrp="1"/>
          </p:cNvGraphicFramePr>
          <p:nvPr>
            <p:ph idx="1"/>
          </p:nvPr>
        </p:nvGraphicFramePr>
        <p:xfrm>
          <a:off x="785786" y="954428"/>
          <a:ext cx="7858179" cy="5760720"/>
        </p:xfrm>
        <a:graphic>
          <a:graphicData uri="http://schemas.openxmlformats.org/drawingml/2006/table">
            <a:tbl>
              <a:tblPr firstRow="1" bandRow="1">
                <a:tableStyleId>{5C22544A-7EE6-4342-B048-85BDC9FD1C3A}</a:tableStyleId>
              </a:tblPr>
              <a:tblGrid>
                <a:gridCol w="2619393"/>
                <a:gridCol w="2619393"/>
                <a:gridCol w="2619393"/>
              </a:tblGrid>
              <a:tr h="552844">
                <a:tc>
                  <a:txBody>
                    <a:bodyPr/>
                    <a:lstStyle/>
                    <a:p>
                      <a:pPr algn="ctr"/>
                      <a:r>
                        <a:rPr lang="en-US" b="1" dirty="0" err="1" smtClean="0">
                          <a:solidFill>
                            <a:schemeClr val="tx1"/>
                          </a:solidFill>
                        </a:rPr>
                        <a:t>Gelombang</a:t>
                      </a:r>
                      <a:r>
                        <a:rPr lang="en-US" b="1" dirty="0" smtClean="0">
                          <a:solidFill>
                            <a:schemeClr val="tx1"/>
                          </a:solidFill>
                        </a:rPr>
                        <a:t> </a:t>
                      </a:r>
                      <a:r>
                        <a:rPr lang="en-US" b="1" dirty="0" err="1" smtClean="0">
                          <a:solidFill>
                            <a:schemeClr val="tx1"/>
                          </a:solidFill>
                        </a:rPr>
                        <a:t>Pertama</a:t>
                      </a:r>
                      <a:endParaRPr lang="en-US" b="1" dirty="0" smtClean="0">
                        <a:solidFill>
                          <a:schemeClr val="tx1"/>
                        </a:solidFill>
                      </a:endParaRPr>
                    </a:p>
                    <a:p>
                      <a:pPr algn="ctr"/>
                      <a:r>
                        <a:rPr lang="en-US" b="1" dirty="0" smtClean="0">
                          <a:solidFill>
                            <a:schemeClr val="tx1"/>
                          </a:solidFill>
                        </a:rPr>
                        <a:t>(SM-1790)</a:t>
                      </a:r>
                      <a:endParaRPr lang="en-US" b="1" dirty="0">
                        <a:solidFill>
                          <a:schemeClr val="tx1"/>
                        </a:solidFill>
                      </a:endParaRPr>
                    </a:p>
                  </a:txBody>
                  <a:tcPr>
                    <a:noFill/>
                  </a:tcPr>
                </a:tc>
                <a:tc>
                  <a:txBody>
                    <a:bodyPr/>
                    <a:lstStyle/>
                    <a:p>
                      <a:pPr algn="ctr"/>
                      <a:r>
                        <a:rPr lang="en-US" b="1" dirty="0" err="1" smtClean="0">
                          <a:solidFill>
                            <a:schemeClr val="tx1"/>
                          </a:solidFill>
                        </a:rPr>
                        <a:t>Gelombang</a:t>
                      </a:r>
                      <a:r>
                        <a:rPr lang="en-US" b="1" dirty="0" smtClean="0">
                          <a:solidFill>
                            <a:schemeClr val="tx1"/>
                          </a:solidFill>
                        </a:rPr>
                        <a:t> </a:t>
                      </a:r>
                      <a:r>
                        <a:rPr lang="en-US" b="1" dirty="0" err="1" smtClean="0">
                          <a:solidFill>
                            <a:schemeClr val="tx1"/>
                          </a:solidFill>
                        </a:rPr>
                        <a:t>kedua</a:t>
                      </a:r>
                      <a:endParaRPr lang="en-US" b="1" dirty="0" smtClean="0">
                        <a:solidFill>
                          <a:schemeClr val="tx1"/>
                        </a:solidFill>
                      </a:endParaRPr>
                    </a:p>
                    <a:p>
                      <a:pPr algn="ctr"/>
                      <a:r>
                        <a:rPr lang="en-US" b="1" dirty="0" smtClean="0">
                          <a:solidFill>
                            <a:schemeClr val="tx1"/>
                          </a:solidFill>
                        </a:rPr>
                        <a:t>(1790-1970)</a:t>
                      </a:r>
                      <a:endParaRPr lang="en-US" b="1" dirty="0">
                        <a:solidFill>
                          <a:schemeClr val="tx1"/>
                        </a:solidFill>
                      </a:endParaRPr>
                    </a:p>
                  </a:txBody>
                  <a:tcPr>
                    <a:noFill/>
                  </a:tcPr>
                </a:tc>
                <a:tc>
                  <a:txBody>
                    <a:bodyPr/>
                    <a:lstStyle/>
                    <a:p>
                      <a:pPr algn="ctr"/>
                      <a:r>
                        <a:rPr lang="en-US" b="1" dirty="0" err="1" smtClean="0">
                          <a:solidFill>
                            <a:schemeClr val="tx1"/>
                          </a:solidFill>
                        </a:rPr>
                        <a:t>Gelombang</a:t>
                      </a:r>
                      <a:r>
                        <a:rPr lang="en-US" b="1" baseline="0" dirty="0" smtClean="0">
                          <a:solidFill>
                            <a:schemeClr val="tx1"/>
                          </a:solidFill>
                        </a:rPr>
                        <a:t> </a:t>
                      </a:r>
                      <a:r>
                        <a:rPr lang="en-US" b="1" baseline="0" dirty="0" err="1" smtClean="0">
                          <a:solidFill>
                            <a:schemeClr val="tx1"/>
                          </a:solidFill>
                        </a:rPr>
                        <a:t>Ketiga</a:t>
                      </a:r>
                      <a:endParaRPr lang="en-US" b="1" baseline="0" dirty="0" smtClean="0">
                        <a:solidFill>
                          <a:schemeClr val="tx1"/>
                        </a:solidFill>
                      </a:endParaRPr>
                    </a:p>
                    <a:p>
                      <a:pPr algn="ctr"/>
                      <a:r>
                        <a:rPr lang="en-US" b="1" baseline="0" dirty="0" smtClean="0">
                          <a:solidFill>
                            <a:schemeClr val="tx1"/>
                          </a:solidFill>
                        </a:rPr>
                        <a:t>(1970-2000)</a:t>
                      </a:r>
                      <a:endParaRPr lang="en-US" b="1" dirty="0">
                        <a:solidFill>
                          <a:schemeClr val="tx1"/>
                        </a:solidFill>
                      </a:endParaRPr>
                    </a:p>
                  </a:txBody>
                  <a:tcPr>
                    <a:noFill/>
                  </a:tcPr>
                </a:tc>
              </a:tr>
              <a:tr h="552844">
                <a:tc>
                  <a:txBody>
                    <a:bodyPr/>
                    <a:lstStyle/>
                    <a:p>
                      <a:r>
                        <a:rPr lang="en-US" b="1" dirty="0" err="1" smtClean="0">
                          <a:solidFill>
                            <a:schemeClr val="tx1"/>
                          </a:solidFill>
                        </a:rPr>
                        <a:t>Perubahan</a:t>
                      </a:r>
                      <a:r>
                        <a:rPr lang="en-US" b="1" dirty="0" smtClean="0">
                          <a:solidFill>
                            <a:schemeClr val="tx1"/>
                          </a:solidFill>
                        </a:rPr>
                        <a:t> </a:t>
                      </a:r>
                      <a:r>
                        <a:rPr lang="en-US" b="1" dirty="0" err="1" smtClean="0">
                          <a:solidFill>
                            <a:schemeClr val="tx1"/>
                          </a:solidFill>
                        </a:rPr>
                        <a:t>dari</a:t>
                      </a:r>
                      <a:r>
                        <a:rPr lang="en-US" b="1" dirty="0" smtClean="0">
                          <a:solidFill>
                            <a:schemeClr val="tx1"/>
                          </a:solidFill>
                        </a:rPr>
                        <a:t> </a:t>
                      </a:r>
                      <a:r>
                        <a:rPr lang="en-US" b="1" dirty="0" err="1" smtClean="0">
                          <a:solidFill>
                            <a:schemeClr val="tx1"/>
                          </a:solidFill>
                        </a:rPr>
                        <a:t>nomaden</a:t>
                      </a:r>
                      <a:r>
                        <a:rPr lang="en-US" b="1" dirty="0" smtClean="0">
                          <a:solidFill>
                            <a:schemeClr val="tx1"/>
                          </a:solidFill>
                        </a:rPr>
                        <a:t> </a:t>
                      </a:r>
                      <a:r>
                        <a:rPr lang="en-US" b="1" dirty="0" err="1" smtClean="0">
                          <a:solidFill>
                            <a:schemeClr val="tx1"/>
                          </a:solidFill>
                        </a:rPr>
                        <a:t>ke</a:t>
                      </a:r>
                      <a:r>
                        <a:rPr lang="en-US" b="1" dirty="0" smtClean="0">
                          <a:solidFill>
                            <a:schemeClr val="tx1"/>
                          </a:solidFill>
                        </a:rPr>
                        <a:t> </a:t>
                      </a:r>
                      <a:r>
                        <a:rPr lang="en-US" b="1" dirty="0" err="1" smtClean="0">
                          <a:solidFill>
                            <a:schemeClr val="tx1"/>
                          </a:solidFill>
                        </a:rPr>
                        <a:t>menetap</a:t>
                      </a:r>
                      <a:endParaRPr lang="en-US" b="1" dirty="0">
                        <a:solidFill>
                          <a:schemeClr val="tx1"/>
                        </a:solidFill>
                      </a:endParaRPr>
                    </a:p>
                  </a:txBody>
                  <a:tcPr>
                    <a:noFill/>
                  </a:tcPr>
                </a:tc>
                <a:tc>
                  <a:txBody>
                    <a:bodyPr/>
                    <a:lstStyle/>
                    <a:p>
                      <a:r>
                        <a:rPr lang="en-US" b="1" err="1" smtClean="0">
                          <a:solidFill>
                            <a:schemeClr val="tx1"/>
                          </a:solidFill>
                        </a:rPr>
                        <a:t>Diawali</a:t>
                      </a:r>
                      <a:r>
                        <a:rPr lang="en-US" b="1" baseline="0" smtClean="0">
                          <a:solidFill>
                            <a:schemeClr val="tx1"/>
                          </a:solidFill>
                        </a:rPr>
                        <a:t> </a:t>
                      </a:r>
                      <a:r>
                        <a:rPr lang="en-US" b="1" baseline="0" err="1" smtClean="0">
                          <a:solidFill>
                            <a:schemeClr val="tx1"/>
                          </a:solidFill>
                        </a:rPr>
                        <a:t>ditemukannya</a:t>
                      </a:r>
                      <a:r>
                        <a:rPr lang="en-US" b="1" baseline="0" smtClean="0">
                          <a:solidFill>
                            <a:schemeClr val="tx1"/>
                          </a:solidFill>
                        </a:rPr>
                        <a:t> </a:t>
                      </a:r>
                      <a:r>
                        <a:rPr lang="en-US" b="1" baseline="0" err="1" smtClean="0">
                          <a:solidFill>
                            <a:schemeClr val="tx1"/>
                          </a:solidFill>
                        </a:rPr>
                        <a:t>mesin</a:t>
                      </a:r>
                      <a:r>
                        <a:rPr lang="en-US" b="1" baseline="0" smtClean="0">
                          <a:solidFill>
                            <a:schemeClr val="tx1"/>
                          </a:solidFill>
                        </a:rPr>
                        <a:t> </a:t>
                      </a:r>
                      <a:r>
                        <a:rPr lang="en-US" b="1" baseline="0" err="1" smtClean="0">
                          <a:solidFill>
                            <a:schemeClr val="tx1"/>
                          </a:solidFill>
                        </a:rPr>
                        <a:t>uap</a:t>
                      </a:r>
                      <a:endParaRPr lang="en-US" b="1">
                        <a:solidFill>
                          <a:schemeClr val="tx1"/>
                        </a:solidFill>
                      </a:endParaRPr>
                    </a:p>
                  </a:txBody>
                  <a:tcPr>
                    <a:noFill/>
                  </a:tcPr>
                </a:tc>
                <a:tc>
                  <a:txBody>
                    <a:bodyPr/>
                    <a:lstStyle/>
                    <a:p>
                      <a:r>
                        <a:rPr lang="en-US" b="1" err="1" smtClean="0">
                          <a:solidFill>
                            <a:schemeClr val="tx1"/>
                          </a:solidFill>
                        </a:rPr>
                        <a:t>Menyintesis</a:t>
                      </a:r>
                      <a:r>
                        <a:rPr lang="en-US" b="1" smtClean="0">
                          <a:solidFill>
                            <a:schemeClr val="tx1"/>
                          </a:solidFill>
                        </a:rPr>
                        <a:t> </a:t>
                      </a:r>
                      <a:r>
                        <a:rPr lang="en-US" b="1" err="1" smtClean="0">
                          <a:solidFill>
                            <a:schemeClr val="tx1"/>
                          </a:solidFill>
                        </a:rPr>
                        <a:t>dari</a:t>
                      </a:r>
                      <a:r>
                        <a:rPr lang="en-US" b="1" smtClean="0">
                          <a:solidFill>
                            <a:schemeClr val="tx1"/>
                          </a:solidFill>
                        </a:rPr>
                        <a:t> </a:t>
                      </a:r>
                      <a:r>
                        <a:rPr lang="en-US" b="1" err="1" smtClean="0">
                          <a:solidFill>
                            <a:schemeClr val="tx1"/>
                          </a:solidFill>
                        </a:rPr>
                        <a:t>gelombang</a:t>
                      </a:r>
                      <a:r>
                        <a:rPr lang="en-US" b="1" smtClean="0">
                          <a:solidFill>
                            <a:schemeClr val="tx1"/>
                          </a:solidFill>
                        </a:rPr>
                        <a:t> 1</a:t>
                      </a:r>
                      <a:r>
                        <a:rPr lang="en-US" b="1" baseline="0" smtClean="0">
                          <a:solidFill>
                            <a:schemeClr val="tx1"/>
                          </a:solidFill>
                        </a:rPr>
                        <a:t> </a:t>
                      </a:r>
                      <a:r>
                        <a:rPr lang="en-US" b="1" baseline="0" err="1" smtClean="0">
                          <a:solidFill>
                            <a:schemeClr val="tx1"/>
                          </a:solidFill>
                        </a:rPr>
                        <a:t>dan</a:t>
                      </a:r>
                      <a:r>
                        <a:rPr lang="en-US" b="1" baseline="0" smtClean="0">
                          <a:solidFill>
                            <a:schemeClr val="tx1"/>
                          </a:solidFill>
                        </a:rPr>
                        <a:t> 2</a:t>
                      </a:r>
                      <a:endParaRPr lang="en-US" b="1">
                        <a:solidFill>
                          <a:schemeClr val="tx1"/>
                        </a:solidFill>
                      </a:endParaRPr>
                    </a:p>
                  </a:txBody>
                  <a:tcPr>
                    <a:noFill/>
                  </a:tcPr>
                </a:tc>
              </a:tr>
              <a:tr h="789777">
                <a:tc>
                  <a:txBody>
                    <a:bodyPr/>
                    <a:lstStyle/>
                    <a:p>
                      <a:r>
                        <a:rPr lang="en-US" b="1" err="1" smtClean="0">
                          <a:solidFill>
                            <a:schemeClr val="tx1"/>
                          </a:solidFill>
                        </a:rPr>
                        <a:t>Menggunakan</a:t>
                      </a:r>
                      <a:r>
                        <a:rPr lang="en-US" b="1" smtClean="0">
                          <a:solidFill>
                            <a:schemeClr val="tx1"/>
                          </a:solidFill>
                        </a:rPr>
                        <a:t> </a:t>
                      </a:r>
                      <a:r>
                        <a:rPr lang="en-US" b="1" err="1" smtClean="0">
                          <a:solidFill>
                            <a:schemeClr val="tx1"/>
                          </a:solidFill>
                        </a:rPr>
                        <a:t>baterai</a:t>
                      </a:r>
                      <a:r>
                        <a:rPr lang="en-US" b="1" smtClean="0">
                          <a:solidFill>
                            <a:schemeClr val="tx1"/>
                          </a:solidFill>
                        </a:rPr>
                        <a:t> </a:t>
                      </a:r>
                      <a:r>
                        <a:rPr lang="en-US" b="1" err="1" smtClean="0">
                          <a:solidFill>
                            <a:schemeClr val="tx1"/>
                          </a:solidFill>
                        </a:rPr>
                        <a:t>alam</a:t>
                      </a:r>
                      <a:endParaRPr lang="en-US" b="1">
                        <a:solidFill>
                          <a:schemeClr val="tx1"/>
                        </a:solidFill>
                      </a:endParaRPr>
                    </a:p>
                  </a:txBody>
                  <a:tcPr>
                    <a:noFill/>
                  </a:tcPr>
                </a:tc>
                <a:tc>
                  <a:txBody>
                    <a:bodyPr/>
                    <a:lstStyle/>
                    <a:p>
                      <a:r>
                        <a:rPr lang="en-US" b="1" dirty="0" err="1" smtClean="0">
                          <a:solidFill>
                            <a:schemeClr val="tx1"/>
                          </a:solidFill>
                        </a:rPr>
                        <a:t>Penggunaan</a:t>
                      </a:r>
                      <a:r>
                        <a:rPr lang="en-US" b="1" dirty="0" smtClean="0">
                          <a:solidFill>
                            <a:schemeClr val="tx1"/>
                          </a:solidFill>
                        </a:rPr>
                        <a:t> </a:t>
                      </a:r>
                      <a:r>
                        <a:rPr lang="en-US" b="1" dirty="0" err="1" smtClean="0">
                          <a:solidFill>
                            <a:schemeClr val="tx1"/>
                          </a:solidFill>
                        </a:rPr>
                        <a:t>bahan</a:t>
                      </a:r>
                      <a:r>
                        <a:rPr lang="en-US" b="1" dirty="0" smtClean="0">
                          <a:solidFill>
                            <a:schemeClr val="tx1"/>
                          </a:solidFill>
                        </a:rPr>
                        <a:t> </a:t>
                      </a:r>
                      <a:r>
                        <a:rPr lang="en-US" b="1" dirty="0" err="1" smtClean="0">
                          <a:solidFill>
                            <a:schemeClr val="tx1"/>
                          </a:solidFill>
                        </a:rPr>
                        <a:t>bakar</a:t>
                      </a:r>
                      <a:r>
                        <a:rPr lang="en-US" b="1" baseline="0" dirty="0" smtClean="0">
                          <a:solidFill>
                            <a:schemeClr val="tx1"/>
                          </a:solidFill>
                        </a:rPr>
                        <a:t> </a:t>
                      </a:r>
                      <a:r>
                        <a:rPr lang="en-US" b="1" baseline="0" dirty="0" err="1" smtClean="0">
                          <a:solidFill>
                            <a:schemeClr val="tx1"/>
                          </a:solidFill>
                        </a:rPr>
                        <a:t>fosil</a:t>
                      </a:r>
                      <a:r>
                        <a:rPr lang="en-US" b="1" baseline="0" dirty="0" smtClean="0">
                          <a:solidFill>
                            <a:schemeClr val="tx1"/>
                          </a:solidFill>
                        </a:rPr>
                        <a:t> yang </a:t>
                      </a:r>
                      <a:r>
                        <a:rPr lang="en-US" b="1" baseline="0" dirty="0" err="1" smtClean="0">
                          <a:solidFill>
                            <a:schemeClr val="tx1"/>
                          </a:solidFill>
                        </a:rPr>
                        <a:t>tidak</a:t>
                      </a:r>
                      <a:r>
                        <a:rPr lang="en-US" b="1" baseline="0" dirty="0" smtClean="0">
                          <a:solidFill>
                            <a:schemeClr val="tx1"/>
                          </a:solidFill>
                        </a:rPr>
                        <a:t> </a:t>
                      </a:r>
                      <a:r>
                        <a:rPr lang="en-US" b="1" baseline="0" dirty="0" err="1" smtClean="0">
                          <a:solidFill>
                            <a:schemeClr val="tx1"/>
                          </a:solidFill>
                        </a:rPr>
                        <a:t>terbarukan</a:t>
                      </a:r>
                      <a:endParaRPr lang="en-US" b="1" dirty="0">
                        <a:solidFill>
                          <a:schemeClr val="tx1"/>
                        </a:solidFill>
                      </a:endParaRPr>
                    </a:p>
                  </a:txBody>
                  <a:tcPr>
                    <a:noFill/>
                  </a:tcPr>
                </a:tc>
                <a:tc>
                  <a:txBody>
                    <a:bodyPr/>
                    <a:lstStyle/>
                    <a:p>
                      <a:r>
                        <a:rPr lang="en-US" b="1" err="1" smtClean="0">
                          <a:solidFill>
                            <a:schemeClr val="tx1"/>
                          </a:solidFill>
                        </a:rPr>
                        <a:t>Mulai</a:t>
                      </a:r>
                      <a:r>
                        <a:rPr lang="en-US" b="1" smtClean="0">
                          <a:solidFill>
                            <a:schemeClr val="tx1"/>
                          </a:solidFill>
                        </a:rPr>
                        <a:t> </a:t>
                      </a:r>
                      <a:r>
                        <a:rPr lang="en-US" b="1" err="1" smtClean="0">
                          <a:solidFill>
                            <a:schemeClr val="tx1"/>
                          </a:solidFill>
                        </a:rPr>
                        <a:t>menggunakan</a:t>
                      </a:r>
                      <a:r>
                        <a:rPr lang="en-US" b="1" smtClean="0">
                          <a:solidFill>
                            <a:schemeClr val="tx1"/>
                          </a:solidFill>
                        </a:rPr>
                        <a:t> </a:t>
                      </a:r>
                      <a:r>
                        <a:rPr lang="en-US" b="1" err="1" smtClean="0">
                          <a:solidFill>
                            <a:schemeClr val="tx1"/>
                          </a:solidFill>
                        </a:rPr>
                        <a:t>bahan</a:t>
                      </a:r>
                      <a:r>
                        <a:rPr lang="en-US" b="1" smtClean="0">
                          <a:solidFill>
                            <a:schemeClr val="tx1"/>
                          </a:solidFill>
                        </a:rPr>
                        <a:t> </a:t>
                      </a:r>
                      <a:r>
                        <a:rPr lang="en-US" b="1" err="1" smtClean="0">
                          <a:solidFill>
                            <a:schemeClr val="tx1"/>
                          </a:solidFill>
                        </a:rPr>
                        <a:t>bakar</a:t>
                      </a:r>
                      <a:r>
                        <a:rPr lang="en-US" b="1" smtClean="0">
                          <a:solidFill>
                            <a:schemeClr val="tx1"/>
                          </a:solidFill>
                        </a:rPr>
                        <a:t> </a:t>
                      </a:r>
                      <a:r>
                        <a:rPr lang="en-US" b="1" err="1" smtClean="0">
                          <a:solidFill>
                            <a:schemeClr val="tx1"/>
                          </a:solidFill>
                        </a:rPr>
                        <a:t>terbarukan</a:t>
                      </a:r>
                      <a:endParaRPr lang="en-US" b="1">
                        <a:solidFill>
                          <a:schemeClr val="tx1"/>
                        </a:solidFill>
                      </a:endParaRPr>
                    </a:p>
                  </a:txBody>
                  <a:tcPr>
                    <a:noFill/>
                  </a:tcPr>
                </a:tc>
              </a:tr>
              <a:tr h="552844">
                <a:tc>
                  <a:txBody>
                    <a:bodyPr/>
                    <a:lstStyle/>
                    <a:p>
                      <a:r>
                        <a:rPr lang="en-US" b="1" dirty="0" err="1" smtClean="0">
                          <a:solidFill>
                            <a:schemeClr val="tx1"/>
                          </a:solidFill>
                        </a:rPr>
                        <a:t>Keluarga</a:t>
                      </a:r>
                      <a:r>
                        <a:rPr lang="en-US" b="1" dirty="0" smtClean="0">
                          <a:solidFill>
                            <a:schemeClr val="tx1"/>
                          </a:solidFill>
                        </a:rPr>
                        <a:t> </a:t>
                      </a:r>
                      <a:r>
                        <a:rPr lang="en-US" b="1" dirty="0" err="1" smtClean="0">
                          <a:solidFill>
                            <a:schemeClr val="tx1"/>
                          </a:solidFill>
                        </a:rPr>
                        <a:t>besar</a:t>
                      </a:r>
                      <a:endParaRPr lang="en-US" b="1" dirty="0">
                        <a:solidFill>
                          <a:schemeClr val="tx1"/>
                        </a:solidFill>
                      </a:endParaRPr>
                    </a:p>
                  </a:txBody>
                  <a:tcPr>
                    <a:noFill/>
                  </a:tcPr>
                </a:tc>
                <a:tc>
                  <a:txBody>
                    <a:bodyPr/>
                    <a:lstStyle/>
                    <a:p>
                      <a:r>
                        <a:rPr lang="en-US" b="1" err="1" smtClean="0">
                          <a:solidFill>
                            <a:schemeClr val="tx1"/>
                          </a:solidFill>
                        </a:rPr>
                        <a:t>Keluarga</a:t>
                      </a:r>
                      <a:r>
                        <a:rPr lang="en-US" b="1" smtClean="0">
                          <a:solidFill>
                            <a:schemeClr val="tx1"/>
                          </a:solidFill>
                        </a:rPr>
                        <a:t> </a:t>
                      </a:r>
                      <a:r>
                        <a:rPr lang="en-US" b="1" err="1" smtClean="0">
                          <a:solidFill>
                            <a:schemeClr val="tx1"/>
                          </a:solidFill>
                        </a:rPr>
                        <a:t>inti</a:t>
                      </a:r>
                      <a:r>
                        <a:rPr lang="en-US" b="1" baseline="0" smtClean="0">
                          <a:solidFill>
                            <a:schemeClr val="tx1"/>
                          </a:solidFill>
                        </a:rPr>
                        <a:t> </a:t>
                      </a:r>
                      <a:r>
                        <a:rPr lang="en-US" b="1" baseline="0" err="1" smtClean="0">
                          <a:solidFill>
                            <a:schemeClr val="tx1"/>
                          </a:solidFill>
                        </a:rPr>
                        <a:t>lebih</a:t>
                      </a:r>
                      <a:r>
                        <a:rPr lang="en-US" b="1" baseline="0" smtClean="0">
                          <a:solidFill>
                            <a:schemeClr val="tx1"/>
                          </a:solidFill>
                        </a:rPr>
                        <a:t> </a:t>
                      </a:r>
                      <a:r>
                        <a:rPr lang="en-US" b="1" baseline="0" err="1" smtClean="0">
                          <a:solidFill>
                            <a:schemeClr val="tx1"/>
                          </a:solidFill>
                        </a:rPr>
                        <a:t>penting</a:t>
                      </a:r>
                      <a:endParaRPr lang="en-US" b="1">
                        <a:solidFill>
                          <a:schemeClr val="tx1"/>
                        </a:solidFill>
                      </a:endParaRPr>
                    </a:p>
                  </a:txBody>
                  <a:tcPr>
                    <a:noFill/>
                  </a:tcPr>
                </a:tc>
                <a:tc>
                  <a:txBody>
                    <a:bodyPr/>
                    <a:lstStyle/>
                    <a:p>
                      <a:r>
                        <a:rPr lang="en-US" b="1" err="1" smtClean="0">
                          <a:solidFill>
                            <a:schemeClr val="tx1"/>
                          </a:solidFill>
                        </a:rPr>
                        <a:t>Keluarga</a:t>
                      </a:r>
                      <a:r>
                        <a:rPr lang="en-US" b="1" smtClean="0">
                          <a:solidFill>
                            <a:schemeClr val="tx1"/>
                          </a:solidFill>
                        </a:rPr>
                        <a:t> </a:t>
                      </a:r>
                      <a:r>
                        <a:rPr lang="en-US" b="1" err="1" smtClean="0">
                          <a:solidFill>
                            <a:schemeClr val="tx1"/>
                          </a:solidFill>
                        </a:rPr>
                        <a:t>pragmatis</a:t>
                      </a:r>
                      <a:endParaRPr lang="en-US" b="1">
                        <a:solidFill>
                          <a:schemeClr val="tx1"/>
                        </a:solidFill>
                      </a:endParaRPr>
                    </a:p>
                  </a:txBody>
                  <a:tcPr>
                    <a:noFill/>
                  </a:tcPr>
                </a:tc>
              </a:tr>
              <a:tr h="552844">
                <a:tc>
                  <a:txBody>
                    <a:bodyPr/>
                    <a:lstStyle/>
                    <a:p>
                      <a:r>
                        <a:rPr lang="en-US" b="1" err="1" smtClean="0">
                          <a:solidFill>
                            <a:schemeClr val="tx1"/>
                          </a:solidFill>
                        </a:rPr>
                        <a:t>Bercocok</a:t>
                      </a:r>
                      <a:r>
                        <a:rPr lang="en-US" b="1" smtClean="0">
                          <a:solidFill>
                            <a:schemeClr val="tx1"/>
                          </a:solidFill>
                        </a:rPr>
                        <a:t> </a:t>
                      </a:r>
                      <a:r>
                        <a:rPr lang="en-US" b="1" err="1" smtClean="0">
                          <a:solidFill>
                            <a:schemeClr val="tx1"/>
                          </a:solidFill>
                        </a:rPr>
                        <a:t>tanam</a:t>
                      </a:r>
                      <a:endParaRPr lang="en-US" b="1">
                        <a:solidFill>
                          <a:schemeClr val="tx1"/>
                        </a:solidFill>
                      </a:endParaRPr>
                    </a:p>
                  </a:txBody>
                  <a:tcPr>
                    <a:noFill/>
                  </a:tcPr>
                </a:tc>
                <a:tc>
                  <a:txBody>
                    <a:bodyPr/>
                    <a:lstStyle/>
                    <a:p>
                      <a:r>
                        <a:rPr lang="en-US" b="1" err="1" smtClean="0">
                          <a:solidFill>
                            <a:schemeClr val="tx1"/>
                          </a:solidFill>
                        </a:rPr>
                        <a:t>Produk</a:t>
                      </a:r>
                      <a:r>
                        <a:rPr lang="en-US" b="1" smtClean="0">
                          <a:solidFill>
                            <a:schemeClr val="tx1"/>
                          </a:solidFill>
                        </a:rPr>
                        <a:t> </a:t>
                      </a:r>
                      <a:r>
                        <a:rPr lang="en-US" b="1" err="1" smtClean="0">
                          <a:solidFill>
                            <a:schemeClr val="tx1"/>
                          </a:solidFill>
                        </a:rPr>
                        <a:t>massal</a:t>
                      </a:r>
                      <a:r>
                        <a:rPr lang="en-US" b="1" smtClean="0">
                          <a:solidFill>
                            <a:schemeClr val="tx1"/>
                          </a:solidFill>
                        </a:rPr>
                        <a:t>, </a:t>
                      </a:r>
                      <a:r>
                        <a:rPr lang="en-US" b="1" err="1" smtClean="0">
                          <a:solidFill>
                            <a:schemeClr val="tx1"/>
                          </a:solidFill>
                        </a:rPr>
                        <a:t>dibawa</a:t>
                      </a:r>
                      <a:r>
                        <a:rPr lang="en-US" b="1" baseline="0" smtClean="0">
                          <a:solidFill>
                            <a:schemeClr val="tx1"/>
                          </a:solidFill>
                        </a:rPr>
                        <a:t> </a:t>
                      </a:r>
                      <a:r>
                        <a:rPr lang="en-US" b="1" baseline="0" err="1" smtClean="0">
                          <a:solidFill>
                            <a:schemeClr val="tx1"/>
                          </a:solidFill>
                        </a:rPr>
                        <a:t>ke</a:t>
                      </a:r>
                      <a:r>
                        <a:rPr lang="en-US" b="1" baseline="0" smtClean="0">
                          <a:solidFill>
                            <a:schemeClr val="tx1"/>
                          </a:solidFill>
                        </a:rPr>
                        <a:t> </a:t>
                      </a:r>
                      <a:r>
                        <a:rPr lang="en-US" b="1" baseline="0" err="1" smtClean="0">
                          <a:solidFill>
                            <a:schemeClr val="tx1"/>
                          </a:solidFill>
                        </a:rPr>
                        <a:t>pasar</a:t>
                      </a:r>
                      <a:endParaRPr lang="en-US" b="1">
                        <a:solidFill>
                          <a:schemeClr val="tx1"/>
                        </a:solidFill>
                      </a:endParaRPr>
                    </a:p>
                  </a:txBody>
                  <a:tcPr>
                    <a:noFill/>
                  </a:tcPr>
                </a:tc>
                <a:tc>
                  <a:txBody>
                    <a:bodyPr/>
                    <a:lstStyle/>
                    <a:p>
                      <a:r>
                        <a:rPr lang="en-US" b="1" smtClean="0">
                          <a:solidFill>
                            <a:schemeClr val="tx1"/>
                          </a:solidFill>
                        </a:rPr>
                        <a:t>Dari </a:t>
                      </a:r>
                      <a:r>
                        <a:rPr lang="en-US" b="1" err="1" smtClean="0">
                          <a:solidFill>
                            <a:schemeClr val="tx1"/>
                          </a:solidFill>
                        </a:rPr>
                        <a:t>manufaktur</a:t>
                      </a:r>
                      <a:r>
                        <a:rPr lang="en-US" b="1" baseline="0" smtClean="0">
                          <a:solidFill>
                            <a:schemeClr val="tx1"/>
                          </a:solidFill>
                        </a:rPr>
                        <a:t> </a:t>
                      </a:r>
                      <a:r>
                        <a:rPr lang="en-US" b="1" baseline="0" err="1" smtClean="0">
                          <a:solidFill>
                            <a:schemeClr val="tx1"/>
                          </a:solidFill>
                        </a:rPr>
                        <a:t>bergeser</a:t>
                      </a:r>
                      <a:r>
                        <a:rPr lang="en-US" b="1" baseline="0" smtClean="0">
                          <a:solidFill>
                            <a:schemeClr val="tx1"/>
                          </a:solidFill>
                        </a:rPr>
                        <a:t> </a:t>
                      </a:r>
                      <a:r>
                        <a:rPr lang="en-US" b="1" baseline="0" err="1" smtClean="0">
                          <a:solidFill>
                            <a:schemeClr val="tx1"/>
                          </a:solidFill>
                        </a:rPr>
                        <a:t>ke</a:t>
                      </a:r>
                      <a:r>
                        <a:rPr lang="en-US" b="1" baseline="0" smtClean="0">
                          <a:solidFill>
                            <a:schemeClr val="tx1"/>
                          </a:solidFill>
                        </a:rPr>
                        <a:t> </a:t>
                      </a:r>
                      <a:r>
                        <a:rPr lang="en-US" b="1" baseline="0" err="1" smtClean="0">
                          <a:solidFill>
                            <a:schemeClr val="tx1"/>
                          </a:solidFill>
                        </a:rPr>
                        <a:t>biofaktur</a:t>
                      </a:r>
                      <a:endParaRPr lang="en-US" b="1">
                        <a:solidFill>
                          <a:schemeClr val="tx1"/>
                        </a:solidFill>
                      </a:endParaRPr>
                    </a:p>
                  </a:txBody>
                  <a:tcPr>
                    <a:noFill/>
                  </a:tcPr>
                </a:tc>
              </a:tr>
              <a:tr h="552844">
                <a:tc>
                  <a:txBody>
                    <a:bodyPr/>
                    <a:lstStyle/>
                    <a:p>
                      <a:r>
                        <a:rPr lang="en-US" b="1" err="1" smtClean="0">
                          <a:solidFill>
                            <a:schemeClr val="tx1"/>
                          </a:solidFill>
                        </a:rPr>
                        <a:t>Komunikasi</a:t>
                      </a:r>
                      <a:r>
                        <a:rPr lang="en-US" b="1" smtClean="0">
                          <a:solidFill>
                            <a:schemeClr val="tx1"/>
                          </a:solidFill>
                        </a:rPr>
                        <a:t> oral</a:t>
                      </a:r>
                      <a:endParaRPr lang="en-US" b="1">
                        <a:solidFill>
                          <a:schemeClr val="tx1"/>
                        </a:solidFill>
                      </a:endParaRPr>
                    </a:p>
                  </a:txBody>
                  <a:tcPr>
                    <a:noFill/>
                  </a:tcPr>
                </a:tc>
                <a:tc>
                  <a:txBody>
                    <a:bodyPr/>
                    <a:lstStyle/>
                    <a:p>
                      <a:r>
                        <a:rPr lang="en-US" b="1" err="1" smtClean="0">
                          <a:solidFill>
                            <a:schemeClr val="tx1"/>
                          </a:solidFill>
                        </a:rPr>
                        <a:t>Komunikasi</a:t>
                      </a:r>
                      <a:r>
                        <a:rPr lang="en-US" b="1" baseline="0" smtClean="0">
                          <a:solidFill>
                            <a:schemeClr val="tx1"/>
                          </a:solidFill>
                        </a:rPr>
                        <a:t> </a:t>
                      </a:r>
                      <a:r>
                        <a:rPr lang="en-US" b="1" baseline="0" err="1" smtClean="0">
                          <a:solidFill>
                            <a:schemeClr val="tx1"/>
                          </a:solidFill>
                        </a:rPr>
                        <a:t>dengan</a:t>
                      </a:r>
                      <a:r>
                        <a:rPr lang="en-US" b="1" baseline="0" smtClean="0">
                          <a:solidFill>
                            <a:schemeClr val="tx1"/>
                          </a:solidFill>
                        </a:rPr>
                        <a:t> media </a:t>
                      </a:r>
                      <a:r>
                        <a:rPr lang="en-US" b="1" baseline="0" err="1" smtClean="0">
                          <a:solidFill>
                            <a:schemeClr val="tx1"/>
                          </a:solidFill>
                        </a:rPr>
                        <a:t>cetak</a:t>
                      </a:r>
                      <a:endParaRPr lang="en-US" b="1">
                        <a:solidFill>
                          <a:schemeClr val="tx1"/>
                        </a:solidFill>
                      </a:endParaRPr>
                    </a:p>
                  </a:txBody>
                  <a:tcPr>
                    <a:noFill/>
                  </a:tcPr>
                </a:tc>
                <a:tc>
                  <a:txBody>
                    <a:bodyPr/>
                    <a:lstStyle/>
                    <a:p>
                      <a:r>
                        <a:rPr lang="en-US" b="1" dirty="0" err="1" smtClean="0">
                          <a:solidFill>
                            <a:schemeClr val="tx1"/>
                          </a:solidFill>
                        </a:rPr>
                        <a:t>Komunikasi</a:t>
                      </a:r>
                      <a:r>
                        <a:rPr lang="en-US" b="1" dirty="0" smtClean="0">
                          <a:solidFill>
                            <a:schemeClr val="tx1"/>
                          </a:solidFill>
                        </a:rPr>
                        <a:t> </a:t>
                      </a:r>
                      <a:r>
                        <a:rPr lang="en-US" b="1" dirty="0" err="1" smtClean="0">
                          <a:solidFill>
                            <a:schemeClr val="tx1"/>
                          </a:solidFill>
                        </a:rPr>
                        <a:t>dengan</a:t>
                      </a:r>
                      <a:r>
                        <a:rPr lang="en-US" b="1" dirty="0" smtClean="0">
                          <a:solidFill>
                            <a:schemeClr val="tx1"/>
                          </a:solidFill>
                        </a:rPr>
                        <a:t> media </a:t>
                      </a:r>
                      <a:r>
                        <a:rPr lang="en-US" b="1" dirty="0" err="1" smtClean="0">
                          <a:solidFill>
                            <a:schemeClr val="tx1"/>
                          </a:solidFill>
                        </a:rPr>
                        <a:t>elektronik</a:t>
                      </a:r>
                      <a:endParaRPr lang="en-US" b="1" dirty="0">
                        <a:solidFill>
                          <a:schemeClr val="tx1"/>
                        </a:solidFill>
                      </a:endParaRPr>
                    </a:p>
                  </a:txBody>
                  <a:tcPr>
                    <a:noFill/>
                  </a:tcPr>
                </a:tc>
              </a:tr>
              <a:tr h="552844">
                <a:tc>
                  <a:txBody>
                    <a:bodyPr/>
                    <a:lstStyle/>
                    <a:p>
                      <a:r>
                        <a:rPr lang="en-US" b="1" smtClean="0">
                          <a:solidFill>
                            <a:schemeClr val="tx1"/>
                          </a:solidFill>
                        </a:rPr>
                        <a:t>Low interdependency</a:t>
                      </a:r>
                      <a:endParaRPr lang="en-US" b="1">
                        <a:solidFill>
                          <a:schemeClr val="tx1"/>
                        </a:solidFill>
                      </a:endParaRPr>
                    </a:p>
                  </a:txBody>
                  <a:tcPr>
                    <a:noFill/>
                  </a:tcPr>
                </a:tc>
                <a:tc>
                  <a:txBody>
                    <a:bodyPr/>
                    <a:lstStyle/>
                    <a:p>
                      <a:r>
                        <a:rPr lang="en-US" b="1" err="1" smtClean="0">
                          <a:solidFill>
                            <a:schemeClr val="tx1"/>
                          </a:solidFill>
                        </a:rPr>
                        <a:t>Penjajahan</a:t>
                      </a:r>
                      <a:r>
                        <a:rPr lang="en-US" b="1" smtClean="0">
                          <a:solidFill>
                            <a:schemeClr val="tx1"/>
                          </a:solidFill>
                        </a:rPr>
                        <a:t> </a:t>
                      </a:r>
                      <a:r>
                        <a:rPr lang="en-US" b="1" err="1" smtClean="0">
                          <a:solidFill>
                            <a:schemeClr val="tx1"/>
                          </a:solidFill>
                        </a:rPr>
                        <a:t>dan</a:t>
                      </a:r>
                      <a:r>
                        <a:rPr lang="en-US" b="1" smtClean="0">
                          <a:solidFill>
                            <a:schemeClr val="tx1"/>
                          </a:solidFill>
                        </a:rPr>
                        <a:t> </a:t>
                      </a:r>
                      <a:r>
                        <a:rPr lang="en-US" b="1" err="1" smtClean="0">
                          <a:solidFill>
                            <a:schemeClr val="tx1"/>
                          </a:solidFill>
                        </a:rPr>
                        <a:t>gerakan</a:t>
                      </a:r>
                      <a:r>
                        <a:rPr lang="en-US" b="1" baseline="0" smtClean="0">
                          <a:solidFill>
                            <a:schemeClr val="tx1"/>
                          </a:solidFill>
                        </a:rPr>
                        <a:t> </a:t>
                      </a:r>
                      <a:r>
                        <a:rPr lang="en-US" b="1" baseline="0" err="1" smtClean="0">
                          <a:solidFill>
                            <a:schemeClr val="tx1"/>
                          </a:solidFill>
                        </a:rPr>
                        <a:t>nasional</a:t>
                      </a:r>
                      <a:endParaRPr lang="en-US" b="1">
                        <a:solidFill>
                          <a:schemeClr val="tx1"/>
                        </a:solidFill>
                      </a:endParaRPr>
                    </a:p>
                  </a:txBody>
                  <a:tcPr>
                    <a:noFill/>
                  </a:tcPr>
                </a:tc>
                <a:tc>
                  <a:txBody>
                    <a:bodyPr/>
                    <a:lstStyle/>
                    <a:p>
                      <a:r>
                        <a:rPr lang="en-US" b="1" err="1" smtClean="0">
                          <a:solidFill>
                            <a:schemeClr val="tx1"/>
                          </a:solidFill>
                        </a:rPr>
                        <a:t>Menggalang</a:t>
                      </a:r>
                      <a:r>
                        <a:rPr lang="en-US" b="1" smtClean="0">
                          <a:solidFill>
                            <a:schemeClr val="tx1"/>
                          </a:solidFill>
                        </a:rPr>
                        <a:t> </a:t>
                      </a:r>
                      <a:r>
                        <a:rPr lang="en-US" b="1" err="1" smtClean="0">
                          <a:solidFill>
                            <a:schemeClr val="tx1"/>
                          </a:solidFill>
                        </a:rPr>
                        <a:t>keterkaitan</a:t>
                      </a:r>
                      <a:r>
                        <a:rPr lang="en-US" b="1" smtClean="0">
                          <a:solidFill>
                            <a:schemeClr val="tx1"/>
                          </a:solidFill>
                        </a:rPr>
                        <a:t> global</a:t>
                      </a:r>
                      <a:endParaRPr lang="en-US" b="1">
                        <a:solidFill>
                          <a:schemeClr val="tx1"/>
                        </a:solidFill>
                      </a:endParaRPr>
                    </a:p>
                  </a:txBody>
                  <a:tcPr>
                    <a:noFill/>
                  </a:tcPr>
                </a:tc>
              </a:tr>
              <a:tr h="552844">
                <a:tc>
                  <a:txBody>
                    <a:bodyPr/>
                    <a:lstStyle/>
                    <a:p>
                      <a:r>
                        <a:rPr lang="en-US" b="1" err="1" smtClean="0">
                          <a:solidFill>
                            <a:schemeClr val="tx1"/>
                          </a:solidFill>
                        </a:rPr>
                        <a:t>Dikiaskan</a:t>
                      </a:r>
                      <a:r>
                        <a:rPr lang="en-US" b="1" smtClean="0">
                          <a:solidFill>
                            <a:schemeClr val="tx1"/>
                          </a:solidFill>
                        </a:rPr>
                        <a:t> “smart is beautiful”</a:t>
                      </a:r>
                      <a:endParaRPr lang="en-US" b="1">
                        <a:solidFill>
                          <a:schemeClr val="tx1"/>
                        </a:solidFill>
                      </a:endParaRPr>
                    </a:p>
                  </a:txBody>
                  <a:tcPr>
                    <a:noFill/>
                  </a:tcPr>
                </a:tc>
                <a:tc>
                  <a:txBody>
                    <a:bodyPr/>
                    <a:lstStyle/>
                    <a:p>
                      <a:r>
                        <a:rPr lang="en-US" b="1" err="1" smtClean="0">
                          <a:solidFill>
                            <a:schemeClr val="tx1"/>
                          </a:solidFill>
                        </a:rPr>
                        <a:t>Dikiaskan</a:t>
                      </a:r>
                      <a:r>
                        <a:rPr lang="en-US" b="1" smtClean="0">
                          <a:solidFill>
                            <a:schemeClr val="tx1"/>
                          </a:solidFill>
                        </a:rPr>
                        <a:t> “big is beautiful”</a:t>
                      </a:r>
                      <a:endParaRPr lang="en-US" b="1">
                        <a:solidFill>
                          <a:schemeClr val="tx1"/>
                        </a:solidFill>
                      </a:endParaRPr>
                    </a:p>
                  </a:txBody>
                  <a:tcPr>
                    <a:noFill/>
                  </a:tcPr>
                </a:tc>
                <a:tc>
                  <a:txBody>
                    <a:bodyPr/>
                    <a:lstStyle/>
                    <a:p>
                      <a:r>
                        <a:rPr lang="en-US" b="1" err="1" smtClean="0">
                          <a:solidFill>
                            <a:schemeClr val="tx1"/>
                          </a:solidFill>
                        </a:rPr>
                        <a:t>Dikiaskan</a:t>
                      </a:r>
                      <a:r>
                        <a:rPr lang="en-US" b="1" smtClean="0">
                          <a:solidFill>
                            <a:schemeClr val="tx1"/>
                          </a:solidFill>
                        </a:rPr>
                        <a:t> “small within big is beautiful”</a:t>
                      </a:r>
                      <a:endParaRPr lang="en-US" b="1">
                        <a:solidFill>
                          <a:schemeClr val="tx1"/>
                        </a:solidFill>
                      </a:endParaRPr>
                    </a:p>
                  </a:txBody>
                  <a:tcPr>
                    <a:noFill/>
                  </a:tcPr>
                </a:tc>
              </a:tr>
              <a:tr h="320298">
                <a:tc>
                  <a:txBody>
                    <a:bodyPr/>
                    <a:lstStyle/>
                    <a:p>
                      <a:r>
                        <a:rPr lang="en-US" b="1" err="1" smtClean="0">
                          <a:solidFill>
                            <a:schemeClr val="tx1"/>
                          </a:solidFill>
                        </a:rPr>
                        <a:t>Peradaban</a:t>
                      </a:r>
                      <a:r>
                        <a:rPr lang="en-US" b="1" smtClean="0">
                          <a:solidFill>
                            <a:schemeClr val="tx1"/>
                          </a:solidFill>
                        </a:rPr>
                        <a:t> </a:t>
                      </a:r>
                      <a:r>
                        <a:rPr lang="en-US" b="1" err="1" smtClean="0">
                          <a:solidFill>
                            <a:schemeClr val="tx1"/>
                          </a:solidFill>
                        </a:rPr>
                        <a:t>pertanian</a:t>
                      </a:r>
                      <a:endParaRPr lang="en-US" b="1">
                        <a:solidFill>
                          <a:schemeClr val="tx1"/>
                        </a:solidFill>
                      </a:endParaRPr>
                    </a:p>
                  </a:txBody>
                  <a:tcPr>
                    <a:noFill/>
                  </a:tcPr>
                </a:tc>
                <a:tc>
                  <a:txBody>
                    <a:bodyPr/>
                    <a:lstStyle/>
                    <a:p>
                      <a:r>
                        <a:rPr lang="en-US" b="1" err="1" smtClean="0">
                          <a:solidFill>
                            <a:schemeClr val="tx1"/>
                          </a:solidFill>
                        </a:rPr>
                        <a:t>Peradaban</a:t>
                      </a:r>
                      <a:r>
                        <a:rPr lang="en-US" b="1" baseline="0" smtClean="0">
                          <a:solidFill>
                            <a:schemeClr val="tx1"/>
                          </a:solidFill>
                        </a:rPr>
                        <a:t> </a:t>
                      </a:r>
                      <a:r>
                        <a:rPr lang="en-US" b="1" baseline="0" err="1" smtClean="0">
                          <a:solidFill>
                            <a:schemeClr val="tx1"/>
                          </a:solidFill>
                        </a:rPr>
                        <a:t>industri</a:t>
                      </a:r>
                      <a:endParaRPr lang="en-US" b="1">
                        <a:solidFill>
                          <a:schemeClr val="tx1"/>
                        </a:solidFill>
                      </a:endParaRPr>
                    </a:p>
                  </a:txBody>
                  <a:tcPr>
                    <a:noFill/>
                  </a:tcPr>
                </a:tc>
                <a:tc>
                  <a:txBody>
                    <a:bodyPr/>
                    <a:lstStyle/>
                    <a:p>
                      <a:r>
                        <a:rPr lang="en-US" b="1" dirty="0" err="1" smtClean="0">
                          <a:solidFill>
                            <a:schemeClr val="tx1"/>
                          </a:solidFill>
                        </a:rPr>
                        <a:t>Peradaban</a:t>
                      </a:r>
                      <a:r>
                        <a:rPr lang="en-US" b="1" dirty="0" smtClean="0">
                          <a:solidFill>
                            <a:schemeClr val="tx1"/>
                          </a:solidFill>
                        </a:rPr>
                        <a:t> </a:t>
                      </a:r>
                      <a:r>
                        <a:rPr lang="en-US" b="1" dirty="0" err="1" smtClean="0">
                          <a:solidFill>
                            <a:schemeClr val="tx1"/>
                          </a:solidFill>
                        </a:rPr>
                        <a:t>informasi</a:t>
                      </a:r>
                      <a:endParaRPr lang="en-US" b="1" dirty="0">
                        <a:solidFill>
                          <a:schemeClr val="tx1"/>
                        </a:solidFill>
                      </a:endParaRPr>
                    </a:p>
                  </a:txBody>
                  <a:tcPr>
                    <a:noFill/>
                  </a:tcPr>
                </a:tc>
              </a:tr>
            </a:tbl>
          </a:graphicData>
        </a:graphic>
      </p:graphicFrame>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err="1" smtClean="0"/>
              <a:t>Dasar</a:t>
            </a:r>
            <a:r>
              <a:rPr lang="en-US" smtClean="0"/>
              <a:t> </a:t>
            </a:r>
            <a:r>
              <a:rPr lang="en-US" err="1" smtClean="0"/>
              <a:t>Pembentukan</a:t>
            </a:r>
            <a:r>
              <a:rPr lang="en-US" smtClean="0"/>
              <a:t> </a:t>
            </a:r>
            <a:r>
              <a:rPr lang="en-US" err="1" smtClean="0"/>
              <a:t>Kehidupan</a:t>
            </a:r>
            <a:r>
              <a:rPr lang="en-US" smtClean="0"/>
              <a:t> </a:t>
            </a:r>
            <a:r>
              <a:rPr lang="en-US" err="1" smtClean="0"/>
              <a:t>Sosial</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smtClean="0"/>
              <a:t>Proses</a:t>
            </a:r>
            <a:r>
              <a:rPr lang="en-US" smtClean="0"/>
              <a:t> </a:t>
            </a:r>
            <a:r>
              <a:rPr lang="en-US" err="1" smtClean="0"/>
              <a:t>Perkembangan</a:t>
            </a:r>
            <a:r>
              <a:rPr lang="en-US" smtClean="0"/>
              <a:t> </a:t>
            </a:r>
            <a:r>
              <a:rPr lang="en-US" err="1" smtClean="0"/>
              <a:t>Kebudayaan</a:t>
            </a:r>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Content Placeholder 3" descr="th.jpg"/>
          <p:cNvPicPr>
            <a:picLocks noGrp="1" noChangeAspect="1"/>
          </p:cNvPicPr>
          <p:nvPr>
            <p:ph idx="1"/>
          </p:nvPr>
        </p:nvPicPr>
        <p:blipFill>
          <a:blip r:embed="rId2"/>
          <a:srcRect/>
          <a:stretch>
            <a:fillRect/>
          </a:stretch>
        </p:blipFill>
        <p:spPr>
          <a:xfrm>
            <a:off x="152400" y="381000"/>
            <a:ext cx="8839200" cy="6477000"/>
          </a:xfrm>
        </p:spPr>
      </p:pic>
      <p:sp>
        <p:nvSpPr>
          <p:cNvPr id="3" name="Title 2"/>
          <p:cNvSpPr>
            <a:spLocks noGrp="1"/>
          </p:cNvSpPr>
          <p:nvPr>
            <p:ph type="title"/>
          </p:nvPr>
        </p:nvSpPr>
        <p:spPr/>
        <p:txBody>
          <a:bodyPr/>
          <a:lstStyle/>
          <a:p>
            <a:pPr>
              <a:defRPr/>
            </a:pPr>
            <a:endParaRPr lang="id-ID"/>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smtClean="0"/>
              <a:t>Paham</a:t>
            </a:r>
            <a:r>
              <a:rPr lang="en-US" smtClean="0"/>
              <a:t> </a:t>
            </a:r>
            <a:r>
              <a:rPr lang="en-US" err="1" smtClean="0"/>
              <a:t>tentang</a:t>
            </a:r>
            <a:r>
              <a:rPr lang="en-US" smtClean="0"/>
              <a:t> </a:t>
            </a:r>
            <a:r>
              <a:rPr lang="en-US" err="1" smtClean="0"/>
              <a:t>Hubungan</a:t>
            </a:r>
            <a:r>
              <a:rPr lang="en-US" smtClean="0"/>
              <a:t> </a:t>
            </a:r>
            <a:r>
              <a:rPr lang="en-US" err="1" smtClean="0"/>
              <a:t>Manusia</a:t>
            </a:r>
            <a:r>
              <a:rPr lang="en-US" smtClean="0"/>
              <a:t> </a:t>
            </a:r>
            <a:r>
              <a:rPr lang="en-US" err="1" smtClean="0"/>
              <a:t>dan</a:t>
            </a:r>
            <a:r>
              <a:rPr lang="en-US" smtClean="0"/>
              <a:t> </a:t>
            </a:r>
            <a:r>
              <a:rPr lang="en-US" err="1" smtClean="0"/>
              <a:t>Lingkungan</a:t>
            </a:r>
            <a:endParaRPr lang="en-US"/>
          </a:p>
        </p:txBody>
      </p:sp>
      <p:sp>
        <p:nvSpPr>
          <p:cNvPr id="3" name="Content Placeholder 2"/>
          <p:cNvSpPr>
            <a:spLocks noGrp="1"/>
          </p:cNvSpPr>
          <p:nvPr>
            <p:ph idx="1"/>
          </p:nvPr>
        </p:nvSpPr>
        <p:spPr/>
        <p:txBody>
          <a:bodyPr>
            <a:normAutofit fontScale="92500" lnSpcReduction="20000"/>
          </a:bodyPr>
          <a:lstStyle/>
          <a:p>
            <a:r>
              <a:rPr lang="en-US" err="1" smtClean="0"/>
              <a:t>Kosmogini</a:t>
            </a:r>
            <a:r>
              <a:rPr lang="en-US" smtClean="0"/>
              <a:t> = </a:t>
            </a:r>
            <a:r>
              <a:rPr lang="en-US" err="1" smtClean="0"/>
              <a:t>manusia</a:t>
            </a:r>
            <a:r>
              <a:rPr lang="en-US" smtClean="0"/>
              <a:t> </a:t>
            </a:r>
            <a:r>
              <a:rPr lang="en-US" err="1" smtClean="0"/>
              <a:t>harus</a:t>
            </a:r>
            <a:r>
              <a:rPr lang="en-US" smtClean="0"/>
              <a:t> </a:t>
            </a:r>
            <a:r>
              <a:rPr lang="en-US" err="1" smtClean="0"/>
              <a:t>menyesuaikan</a:t>
            </a:r>
            <a:r>
              <a:rPr lang="en-US" smtClean="0"/>
              <a:t> </a:t>
            </a:r>
            <a:r>
              <a:rPr lang="en-US" err="1" smtClean="0"/>
              <a:t>diri</a:t>
            </a:r>
            <a:r>
              <a:rPr lang="en-US" smtClean="0"/>
              <a:t> </a:t>
            </a:r>
            <a:r>
              <a:rPr lang="en-US" err="1" smtClean="0"/>
              <a:t>dengan</a:t>
            </a:r>
            <a:r>
              <a:rPr lang="en-US" smtClean="0"/>
              <a:t> </a:t>
            </a:r>
            <a:r>
              <a:rPr lang="en-US" err="1" smtClean="0"/>
              <a:t>alam</a:t>
            </a:r>
            <a:r>
              <a:rPr lang="en-US" smtClean="0"/>
              <a:t> </a:t>
            </a:r>
            <a:r>
              <a:rPr lang="en-US" err="1" smtClean="0"/>
              <a:t>karena</a:t>
            </a:r>
            <a:r>
              <a:rPr lang="en-US" smtClean="0"/>
              <a:t> </a:t>
            </a:r>
            <a:r>
              <a:rPr lang="en-US" err="1" smtClean="0"/>
              <a:t>alam</a:t>
            </a:r>
            <a:r>
              <a:rPr lang="en-US" smtClean="0"/>
              <a:t> </a:t>
            </a:r>
            <a:r>
              <a:rPr lang="en-US" err="1" smtClean="0"/>
              <a:t>sendiri</a:t>
            </a:r>
            <a:r>
              <a:rPr lang="en-US" smtClean="0"/>
              <a:t> yang </a:t>
            </a:r>
            <a:r>
              <a:rPr lang="en-US" err="1" smtClean="0"/>
              <a:t>mengetahui</a:t>
            </a:r>
            <a:r>
              <a:rPr lang="en-US" smtClean="0"/>
              <a:t> paling </a:t>
            </a:r>
            <a:r>
              <a:rPr lang="en-US" err="1" smtClean="0"/>
              <a:t>baik</a:t>
            </a:r>
            <a:endParaRPr lang="en-US" smtClean="0"/>
          </a:p>
          <a:p>
            <a:r>
              <a:rPr lang="en-US" err="1" smtClean="0"/>
              <a:t>Determinisme</a:t>
            </a:r>
            <a:r>
              <a:rPr lang="en-US" smtClean="0"/>
              <a:t> = </a:t>
            </a:r>
            <a:r>
              <a:rPr lang="en-US" err="1" smtClean="0"/>
              <a:t>perkembangan</a:t>
            </a:r>
            <a:r>
              <a:rPr lang="en-US" smtClean="0"/>
              <a:t> </a:t>
            </a:r>
            <a:r>
              <a:rPr lang="en-US" err="1" smtClean="0"/>
              <a:t>manusia</a:t>
            </a:r>
            <a:r>
              <a:rPr lang="en-US" smtClean="0"/>
              <a:t> </a:t>
            </a:r>
            <a:r>
              <a:rPr lang="en-US" err="1" smtClean="0"/>
              <a:t>sangat</a:t>
            </a:r>
            <a:r>
              <a:rPr lang="en-US" smtClean="0"/>
              <a:t> </a:t>
            </a:r>
            <a:r>
              <a:rPr lang="en-US" err="1" smtClean="0"/>
              <a:t>ditentukan</a:t>
            </a:r>
            <a:r>
              <a:rPr lang="en-US" smtClean="0"/>
              <a:t> </a:t>
            </a:r>
            <a:r>
              <a:rPr lang="en-US" err="1" smtClean="0"/>
              <a:t>oleh</a:t>
            </a:r>
            <a:r>
              <a:rPr lang="en-US" smtClean="0"/>
              <a:t> </a:t>
            </a:r>
            <a:r>
              <a:rPr lang="en-US" err="1" smtClean="0"/>
              <a:t>alam</a:t>
            </a:r>
            <a:r>
              <a:rPr lang="en-US" smtClean="0"/>
              <a:t> </a:t>
            </a:r>
            <a:r>
              <a:rPr lang="en-US" err="1" smtClean="0"/>
              <a:t>lingkungannya</a:t>
            </a:r>
            <a:r>
              <a:rPr lang="en-US" smtClean="0"/>
              <a:t>. </a:t>
            </a:r>
            <a:r>
              <a:rPr lang="en-US" err="1" smtClean="0"/>
              <a:t>Tokoh</a:t>
            </a:r>
            <a:r>
              <a:rPr lang="en-US" smtClean="0"/>
              <a:t> : Charles Darwin</a:t>
            </a:r>
          </a:p>
          <a:p>
            <a:r>
              <a:rPr lang="en-US" err="1" smtClean="0"/>
              <a:t>Posibilisme</a:t>
            </a:r>
            <a:r>
              <a:rPr lang="en-US" smtClean="0"/>
              <a:t> = </a:t>
            </a:r>
            <a:r>
              <a:rPr lang="en-US" err="1" smtClean="0"/>
              <a:t>alam</a:t>
            </a:r>
            <a:r>
              <a:rPr lang="en-US" smtClean="0"/>
              <a:t> </a:t>
            </a:r>
            <a:r>
              <a:rPr lang="en-US" err="1" smtClean="0"/>
              <a:t>bukan</a:t>
            </a:r>
            <a:r>
              <a:rPr lang="en-US" smtClean="0"/>
              <a:t> </a:t>
            </a:r>
            <a:r>
              <a:rPr lang="en-US" err="1" smtClean="0"/>
              <a:t>faktor</a:t>
            </a:r>
            <a:r>
              <a:rPr lang="en-US" smtClean="0"/>
              <a:t> yang </a:t>
            </a:r>
            <a:r>
              <a:rPr lang="en-US" err="1" smtClean="0"/>
              <a:t>menetukan</a:t>
            </a:r>
            <a:r>
              <a:rPr lang="en-US" smtClean="0"/>
              <a:t> </a:t>
            </a:r>
            <a:r>
              <a:rPr lang="en-US" err="1" smtClean="0"/>
              <a:t>melainkan</a:t>
            </a:r>
            <a:r>
              <a:rPr lang="en-US" smtClean="0"/>
              <a:t> </a:t>
            </a:r>
            <a:r>
              <a:rPr lang="en-US" err="1" smtClean="0"/>
              <a:t>faktor</a:t>
            </a:r>
            <a:r>
              <a:rPr lang="en-US" smtClean="0"/>
              <a:t> </a:t>
            </a:r>
            <a:r>
              <a:rPr lang="en-US" err="1" smtClean="0"/>
              <a:t>pengontrol</a:t>
            </a:r>
            <a:r>
              <a:rPr lang="en-US" smtClean="0"/>
              <a:t>, </a:t>
            </a:r>
            <a:r>
              <a:rPr lang="en-US" err="1" smtClean="0"/>
              <a:t>peluang</a:t>
            </a:r>
            <a:r>
              <a:rPr lang="en-US" smtClean="0"/>
              <a:t> </a:t>
            </a:r>
            <a:r>
              <a:rPr lang="en-US" err="1" smtClean="0"/>
              <a:t>atau</a:t>
            </a:r>
            <a:r>
              <a:rPr lang="en-US" smtClean="0"/>
              <a:t> </a:t>
            </a:r>
            <a:r>
              <a:rPr lang="en-US" err="1" smtClean="0"/>
              <a:t>kemungkinan</a:t>
            </a:r>
            <a:r>
              <a:rPr lang="en-US" smtClean="0"/>
              <a:t> </a:t>
            </a:r>
            <a:r>
              <a:rPr lang="en-US" err="1" smtClean="0"/>
              <a:t>terjadinya</a:t>
            </a:r>
            <a:r>
              <a:rPr lang="en-US" smtClean="0"/>
              <a:t> </a:t>
            </a:r>
            <a:r>
              <a:rPr lang="en-US" err="1" smtClean="0"/>
              <a:t>kegiatan</a:t>
            </a:r>
            <a:r>
              <a:rPr lang="en-US" smtClean="0"/>
              <a:t> </a:t>
            </a:r>
            <a:r>
              <a:rPr lang="en-US" err="1" smtClean="0"/>
              <a:t>dan</a:t>
            </a:r>
            <a:r>
              <a:rPr lang="en-US" smtClean="0"/>
              <a:t> </a:t>
            </a:r>
            <a:r>
              <a:rPr lang="en-US" err="1" smtClean="0"/>
              <a:t>kebudayaan</a:t>
            </a:r>
            <a:r>
              <a:rPr lang="en-US" smtClean="0"/>
              <a:t> </a:t>
            </a:r>
            <a:r>
              <a:rPr lang="en-US" err="1" smtClean="0"/>
              <a:t>manusia</a:t>
            </a:r>
            <a:r>
              <a:rPr lang="en-US" smtClean="0"/>
              <a:t>. </a:t>
            </a:r>
            <a:r>
              <a:rPr lang="en-US" err="1" smtClean="0"/>
              <a:t>Tokoh</a:t>
            </a:r>
            <a:r>
              <a:rPr lang="en-US" smtClean="0"/>
              <a:t> : EC </a:t>
            </a:r>
            <a:r>
              <a:rPr lang="en-US" err="1" smtClean="0"/>
              <a:t>Semple</a:t>
            </a:r>
            <a:r>
              <a:rPr lang="en-US" smtClean="0"/>
              <a:t> </a:t>
            </a:r>
            <a:r>
              <a:rPr lang="en-US" err="1" smtClean="0"/>
              <a:t>dan</a:t>
            </a:r>
            <a:r>
              <a:rPr lang="en-US" smtClean="0"/>
              <a:t> Paul Vidal de la </a:t>
            </a:r>
            <a:r>
              <a:rPr lang="en-US" err="1" smtClean="0"/>
              <a:t>Blache</a:t>
            </a:r>
            <a:endParaRPr lang="en-US"/>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err="1" smtClean="0"/>
              <a:t>Optimisme</a:t>
            </a:r>
            <a:r>
              <a:rPr lang="en-US" smtClean="0"/>
              <a:t> </a:t>
            </a:r>
            <a:r>
              <a:rPr lang="en-US" err="1" smtClean="0"/>
              <a:t>Teknologi</a:t>
            </a:r>
            <a:r>
              <a:rPr lang="en-US" smtClean="0"/>
              <a:t> = </a:t>
            </a:r>
            <a:r>
              <a:rPr lang="en-US" err="1" smtClean="0"/>
              <a:t>manusia</a:t>
            </a:r>
            <a:r>
              <a:rPr lang="en-US" smtClean="0"/>
              <a:t> </a:t>
            </a:r>
            <a:r>
              <a:rPr lang="en-US" err="1" smtClean="0"/>
              <a:t>adalah</a:t>
            </a:r>
            <a:r>
              <a:rPr lang="en-US" smtClean="0"/>
              <a:t> </a:t>
            </a:r>
            <a:r>
              <a:rPr lang="en-US" err="1" smtClean="0"/>
              <a:t>faktor</a:t>
            </a:r>
            <a:r>
              <a:rPr lang="en-US" smtClean="0"/>
              <a:t> </a:t>
            </a:r>
            <a:r>
              <a:rPr lang="en-US" err="1" smtClean="0"/>
              <a:t>dominan</a:t>
            </a:r>
            <a:r>
              <a:rPr lang="en-US" smtClean="0"/>
              <a:t> </a:t>
            </a:r>
            <a:r>
              <a:rPr lang="en-US" err="1" smtClean="0"/>
              <a:t>terhadap</a:t>
            </a:r>
            <a:r>
              <a:rPr lang="en-US" smtClean="0"/>
              <a:t> </a:t>
            </a:r>
            <a:r>
              <a:rPr lang="en-US" err="1" smtClean="0"/>
              <a:t>lingkungan</a:t>
            </a:r>
            <a:r>
              <a:rPr lang="en-US" smtClean="0"/>
              <a:t> </a:t>
            </a:r>
          </a:p>
          <a:p>
            <a:r>
              <a:rPr lang="en-US" err="1" smtClean="0"/>
              <a:t>Ketuhanan</a:t>
            </a:r>
            <a:r>
              <a:rPr lang="en-US" smtClean="0"/>
              <a:t> = </a:t>
            </a:r>
            <a:r>
              <a:rPr lang="en-US" err="1" smtClean="0"/>
              <a:t>manusia</a:t>
            </a:r>
            <a:r>
              <a:rPr lang="en-US" smtClean="0"/>
              <a:t> </a:t>
            </a:r>
            <a:r>
              <a:rPr lang="en-US" err="1" smtClean="0"/>
              <a:t>dan</a:t>
            </a:r>
            <a:r>
              <a:rPr lang="en-US" smtClean="0"/>
              <a:t> </a:t>
            </a:r>
            <a:r>
              <a:rPr lang="en-US" err="1" smtClean="0"/>
              <a:t>alam</a:t>
            </a:r>
            <a:r>
              <a:rPr lang="en-US" smtClean="0"/>
              <a:t> </a:t>
            </a:r>
            <a:r>
              <a:rPr lang="en-US" err="1" smtClean="0"/>
              <a:t>semesta</a:t>
            </a:r>
            <a:r>
              <a:rPr lang="en-US" smtClean="0"/>
              <a:t> </a:t>
            </a:r>
            <a:r>
              <a:rPr lang="en-US" err="1" smtClean="0"/>
              <a:t>diciptakan</a:t>
            </a:r>
            <a:r>
              <a:rPr lang="en-US" smtClean="0"/>
              <a:t> </a:t>
            </a:r>
            <a:r>
              <a:rPr lang="en-US" err="1" smtClean="0"/>
              <a:t>oleh</a:t>
            </a:r>
            <a:r>
              <a:rPr lang="en-US" smtClean="0"/>
              <a:t> </a:t>
            </a:r>
            <a:r>
              <a:rPr lang="en-US" err="1" smtClean="0"/>
              <a:t>Tuhan</a:t>
            </a:r>
            <a:r>
              <a:rPr lang="en-US" smtClean="0"/>
              <a:t>, </a:t>
            </a:r>
            <a:r>
              <a:rPr lang="en-US" err="1" smtClean="0"/>
              <a:t>manusia</a:t>
            </a:r>
            <a:r>
              <a:rPr lang="en-US" smtClean="0"/>
              <a:t> </a:t>
            </a:r>
            <a:r>
              <a:rPr lang="en-US" err="1" smtClean="0"/>
              <a:t>bukan</a:t>
            </a:r>
            <a:r>
              <a:rPr lang="en-US" smtClean="0"/>
              <a:t> </a:t>
            </a:r>
            <a:r>
              <a:rPr lang="en-US" err="1" smtClean="0"/>
              <a:t>penguasa</a:t>
            </a:r>
            <a:r>
              <a:rPr lang="en-US" smtClean="0"/>
              <a:t> </a:t>
            </a:r>
            <a:r>
              <a:rPr lang="en-US" err="1" smtClean="0"/>
              <a:t>alam</a:t>
            </a:r>
            <a:r>
              <a:rPr lang="en-US" smtClean="0"/>
              <a:t>, </a:t>
            </a:r>
            <a:r>
              <a:rPr lang="en-US" err="1" smtClean="0"/>
              <a:t>tapi</a:t>
            </a:r>
            <a:r>
              <a:rPr lang="en-US" smtClean="0"/>
              <a:t> </a:t>
            </a:r>
            <a:r>
              <a:rPr lang="en-US" err="1" smtClean="0"/>
              <a:t>hanya</a:t>
            </a:r>
            <a:r>
              <a:rPr lang="en-US" smtClean="0"/>
              <a:t> </a:t>
            </a:r>
            <a:r>
              <a:rPr lang="en-US" err="1" smtClean="0"/>
              <a:t>sekedar</a:t>
            </a:r>
            <a:r>
              <a:rPr lang="en-US" smtClean="0"/>
              <a:t> </a:t>
            </a:r>
            <a:r>
              <a:rPr lang="en-US" err="1" smtClean="0"/>
              <a:t>pambawa</a:t>
            </a:r>
            <a:r>
              <a:rPr lang="en-US" smtClean="0"/>
              <a:t> </a:t>
            </a:r>
            <a:r>
              <a:rPr lang="en-US" err="1" smtClean="0"/>
              <a:t>amanat</a:t>
            </a:r>
            <a:r>
              <a:rPr lang="en-US" smtClean="0"/>
              <a:t> </a:t>
            </a:r>
            <a:r>
              <a:rPr lang="en-US" err="1" smtClean="0"/>
              <a:t>di</a:t>
            </a:r>
            <a:r>
              <a:rPr lang="en-US" smtClean="0"/>
              <a:t> </a:t>
            </a:r>
            <a:r>
              <a:rPr lang="en-US" err="1" smtClean="0"/>
              <a:t>muka</a:t>
            </a:r>
            <a:r>
              <a:rPr lang="en-US" smtClean="0"/>
              <a:t> </a:t>
            </a:r>
            <a:r>
              <a:rPr lang="en-US" err="1" smtClean="0"/>
              <a:t>bumi</a:t>
            </a:r>
            <a:endParaRPr lang="en-US"/>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2643182"/>
            <a:ext cx="7851648" cy="1828800"/>
          </a:xfrm>
        </p:spPr>
        <p:txBody>
          <a:bodyPr>
            <a:normAutofit fontScale="90000"/>
          </a:bodyPr>
          <a:lstStyle/>
          <a:p>
            <a:pPr algn="ctr"/>
            <a:r>
              <a:rPr lang="en-US" err="1" smtClean="0"/>
              <a:t>Apapun</a:t>
            </a:r>
            <a:r>
              <a:rPr lang="en-US" smtClean="0"/>
              <a:t> </a:t>
            </a:r>
            <a:r>
              <a:rPr lang="en-US" err="1" smtClean="0"/>
              <a:t>pahamnya</a:t>
            </a:r>
            <a:r>
              <a:rPr lang="en-US" smtClean="0"/>
              <a:t> </a:t>
            </a:r>
            <a:r>
              <a:rPr lang="en-US" err="1" smtClean="0"/>
              <a:t>manusia</a:t>
            </a:r>
            <a:r>
              <a:rPr lang="en-US" smtClean="0"/>
              <a:t> </a:t>
            </a:r>
            <a:r>
              <a:rPr lang="en-US" err="1" smtClean="0"/>
              <a:t>harus</a:t>
            </a:r>
            <a:r>
              <a:rPr lang="en-US" smtClean="0"/>
              <a:t> </a:t>
            </a:r>
            <a:r>
              <a:rPr lang="en-US" err="1" smtClean="0"/>
              <a:t>tetap</a:t>
            </a:r>
            <a:r>
              <a:rPr lang="en-US" smtClean="0"/>
              <a:t> </a:t>
            </a:r>
            <a:r>
              <a:rPr lang="en-US" err="1" smtClean="0"/>
              <a:t>melakukan</a:t>
            </a:r>
            <a:r>
              <a:rPr lang="en-US" smtClean="0"/>
              <a:t> </a:t>
            </a:r>
            <a:r>
              <a:rPr lang="en-US" err="1" smtClean="0"/>
              <a:t>perubahan</a:t>
            </a:r>
            <a:r>
              <a:rPr lang="en-US" smtClean="0"/>
              <a:t>, </a:t>
            </a:r>
            <a:r>
              <a:rPr lang="en-US" err="1" smtClean="0"/>
              <a:t>termasuk</a:t>
            </a:r>
            <a:r>
              <a:rPr lang="en-US" smtClean="0"/>
              <a:t> </a:t>
            </a:r>
            <a:r>
              <a:rPr lang="en-US" err="1" smtClean="0"/>
              <a:t>perubahan</a:t>
            </a:r>
            <a:r>
              <a:rPr lang="en-US" smtClean="0"/>
              <a:t> </a:t>
            </a:r>
            <a:r>
              <a:rPr lang="en-US" err="1" smtClean="0"/>
              <a:t>sosial</a:t>
            </a:r>
            <a:endParaRPr lang="en-US"/>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Problema</a:t>
            </a:r>
            <a:r>
              <a:rPr lang="en-US" smtClean="0"/>
              <a:t> </a:t>
            </a:r>
            <a:r>
              <a:rPr lang="en-US" err="1" smtClean="0"/>
              <a:t>Lingkungan</a:t>
            </a:r>
            <a:endParaRPr lang="en-US"/>
          </a:p>
        </p:txBody>
      </p:sp>
      <p:sp>
        <p:nvSpPr>
          <p:cNvPr id="3" name="Content Placeholder 2"/>
          <p:cNvSpPr>
            <a:spLocks noGrp="1"/>
          </p:cNvSpPr>
          <p:nvPr>
            <p:ph idx="1"/>
          </p:nvPr>
        </p:nvSpPr>
        <p:spPr/>
        <p:txBody>
          <a:bodyPr/>
          <a:lstStyle/>
          <a:p>
            <a:pPr>
              <a:buNone/>
            </a:pPr>
            <a:r>
              <a:rPr lang="en-US" err="1" smtClean="0"/>
              <a:t>Menurut</a:t>
            </a:r>
            <a:r>
              <a:rPr lang="en-US" smtClean="0"/>
              <a:t> David L. Sill :</a:t>
            </a:r>
          </a:p>
          <a:p>
            <a:r>
              <a:rPr lang="en-US" err="1" smtClean="0"/>
              <a:t>Prejude</a:t>
            </a:r>
            <a:r>
              <a:rPr lang="en-US" smtClean="0"/>
              <a:t> (</a:t>
            </a:r>
            <a:r>
              <a:rPr lang="en-US" err="1" smtClean="0"/>
              <a:t>purbasangka</a:t>
            </a:r>
            <a:r>
              <a:rPr lang="en-US" smtClean="0"/>
              <a:t>)</a:t>
            </a:r>
          </a:p>
          <a:p>
            <a:r>
              <a:rPr lang="en-US" smtClean="0"/>
              <a:t>Peace (</a:t>
            </a:r>
            <a:r>
              <a:rPr lang="en-US" err="1" smtClean="0"/>
              <a:t>perdamaian</a:t>
            </a:r>
            <a:r>
              <a:rPr lang="en-US" smtClean="0"/>
              <a:t>)</a:t>
            </a:r>
          </a:p>
          <a:p>
            <a:r>
              <a:rPr lang="en-US" smtClean="0"/>
              <a:t>Population (</a:t>
            </a:r>
            <a:r>
              <a:rPr lang="en-US" err="1" smtClean="0"/>
              <a:t>penduduk</a:t>
            </a:r>
            <a:r>
              <a:rPr lang="en-US" smtClean="0"/>
              <a:t>)</a:t>
            </a:r>
          </a:p>
          <a:p>
            <a:r>
              <a:rPr lang="en-US" smtClean="0"/>
              <a:t>Poverty (</a:t>
            </a:r>
            <a:r>
              <a:rPr lang="en-US" err="1" smtClean="0"/>
              <a:t>kemiskinan</a:t>
            </a:r>
            <a:r>
              <a:rPr lang="en-US" smtClean="0"/>
              <a:t>)</a:t>
            </a:r>
          </a:p>
          <a:p>
            <a:r>
              <a:rPr lang="en-US" smtClean="0"/>
              <a:t>Pollution (</a:t>
            </a:r>
            <a:r>
              <a:rPr lang="en-US" err="1" smtClean="0"/>
              <a:t>pencemaran</a:t>
            </a:r>
            <a:r>
              <a:rPr lang="en-US" smtClean="0"/>
              <a:t>)</a:t>
            </a:r>
            <a:endParaRPr lang="en-US"/>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err="1" smtClean="0"/>
              <a:t>Menurut</a:t>
            </a:r>
            <a:r>
              <a:rPr lang="en-US" smtClean="0"/>
              <a:t> MIT Project team :</a:t>
            </a:r>
          </a:p>
          <a:p>
            <a:r>
              <a:rPr lang="en-US" err="1" smtClean="0"/>
              <a:t>Penduduk</a:t>
            </a:r>
            <a:endParaRPr lang="en-US" smtClean="0"/>
          </a:p>
          <a:p>
            <a:r>
              <a:rPr lang="en-US" err="1" smtClean="0"/>
              <a:t>Produksi</a:t>
            </a:r>
            <a:r>
              <a:rPr lang="en-US" smtClean="0"/>
              <a:t> </a:t>
            </a:r>
            <a:r>
              <a:rPr lang="en-US" err="1" smtClean="0"/>
              <a:t>Pertanian</a:t>
            </a:r>
            <a:endParaRPr lang="en-US" smtClean="0"/>
          </a:p>
          <a:p>
            <a:r>
              <a:rPr lang="en-US" err="1" smtClean="0"/>
              <a:t>Sumber</a:t>
            </a:r>
            <a:r>
              <a:rPr lang="en-US" smtClean="0"/>
              <a:t> </a:t>
            </a:r>
            <a:r>
              <a:rPr lang="en-US" err="1" smtClean="0"/>
              <a:t>daya</a:t>
            </a:r>
            <a:r>
              <a:rPr lang="en-US" smtClean="0"/>
              <a:t> </a:t>
            </a:r>
            <a:r>
              <a:rPr lang="en-US" err="1" smtClean="0"/>
              <a:t>Alam</a:t>
            </a:r>
            <a:endParaRPr lang="en-US" smtClean="0"/>
          </a:p>
          <a:p>
            <a:r>
              <a:rPr lang="en-US" err="1" smtClean="0"/>
              <a:t>Produksi</a:t>
            </a:r>
            <a:r>
              <a:rPr lang="en-US" smtClean="0"/>
              <a:t> </a:t>
            </a:r>
            <a:r>
              <a:rPr lang="en-US" err="1" smtClean="0"/>
              <a:t>Industri</a:t>
            </a:r>
            <a:endParaRPr lang="en-US" smtClean="0"/>
          </a:p>
          <a:p>
            <a:r>
              <a:rPr lang="en-US" err="1" smtClean="0"/>
              <a:t>Polusi</a:t>
            </a:r>
            <a:endParaRPr lang="en-US" smtClean="0"/>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2786058"/>
            <a:ext cx="7851648" cy="1828800"/>
          </a:xfrm>
        </p:spPr>
        <p:txBody>
          <a:bodyPr>
            <a:normAutofit/>
          </a:bodyPr>
          <a:lstStyle/>
          <a:p>
            <a:pPr algn="ctr"/>
            <a:r>
              <a:rPr lang="en-US" err="1" smtClean="0"/>
              <a:t>Meningkatkan</a:t>
            </a:r>
            <a:r>
              <a:rPr lang="en-US" smtClean="0"/>
              <a:t> </a:t>
            </a:r>
            <a:r>
              <a:rPr lang="en-US" err="1" smtClean="0"/>
              <a:t>taraf</a:t>
            </a:r>
            <a:r>
              <a:rPr lang="en-US" smtClean="0"/>
              <a:t> </a:t>
            </a:r>
            <a:r>
              <a:rPr lang="en-US" err="1" smtClean="0"/>
              <a:t>hidup</a:t>
            </a:r>
            <a:r>
              <a:rPr lang="en-US" smtClean="0"/>
              <a:t> </a:t>
            </a:r>
            <a:r>
              <a:rPr lang="en-US" err="1" smtClean="0"/>
              <a:t>manusia</a:t>
            </a:r>
            <a:r>
              <a:rPr lang="en-US" smtClean="0"/>
              <a:t> </a:t>
            </a:r>
            <a:r>
              <a:rPr lang="en-US" err="1" smtClean="0"/>
              <a:t>dalam</a:t>
            </a:r>
            <a:r>
              <a:rPr lang="en-US" smtClean="0"/>
              <a:t> </a:t>
            </a:r>
            <a:r>
              <a:rPr lang="en-US" err="1" smtClean="0"/>
              <a:t>lingkungan</a:t>
            </a:r>
            <a:r>
              <a:rPr lang="en-US" smtClean="0"/>
              <a:t> </a:t>
            </a:r>
            <a:r>
              <a:rPr lang="en-US" err="1" smtClean="0"/>
              <a:t>sosial</a:t>
            </a:r>
            <a:endParaRPr lang="en-US"/>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err="1" smtClean="0"/>
              <a:t>Teori</a:t>
            </a:r>
            <a:r>
              <a:rPr lang="en-US" smtClean="0"/>
              <a:t> </a:t>
            </a:r>
            <a:r>
              <a:rPr lang="en-US" err="1" smtClean="0"/>
              <a:t>Modernisasi</a:t>
            </a:r>
            <a:r>
              <a:rPr lang="en-US" smtClean="0"/>
              <a:t> : </a:t>
            </a:r>
            <a:r>
              <a:rPr lang="en-US" err="1" smtClean="0"/>
              <a:t>Kualitas</a:t>
            </a:r>
            <a:r>
              <a:rPr lang="en-US" smtClean="0"/>
              <a:t> </a:t>
            </a:r>
            <a:r>
              <a:rPr lang="en-US" err="1" smtClean="0"/>
              <a:t>hidup</a:t>
            </a:r>
            <a:r>
              <a:rPr lang="en-US" smtClean="0"/>
              <a:t> </a:t>
            </a:r>
            <a:r>
              <a:rPr lang="en-US" err="1" smtClean="0"/>
              <a:t>manusia</a:t>
            </a:r>
            <a:r>
              <a:rPr lang="en-US" smtClean="0"/>
              <a:t> </a:t>
            </a:r>
            <a:r>
              <a:rPr lang="en-US" err="1" smtClean="0"/>
              <a:t>ditentukan</a:t>
            </a:r>
            <a:r>
              <a:rPr lang="en-US" smtClean="0"/>
              <a:t> </a:t>
            </a:r>
            <a:r>
              <a:rPr lang="en-US" err="1" smtClean="0"/>
              <a:t>karakter</a:t>
            </a:r>
            <a:r>
              <a:rPr lang="en-US" smtClean="0"/>
              <a:t> mental </a:t>
            </a:r>
            <a:r>
              <a:rPr lang="en-US" err="1" smtClean="0"/>
              <a:t>psikologis</a:t>
            </a:r>
            <a:r>
              <a:rPr lang="en-US" smtClean="0"/>
              <a:t> </a:t>
            </a:r>
            <a:r>
              <a:rPr lang="en-US" err="1" smtClean="0"/>
              <a:t>dan</a:t>
            </a:r>
            <a:r>
              <a:rPr lang="en-US" smtClean="0"/>
              <a:t> </a:t>
            </a:r>
            <a:r>
              <a:rPr lang="en-US" err="1" smtClean="0"/>
              <a:t>sosial</a:t>
            </a:r>
            <a:r>
              <a:rPr lang="en-US" smtClean="0"/>
              <a:t> </a:t>
            </a:r>
            <a:r>
              <a:rPr lang="en-US" err="1" smtClean="0"/>
              <a:t>budayanya</a:t>
            </a:r>
            <a:r>
              <a:rPr lang="en-US" smtClean="0"/>
              <a:t> </a:t>
            </a:r>
            <a:r>
              <a:rPr lang="en-US" err="1" smtClean="0"/>
              <a:t>sendiri</a:t>
            </a:r>
            <a:endParaRPr lang="en-US" smtClean="0"/>
          </a:p>
          <a:p>
            <a:r>
              <a:rPr lang="en-US" err="1" smtClean="0"/>
              <a:t>Teori</a:t>
            </a:r>
            <a:r>
              <a:rPr lang="en-US" smtClean="0"/>
              <a:t> Human Capital : </a:t>
            </a:r>
            <a:r>
              <a:rPr lang="en-US" err="1" smtClean="0"/>
              <a:t>lingkungan</a:t>
            </a:r>
            <a:r>
              <a:rPr lang="en-US" smtClean="0"/>
              <a:t> </a:t>
            </a:r>
            <a:r>
              <a:rPr lang="en-US" err="1" smtClean="0"/>
              <a:t>sosial</a:t>
            </a:r>
            <a:r>
              <a:rPr lang="en-US" smtClean="0"/>
              <a:t> </a:t>
            </a:r>
            <a:r>
              <a:rPr lang="en-US" err="1" smtClean="0"/>
              <a:t>tergantung</a:t>
            </a:r>
            <a:r>
              <a:rPr lang="en-US" smtClean="0"/>
              <a:t> </a:t>
            </a:r>
            <a:r>
              <a:rPr lang="en-US" err="1" smtClean="0"/>
              <a:t>penguasaan</a:t>
            </a:r>
            <a:r>
              <a:rPr lang="en-US" smtClean="0"/>
              <a:t> IPTEK </a:t>
            </a:r>
            <a:r>
              <a:rPr lang="en-US" err="1" smtClean="0"/>
              <a:t>warga</a:t>
            </a:r>
            <a:r>
              <a:rPr lang="en-US" smtClean="0"/>
              <a:t> </a:t>
            </a:r>
            <a:r>
              <a:rPr lang="en-US" err="1" smtClean="0"/>
              <a:t>masyarakat</a:t>
            </a:r>
            <a:r>
              <a:rPr lang="en-US" smtClean="0"/>
              <a:t> </a:t>
            </a:r>
            <a:r>
              <a:rPr lang="en-US" err="1" smtClean="0"/>
              <a:t>di</a:t>
            </a:r>
            <a:r>
              <a:rPr lang="en-US" smtClean="0"/>
              <a:t> </a:t>
            </a:r>
            <a:r>
              <a:rPr lang="en-US" err="1" smtClean="0"/>
              <a:t>samping</a:t>
            </a:r>
            <a:r>
              <a:rPr lang="en-US" smtClean="0"/>
              <a:t> mental, </a:t>
            </a:r>
            <a:r>
              <a:rPr lang="en-US" err="1" smtClean="0"/>
              <a:t>psikologis</a:t>
            </a:r>
            <a:r>
              <a:rPr lang="en-US" smtClean="0"/>
              <a:t>, </a:t>
            </a:r>
            <a:r>
              <a:rPr lang="en-US" err="1" smtClean="0"/>
              <a:t>dan</a:t>
            </a:r>
            <a:r>
              <a:rPr lang="en-US" smtClean="0"/>
              <a:t> </a:t>
            </a:r>
            <a:r>
              <a:rPr lang="en-US" err="1" smtClean="0"/>
              <a:t>sosial</a:t>
            </a:r>
            <a:r>
              <a:rPr lang="en-US" smtClean="0"/>
              <a:t> </a:t>
            </a:r>
            <a:r>
              <a:rPr lang="en-US" err="1" smtClean="0"/>
              <a:t>budaya</a:t>
            </a:r>
            <a:r>
              <a:rPr lang="en-US" smtClean="0"/>
              <a:t> </a:t>
            </a:r>
            <a:endParaRPr lang="en-US"/>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err="1" smtClean="0"/>
              <a:t>Teori</a:t>
            </a:r>
            <a:r>
              <a:rPr lang="en-US" smtClean="0"/>
              <a:t> Dependency : </a:t>
            </a:r>
            <a:r>
              <a:rPr lang="en-US" err="1" smtClean="0"/>
              <a:t>keterbelakangan</a:t>
            </a:r>
            <a:r>
              <a:rPr lang="en-US" smtClean="0"/>
              <a:t> </a:t>
            </a:r>
            <a:r>
              <a:rPr lang="en-US" err="1" smtClean="0"/>
              <a:t>disebabkan</a:t>
            </a:r>
            <a:r>
              <a:rPr lang="en-US" smtClean="0"/>
              <a:t> </a:t>
            </a:r>
            <a:r>
              <a:rPr lang="en-US" err="1" smtClean="0"/>
              <a:t>pihak</a:t>
            </a:r>
            <a:r>
              <a:rPr lang="en-US" smtClean="0"/>
              <a:t> </a:t>
            </a:r>
            <a:r>
              <a:rPr lang="en-US" err="1" smtClean="0"/>
              <a:t>luar</a:t>
            </a:r>
            <a:r>
              <a:rPr lang="en-US" smtClean="0"/>
              <a:t>, </a:t>
            </a:r>
            <a:r>
              <a:rPr lang="en-US" err="1" smtClean="0"/>
              <a:t>oleh</a:t>
            </a:r>
            <a:r>
              <a:rPr lang="en-US" smtClean="0"/>
              <a:t> </a:t>
            </a:r>
            <a:r>
              <a:rPr lang="en-US" err="1" smtClean="0"/>
              <a:t>karena</a:t>
            </a:r>
            <a:r>
              <a:rPr lang="en-US" smtClean="0"/>
              <a:t> </a:t>
            </a:r>
            <a:r>
              <a:rPr lang="en-US" err="1" smtClean="0"/>
              <a:t>itu</a:t>
            </a:r>
            <a:r>
              <a:rPr lang="en-US" smtClean="0"/>
              <a:t> </a:t>
            </a:r>
            <a:r>
              <a:rPr lang="en-US" err="1" smtClean="0"/>
              <a:t>lingkungan</a:t>
            </a:r>
            <a:r>
              <a:rPr lang="en-US" smtClean="0"/>
              <a:t> </a:t>
            </a:r>
            <a:r>
              <a:rPr lang="en-US" err="1" smtClean="0"/>
              <a:t>sosial</a:t>
            </a:r>
            <a:r>
              <a:rPr lang="en-US" smtClean="0"/>
              <a:t> </a:t>
            </a:r>
            <a:r>
              <a:rPr lang="en-US" err="1" smtClean="0"/>
              <a:t>harus</a:t>
            </a:r>
            <a:r>
              <a:rPr lang="en-US" smtClean="0"/>
              <a:t> </a:t>
            </a:r>
            <a:r>
              <a:rPr lang="en-US" err="1" smtClean="0"/>
              <a:t>dilakukan</a:t>
            </a:r>
            <a:r>
              <a:rPr lang="en-US" smtClean="0"/>
              <a:t> </a:t>
            </a:r>
            <a:r>
              <a:rPr lang="en-US" err="1" smtClean="0"/>
              <a:t>atas</a:t>
            </a:r>
            <a:r>
              <a:rPr lang="en-US" smtClean="0"/>
              <a:t> </a:t>
            </a:r>
            <a:r>
              <a:rPr lang="en-US" err="1" smtClean="0"/>
              <a:t>dasar</a:t>
            </a:r>
            <a:r>
              <a:rPr lang="en-US" smtClean="0"/>
              <a:t> </a:t>
            </a:r>
            <a:r>
              <a:rPr lang="en-US" err="1" smtClean="0"/>
              <a:t>kemampuannya</a:t>
            </a:r>
            <a:r>
              <a:rPr lang="en-US" smtClean="0"/>
              <a:t> </a:t>
            </a:r>
            <a:r>
              <a:rPr lang="en-US" err="1" smtClean="0"/>
              <a:t>sendiri</a:t>
            </a:r>
            <a:endParaRPr lang="en-US" smtClean="0"/>
          </a:p>
          <a:p>
            <a:r>
              <a:rPr lang="en-US" err="1" smtClean="0"/>
              <a:t>Teori</a:t>
            </a:r>
            <a:r>
              <a:rPr lang="en-US" smtClean="0"/>
              <a:t> </a:t>
            </a:r>
            <a:r>
              <a:rPr lang="en-US" err="1" smtClean="0"/>
              <a:t>Determinisme</a:t>
            </a:r>
            <a:r>
              <a:rPr lang="en-US" smtClean="0"/>
              <a:t> </a:t>
            </a:r>
            <a:r>
              <a:rPr lang="en-US" err="1" smtClean="0"/>
              <a:t>Geografi</a:t>
            </a:r>
            <a:r>
              <a:rPr lang="en-US" smtClean="0"/>
              <a:t> : </a:t>
            </a:r>
            <a:r>
              <a:rPr lang="en-US" err="1" smtClean="0"/>
              <a:t>kondisi</a:t>
            </a:r>
            <a:r>
              <a:rPr lang="en-US" smtClean="0"/>
              <a:t> </a:t>
            </a:r>
            <a:r>
              <a:rPr lang="en-US" err="1" smtClean="0"/>
              <a:t>lingkungan</a:t>
            </a:r>
            <a:r>
              <a:rPr lang="en-US" smtClean="0"/>
              <a:t> </a:t>
            </a:r>
            <a:r>
              <a:rPr lang="en-US" err="1" smtClean="0"/>
              <a:t>geografis</a:t>
            </a:r>
            <a:r>
              <a:rPr lang="en-US" smtClean="0"/>
              <a:t> </a:t>
            </a:r>
            <a:r>
              <a:rPr lang="en-US" err="1" smtClean="0"/>
              <a:t>menentukan</a:t>
            </a:r>
            <a:r>
              <a:rPr lang="en-US" smtClean="0"/>
              <a:t> </a:t>
            </a:r>
            <a:r>
              <a:rPr lang="en-US" err="1" smtClean="0"/>
              <a:t>corak</a:t>
            </a:r>
            <a:r>
              <a:rPr lang="en-US" smtClean="0"/>
              <a:t> </a:t>
            </a:r>
            <a:r>
              <a:rPr lang="en-US" err="1" smtClean="0"/>
              <a:t>dan</a:t>
            </a:r>
            <a:r>
              <a:rPr lang="en-US" smtClean="0"/>
              <a:t> </a:t>
            </a:r>
            <a:r>
              <a:rPr lang="en-US" err="1" smtClean="0"/>
              <a:t>kualitas</a:t>
            </a:r>
            <a:r>
              <a:rPr lang="en-US" smtClean="0"/>
              <a:t> </a:t>
            </a:r>
            <a:r>
              <a:rPr lang="en-US" err="1" smtClean="0"/>
              <a:t>hidup</a:t>
            </a:r>
            <a:r>
              <a:rPr lang="en-US" smtClean="0"/>
              <a:t> </a:t>
            </a:r>
            <a:r>
              <a:rPr lang="en-US" err="1" smtClean="0"/>
              <a:t>manusia</a:t>
            </a:r>
            <a:endParaRPr lang="en-US"/>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Kesimpulan</a:t>
            </a:r>
            <a:endParaRPr lang="en-US"/>
          </a:p>
        </p:txBody>
      </p:sp>
      <p:sp>
        <p:nvSpPr>
          <p:cNvPr id="3" name="Content Placeholder 2"/>
          <p:cNvSpPr>
            <a:spLocks noGrp="1"/>
          </p:cNvSpPr>
          <p:nvPr>
            <p:ph idx="1"/>
          </p:nvPr>
        </p:nvSpPr>
        <p:spPr/>
        <p:txBody>
          <a:bodyPr/>
          <a:lstStyle/>
          <a:p>
            <a:pPr marL="0" indent="0">
              <a:buNone/>
            </a:pPr>
            <a:r>
              <a:rPr lang="en-US" err="1" smtClean="0"/>
              <a:t>Manusia</a:t>
            </a:r>
            <a:r>
              <a:rPr lang="en-US" smtClean="0"/>
              <a:t> </a:t>
            </a:r>
            <a:r>
              <a:rPr lang="en-US" err="1" smtClean="0"/>
              <a:t>dengan</a:t>
            </a:r>
            <a:r>
              <a:rPr lang="en-US" smtClean="0"/>
              <a:t> </a:t>
            </a:r>
            <a:r>
              <a:rPr lang="en-US" err="1" smtClean="0"/>
              <a:t>kecerdasan</a:t>
            </a:r>
            <a:r>
              <a:rPr lang="en-US" smtClean="0"/>
              <a:t> yang </a:t>
            </a:r>
            <a:r>
              <a:rPr lang="en-US" err="1" smtClean="0"/>
              <a:t>dimilikinya</a:t>
            </a:r>
            <a:r>
              <a:rPr lang="en-US" smtClean="0"/>
              <a:t>, </a:t>
            </a:r>
            <a:r>
              <a:rPr lang="en-US" err="1" smtClean="0"/>
              <a:t>serta</a:t>
            </a:r>
            <a:r>
              <a:rPr lang="en-US" smtClean="0"/>
              <a:t> </a:t>
            </a:r>
            <a:r>
              <a:rPr lang="en-US" err="1" smtClean="0"/>
              <a:t>pengaruh</a:t>
            </a:r>
            <a:r>
              <a:rPr lang="en-US" smtClean="0"/>
              <a:t> </a:t>
            </a:r>
            <a:r>
              <a:rPr lang="en-US" err="1" smtClean="0"/>
              <a:t>lingkungan</a:t>
            </a:r>
            <a:r>
              <a:rPr lang="en-US" smtClean="0"/>
              <a:t> </a:t>
            </a:r>
            <a:r>
              <a:rPr lang="en-US" err="1" smtClean="0"/>
              <a:t>akan</a:t>
            </a:r>
            <a:r>
              <a:rPr lang="en-US" smtClean="0"/>
              <a:t> </a:t>
            </a:r>
            <a:r>
              <a:rPr lang="en-US" err="1" smtClean="0"/>
              <a:t>menyebabkan</a:t>
            </a:r>
            <a:r>
              <a:rPr lang="en-US" smtClean="0"/>
              <a:t> </a:t>
            </a:r>
            <a:r>
              <a:rPr lang="en-US" err="1" smtClean="0"/>
              <a:t>evolusi</a:t>
            </a:r>
            <a:r>
              <a:rPr lang="en-US" smtClean="0"/>
              <a:t> </a:t>
            </a:r>
            <a:r>
              <a:rPr lang="en-US" err="1" smtClean="0"/>
              <a:t>dalam</a:t>
            </a:r>
            <a:r>
              <a:rPr lang="en-US" smtClean="0"/>
              <a:t> </a:t>
            </a:r>
            <a:r>
              <a:rPr lang="en-US" err="1" smtClean="0"/>
              <a:t>pemikiran</a:t>
            </a:r>
            <a:r>
              <a:rPr lang="en-US" smtClean="0"/>
              <a:t> </a:t>
            </a:r>
            <a:r>
              <a:rPr lang="en-US" err="1" smtClean="0"/>
              <a:t>dan</a:t>
            </a:r>
            <a:r>
              <a:rPr lang="en-US" smtClean="0"/>
              <a:t> </a:t>
            </a:r>
            <a:r>
              <a:rPr lang="en-US" err="1" smtClean="0"/>
              <a:t>menyebabkan</a:t>
            </a:r>
            <a:r>
              <a:rPr lang="en-US" smtClean="0"/>
              <a:t> </a:t>
            </a:r>
            <a:r>
              <a:rPr lang="en-US" err="1" smtClean="0"/>
              <a:t>terjadinya</a:t>
            </a:r>
            <a:r>
              <a:rPr lang="en-US" smtClean="0"/>
              <a:t> </a:t>
            </a:r>
            <a:r>
              <a:rPr lang="en-US" err="1" smtClean="0"/>
              <a:t>perkembangan</a:t>
            </a:r>
            <a:r>
              <a:rPr lang="en-US" smtClean="0"/>
              <a:t> </a:t>
            </a:r>
            <a:r>
              <a:rPr lang="en-US" err="1" smtClean="0"/>
              <a:t>peradaban</a:t>
            </a:r>
            <a:r>
              <a:rPr lang="en-US" smtClean="0"/>
              <a:t> </a:t>
            </a:r>
            <a:r>
              <a:rPr lang="en-US" err="1" smtClean="0"/>
              <a:t>sehinggan</a:t>
            </a:r>
            <a:r>
              <a:rPr lang="en-US" smtClean="0"/>
              <a:t> IPTEK </a:t>
            </a:r>
            <a:r>
              <a:rPr lang="en-US" err="1" smtClean="0"/>
              <a:t>semakin</a:t>
            </a:r>
            <a:r>
              <a:rPr lang="en-US" smtClean="0"/>
              <a:t> </a:t>
            </a:r>
            <a:r>
              <a:rPr lang="en-US" err="1" smtClean="0"/>
              <a:t>maju</a:t>
            </a:r>
            <a:r>
              <a:rPr lang="en-US" smtClean="0"/>
              <a:t>. </a:t>
            </a:r>
            <a:r>
              <a:rPr lang="en-US" err="1" smtClean="0"/>
              <a:t>Kemajuan</a:t>
            </a:r>
            <a:r>
              <a:rPr lang="en-US" smtClean="0"/>
              <a:t> IPTEK </a:t>
            </a:r>
            <a:r>
              <a:rPr lang="en-US" err="1" smtClean="0"/>
              <a:t>ini</a:t>
            </a:r>
            <a:r>
              <a:rPr lang="en-US" smtClean="0"/>
              <a:t> </a:t>
            </a:r>
            <a:r>
              <a:rPr lang="en-US" err="1" smtClean="0"/>
              <a:t>akan</a:t>
            </a:r>
            <a:r>
              <a:rPr lang="en-US" smtClean="0"/>
              <a:t> </a:t>
            </a:r>
            <a:r>
              <a:rPr lang="en-US" err="1" smtClean="0"/>
              <a:t>membawa</a:t>
            </a:r>
            <a:r>
              <a:rPr lang="en-US" smtClean="0"/>
              <a:t> </a:t>
            </a:r>
            <a:r>
              <a:rPr lang="en-US" err="1" smtClean="0"/>
              <a:t>berbagai</a:t>
            </a:r>
            <a:r>
              <a:rPr lang="en-US" smtClean="0"/>
              <a:t> </a:t>
            </a:r>
            <a:r>
              <a:rPr lang="en-US" err="1" smtClean="0"/>
              <a:t>dampak</a:t>
            </a:r>
            <a:r>
              <a:rPr lang="en-US" smtClean="0"/>
              <a:t> </a:t>
            </a:r>
            <a:r>
              <a:rPr lang="en-US" err="1" smtClean="0"/>
              <a:t>bagi</a:t>
            </a:r>
            <a:r>
              <a:rPr lang="en-US" smtClean="0"/>
              <a:t> </a:t>
            </a:r>
            <a:r>
              <a:rPr lang="en-US" err="1" smtClean="0"/>
              <a:t>lingkungan</a:t>
            </a:r>
            <a:r>
              <a:rPr lang="en-US" smtClean="0"/>
              <a:t> </a:t>
            </a:r>
            <a:r>
              <a:rPr lang="en-US" err="1" smtClean="0"/>
              <a:t>manusia</a:t>
            </a:r>
            <a:r>
              <a:rPr lang="en-US" smtClean="0"/>
              <a:t>. </a:t>
            </a:r>
            <a:r>
              <a:rPr lang="en-US" err="1" smtClean="0"/>
              <a:t>Sehingga</a:t>
            </a:r>
            <a:r>
              <a:rPr lang="en-US" smtClean="0"/>
              <a:t> </a:t>
            </a:r>
            <a:r>
              <a:rPr lang="en-US" err="1" smtClean="0"/>
              <a:t>manusia</a:t>
            </a:r>
            <a:r>
              <a:rPr lang="en-US" smtClean="0"/>
              <a:t> </a:t>
            </a:r>
            <a:r>
              <a:rPr lang="en-US" err="1" smtClean="0"/>
              <a:t>dan</a:t>
            </a:r>
            <a:r>
              <a:rPr lang="en-US" smtClean="0"/>
              <a:t> </a:t>
            </a:r>
            <a:r>
              <a:rPr lang="en-US" err="1" smtClean="0"/>
              <a:t>alam</a:t>
            </a:r>
            <a:r>
              <a:rPr lang="en-US" smtClean="0"/>
              <a:t> </a:t>
            </a:r>
            <a:r>
              <a:rPr lang="en-US" err="1" smtClean="0"/>
              <a:t>adalah</a:t>
            </a:r>
            <a:r>
              <a:rPr lang="en-US" smtClean="0"/>
              <a:t> </a:t>
            </a:r>
            <a:r>
              <a:rPr lang="en-US" err="1" smtClean="0"/>
              <a:t>sesuatu</a:t>
            </a:r>
            <a:r>
              <a:rPr lang="en-US" smtClean="0"/>
              <a:t> yang </a:t>
            </a:r>
            <a:r>
              <a:rPr lang="en-US" err="1" smtClean="0"/>
              <a:t>sudah</a:t>
            </a:r>
            <a:r>
              <a:rPr lang="en-US" smtClean="0"/>
              <a:t> </a:t>
            </a:r>
            <a:r>
              <a:rPr lang="en-US" err="1" smtClean="0"/>
              <a:t>terintegrasi</a:t>
            </a:r>
            <a:r>
              <a:rPr lang="en-US" smtClean="0"/>
              <a:t> </a:t>
            </a:r>
            <a:r>
              <a:rPr lang="en-US" err="1" smtClean="0"/>
              <a:t>dan</a:t>
            </a:r>
            <a:r>
              <a:rPr lang="en-US" smtClean="0"/>
              <a:t> </a:t>
            </a:r>
            <a:r>
              <a:rPr lang="en-US" err="1" smtClean="0"/>
              <a:t>tidak</a:t>
            </a:r>
            <a:r>
              <a:rPr lang="en-US" smtClean="0"/>
              <a:t> </a:t>
            </a:r>
            <a:r>
              <a:rPr lang="en-US" err="1" smtClean="0"/>
              <a:t>bisa</a:t>
            </a:r>
            <a:r>
              <a:rPr lang="en-US" smtClean="0"/>
              <a:t> </a:t>
            </a:r>
            <a:r>
              <a:rPr lang="en-US" err="1" smtClean="0"/>
              <a:t>dipisahkan</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
          </p:nvPr>
        </p:nvSpPr>
        <p:spPr>
          <a:xfrm>
            <a:off x="457200" y="1066800"/>
            <a:ext cx="8229600" cy="4940300"/>
          </a:xfrm>
        </p:spPr>
        <p:txBody>
          <a:bodyPr/>
          <a:lstStyle/>
          <a:p>
            <a:r>
              <a:rPr lang="id-ID" sz="2000" smtClean="0"/>
              <a:t>Etika berkaitan dengan nilai tentang baik-buruk, sedangkan estetika berkaitan dengan hal yang indah da jelek.</a:t>
            </a:r>
          </a:p>
          <a:p>
            <a:r>
              <a:rPr lang="id-ID" sz="2000" smtClean="0"/>
              <a:t>Sesuatu yang estetik berarti memenuhi unsur keindahan baik dalam bentuk, warna, garis, kata, maupun nada.</a:t>
            </a:r>
          </a:p>
          <a:p>
            <a:r>
              <a:rPr lang="id-ID" sz="2000" smtClean="0"/>
              <a:t>Budaya estetik berarti itu memiliki unsur keindahan.</a:t>
            </a:r>
          </a:p>
          <a:p>
            <a:r>
              <a:rPr lang="id-ID" sz="2000" smtClean="0"/>
              <a:t>Apabila nilai etik itu bersifat universal diterima banyak orang, berbeda dengan nilai estetik yang bersifat subjektif dan partikular. Sesuatu yang indah bagi seseorang, belum tentu indah bagi orang lain.</a:t>
            </a:r>
          </a:p>
          <a:p>
            <a:r>
              <a:rPr lang="id-ID" sz="2000" smtClean="0"/>
              <a:t>Oleh karena subjektif, maka nilai estetik tdak bisa dipaksakan kepada orang lain.</a:t>
            </a:r>
          </a:p>
          <a:p>
            <a:r>
              <a:rPr lang="id-ID" sz="2000" smtClean="0"/>
              <a:t>Demikian dengan nilai budaya yang estetik menurut masyarakat yang mendukungnya belum tentu indah bagi masyarakat budaya lain.</a:t>
            </a:r>
          </a:p>
        </p:txBody>
      </p:sp>
      <p:sp>
        <p:nvSpPr>
          <p:cNvPr id="3" name="Title 2"/>
          <p:cNvSpPr>
            <a:spLocks noGrp="1"/>
          </p:cNvSpPr>
          <p:nvPr>
            <p:ph type="title"/>
          </p:nvPr>
        </p:nvSpPr>
        <p:spPr>
          <a:xfrm>
            <a:off x="457200" y="274638"/>
            <a:ext cx="8229600" cy="944562"/>
          </a:xfrm>
        </p:spPr>
        <p:txBody>
          <a:bodyPr/>
          <a:lstStyle/>
          <a:p>
            <a:pPr algn="ctr">
              <a:defRPr/>
            </a:pPr>
            <a:r>
              <a:rPr lang="id-ID" sz="3200" dirty="0" smtClean="0"/>
              <a:t>Perbedaan Estetika dan Etika</a:t>
            </a:r>
            <a:endParaRPr lang="id-ID"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Content Placeholder 3" descr="painting-21334_640.jpg"/>
          <p:cNvPicPr>
            <a:picLocks noGrp="1" noChangeAspect="1"/>
          </p:cNvPicPr>
          <p:nvPr>
            <p:ph idx="1"/>
          </p:nvPr>
        </p:nvPicPr>
        <p:blipFill>
          <a:blip r:embed="rId2"/>
          <a:srcRect/>
          <a:stretch>
            <a:fillRect/>
          </a:stretch>
        </p:blipFill>
        <p:spPr>
          <a:xfrm>
            <a:off x="381000" y="228600"/>
            <a:ext cx="8458200" cy="64008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Content Placeholder 3" descr="kaleidoscope-647456_640.jpg"/>
          <p:cNvPicPr>
            <a:picLocks noGrp="1" noChangeAspect="1"/>
          </p:cNvPicPr>
          <p:nvPr>
            <p:ph idx="1"/>
          </p:nvPr>
        </p:nvPicPr>
        <p:blipFill>
          <a:blip r:embed="rId2"/>
          <a:srcRect/>
          <a:stretch>
            <a:fillRect/>
          </a:stretch>
        </p:blipFill>
        <p:spPr>
          <a:xfrm>
            <a:off x="304800" y="228600"/>
            <a:ext cx="8534400" cy="6400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p:txBody>
          <a:bodyPr/>
          <a:lstStyle/>
          <a:p>
            <a:pPr algn="just"/>
            <a:r>
              <a:rPr lang="id-ID" smtClean="0"/>
              <a:t>Estetika berbudaya tidak semata-mata dalam berbudaya harus memenuhi nilai-nilai keindahan. Estetika berbudaya menyiratkan perlunya manusia baik individu amupun masyarakat utk menghargai keindahan budaya yang dihasilkan manusia lainnya.</a:t>
            </a:r>
          </a:p>
        </p:txBody>
      </p:sp>
      <p:sp>
        <p:nvSpPr>
          <p:cNvPr id="3" name="Title 2"/>
          <p:cNvSpPr>
            <a:spLocks noGrp="1"/>
          </p:cNvSpPr>
          <p:nvPr>
            <p:ph type="title"/>
          </p:nvPr>
        </p:nvSpPr>
        <p:spPr/>
        <p:txBody>
          <a:bodyPr/>
          <a:lstStyle/>
          <a:p>
            <a:pPr>
              <a:defRPr/>
            </a:pPr>
            <a:r>
              <a:rPr lang="id-ID" sz="3200" dirty="0" smtClean="0"/>
              <a:t>Lanjutan</a:t>
            </a:r>
            <a:endParaRPr lang="id-ID"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Content Placeholder 3" descr="cara-hormat-orang-korea.jpg"/>
          <p:cNvPicPr>
            <a:picLocks noGrp="1" noChangeAspect="1"/>
          </p:cNvPicPr>
          <p:nvPr>
            <p:ph idx="1"/>
          </p:nvPr>
        </p:nvPicPr>
        <p:blipFill>
          <a:blip r:embed="rId2"/>
          <a:srcRect/>
          <a:stretch>
            <a:fillRect/>
          </a:stretch>
        </p:blipFill>
        <p:spPr>
          <a:xfrm>
            <a:off x="0" y="0"/>
            <a:ext cx="4191000" cy="6858000"/>
          </a:xfrm>
        </p:spPr>
      </p:pic>
      <p:pic>
        <p:nvPicPr>
          <p:cNvPr id="90115" name="Picture 4" descr="etika jepang.jpeg"/>
          <p:cNvPicPr>
            <a:picLocks noChangeAspect="1"/>
          </p:cNvPicPr>
          <p:nvPr/>
        </p:nvPicPr>
        <p:blipFill>
          <a:blip r:embed="rId3"/>
          <a:srcRect/>
          <a:stretch>
            <a:fillRect/>
          </a:stretch>
        </p:blipFill>
        <p:spPr bwMode="auto">
          <a:xfrm>
            <a:off x="4191000" y="0"/>
            <a:ext cx="4953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873500"/>
          </a:xfrm>
        </p:spPr>
        <p:txBody>
          <a:bodyPr>
            <a:normAutofit lnSpcReduction="10000"/>
          </a:bodyPr>
          <a:lstStyle/>
          <a:p>
            <a:pPr marL="609600" indent="-609600" eaLnBrk="1" hangingPunct="1">
              <a:buFont typeface="Wingdings" pitchFamily="2" charset="2"/>
              <a:buNone/>
              <a:defRPr/>
            </a:pPr>
            <a:r>
              <a:rPr lang="en-US" sz="2000" dirty="0" err="1" smtClean="0"/>
              <a:t>Latar</a:t>
            </a:r>
            <a:r>
              <a:rPr lang="en-US" sz="2000" dirty="0" smtClean="0"/>
              <a:t> </a:t>
            </a:r>
            <a:r>
              <a:rPr lang="en-US" sz="2000" dirty="0" err="1" smtClean="0"/>
              <a:t>belakang</a:t>
            </a:r>
            <a:r>
              <a:rPr lang="en-US" sz="2000" dirty="0" smtClean="0"/>
              <a:t> </a:t>
            </a:r>
            <a:r>
              <a:rPr lang="en-US" sz="2000" dirty="0" err="1" smtClean="0"/>
              <a:t>tersebut</a:t>
            </a:r>
            <a:r>
              <a:rPr lang="en-US" sz="2000" dirty="0" smtClean="0"/>
              <a:t> </a:t>
            </a:r>
            <a:r>
              <a:rPr lang="en-US" sz="2000" dirty="0" err="1" smtClean="0"/>
              <a:t>berkaitan</a:t>
            </a:r>
            <a:r>
              <a:rPr lang="en-US" sz="2000" dirty="0" smtClean="0"/>
              <a:t> </a:t>
            </a:r>
            <a:r>
              <a:rPr lang="en-US" sz="2000" dirty="0" err="1" smtClean="0"/>
              <a:t>dengan</a:t>
            </a:r>
            <a:r>
              <a:rPr lang="en-US" sz="2000" dirty="0" smtClean="0"/>
              <a:t> </a:t>
            </a:r>
            <a:r>
              <a:rPr lang="en-US" sz="2000" dirty="0" err="1" smtClean="0"/>
              <a:t>permasalahan</a:t>
            </a:r>
            <a:r>
              <a:rPr lang="id-ID" sz="2000" dirty="0" smtClean="0"/>
              <a:t> :</a:t>
            </a:r>
          </a:p>
          <a:p>
            <a:pPr marL="609600" indent="-609600" algn="just" eaLnBrk="1" hangingPunct="1">
              <a:buClrTx/>
              <a:buFont typeface="Wingdings" pitchFamily="2" charset="2"/>
              <a:buChar char="Ø"/>
              <a:defRPr/>
            </a:pPr>
            <a:r>
              <a:rPr lang="en-US" sz="2000" dirty="0" err="1" smtClean="0"/>
              <a:t>Kenyataan</a:t>
            </a:r>
            <a:r>
              <a:rPr lang="en-US" sz="2000" dirty="0" smtClean="0"/>
              <a:t> </a:t>
            </a:r>
            <a:r>
              <a:rPr lang="en-US" sz="2000" dirty="0" err="1" smtClean="0"/>
              <a:t>bahwa</a:t>
            </a:r>
            <a:r>
              <a:rPr lang="en-US" sz="2000" dirty="0" smtClean="0"/>
              <a:t> </a:t>
            </a:r>
            <a:r>
              <a:rPr lang="en-US" sz="2000" dirty="0" err="1" smtClean="0"/>
              <a:t>bangsa</a:t>
            </a:r>
            <a:r>
              <a:rPr lang="en-US" sz="2000" dirty="0" smtClean="0"/>
              <a:t> Indonesia </a:t>
            </a:r>
            <a:r>
              <a:rPr lang="en-US" sz="2000" dirty="0" err="1" smtClean="0"/>
              <a:t>terdiri</a:t>
            </a:r>
            <a:r>
              <a:rPr lang="en-US" sz="2000" dirty="0" smtClean="0"/>
              <a:t> </a:t>
            </a:r>
            <a:r>
              <a:rPr lang="en-US" sz="2000" dirty="0" err="1" smtClean="0"/>
              <a:t>dari</a:t>
            </a:r>
            <a:r>
              <a:rPr lang="en-US" sz="2000" dirty="0" smtClean="0"/>
              <a:t> </a:t>
            </a:r>
            <a:r>
              <a:rPr lang="en-US" sz="2000" dirty="0" err="1" smtClean="0"/>
              <a:t>berbagai</a:t>
            </a:r>
            <a:r>
              <a:rPr lang="en-US" sz="2000" dirty="0" smtClean="0"/>
              <a:t> </a:t>
            </a:r>
            <a:r>
              <a:rPr lang="en-US" sz="2000" dirty="0" err="1" smtClean="0"/>
              <a:t>suku</a:t>
            </a:r>
            <a:r>
              <a:rPr lang="en-US" sz="2000" dirty="0" smtClean="0"/>
              <a:t> </a:t>
            </a:r>
            <a:r>
              <a:rPr lang="en-US" sz="2000" dirty="0" err="1" smtClean="0"/>
              <a:t>bangsa</a:t>
            </a:r>
            <a:r>
              <a:rPr lang="en-US" sz="2000" dirty="0" smtClean="0"/>
              <a:t> </a:t>
            </a:r>
            <a:r>
              <a:rPr lang="en-US" sz="2000" dirty="0" err="1" smtClean="0"/>
              <a:t>dan</a:t>
            </a:r>
            <a:r>
              <a:rPr lang="en-US" sz="2000" dirty="0" smtClean="0"/>
              <a:t> </a:t>
            </a:r>
            <a:r>
              <a:rPr lang="en-US" sz="2000" dirty="0" err="1" smtClean="0"/>
              <a:t>keanekaragaman</a:t>
            </a:r>
            <a:r>
              <a:rPr lang="en-US" sz="2000" dirty="0" smtClean="0"/>
              <a:t> </a:t>
            </a:r>
            <a:r>
              <a:rPr lang="en-US" sz="2000" dirty="0" err="1" smtClean="0"/>
              <a:t>budaya</a:t>
            </a:r>
            <a:endParaRPr lang="id-ID" sz="2000" dirty="0" smtClean="0"/>
          </a:p>
          <a:p>
            <a:pPr marL="609600" indent="-609600" algn="just" eaLnBrk="1" hangingPunct="1">
              <a:buClrTx/>
              <a:buFont typeface="Wingdings" pitchFamily="2" charset="2"/>
              <a:buChar char="Ø"/>
              <a:defRPr/>
            </a:pPr>
            <a:r>
              <a:rPr lang="en-US" sz="2000" dirty="0" err="1" smtClean="0"/>
              <a:t>Proses</a:t>
            </a:r>
            <a:r>
              <a:rPr lang="en-US" sz="2000" dirty="0" smtClean="0"/>
              <a:t> </a:t>
            </a:r>
            <a:r>
              <a:rPr lang="en-US" sz="2000" dirty="0" err="1" smtClean="0"/>
              <a:t>pembangunan</a:t>
            </a:r>
            <a:r>
              <a:rPr lang="en-US" sz="2000" dirty="0" smtClean="0"/>
              <a:t> yang </a:t>
            </a:r>
            <a:r>
              <a:rPr lang="en-US" sz="2000" dirty="0" err="1" smtClean="0"/>
              <a:t>terus</a:t>
            </a:r>
            <a:r>
              <a:rPr lang="en-US" sz="2000" dirty="0" smtClean="0"/>
              <a:t> </a:t>
            </a:r>
            <a:r>
              <a:rPr lang="en-US" sz="2000" dirty="0" err="1" smtClean="0"/>
              <a:t>menerus</a:t>
            </a:r>
            <a:r>
              <a:rPr lang="en-US" sz="2000" dirty="0" smtClean="0"/>
              <a:t> </a:t>
            </a:r>
            <a:r>
              <a:rPr lang="en-US" sz="2000" dirty="0" err="1" smtClean="0"/>
              <a:t>akan</a:t>
            </a:r>
            <a:r>
              <a:rPr lang="en-US" sz="2000" dirty="0" smtClean="0"/>
              <a:t> </a:t>
            </a:r>
            <a:r>
              <a:rPr lang="en-US" sz="2000" dirty="0" err="1" smtClean="0"/>
              <a:t>meni</a:t>
            </a:r>
            <a:r>
              <a:rPr lang="id-ID" sz="2000" dirty="0" smtClean="0"/>
              <a:t>m</a:t>
            </a:r>
            <a:r>
              <a:rPr lang="en-US" sz="2000" dirty="0" err="1" smtClean="0"/>
              <a:t>bulkan</a:t>
            </a:r>
            <a:r>
              <a:rPr lang="en-US" sz="2000" dirty="0" smtClean="0"/>
              <a:t> </a:t>
            </a:r>
            <a:r>
              <a:rPr lang="en-US" sz="2000" dirty="0" err="1" smtClean="0"/>
              <a:t>dampak</a:t>
            </a:r>
            <a:r>
              <a:rPr lang="en-US" sz="2000" dirty="0" smtClean="0"/>
              <a:t> yang </a:t>
            </a:r>
            <a:r>
              <a:rPr lang="en-US" sz="2000" dirty="0" err="1" smtClean="0"/>
              <a:t>positif</a:t>
            </a:r>
            <a:r>
              <a:rPr lang="en-US" sz="2000" dirty="0" smtClean="0"/>
              <a:t> </a:t>
            </a:r>
            <a:r>
              <a:rPr lang="en-US" sz="2000" dirty="0" err="1" smtClean="0"/>
              <a:t>dan</a:t>
            </a:r>
            <a:r>
              <a:rPr lang="en-US" sz="2000" dirty="0" smtClean="0"/>
              <a:t> </a:t>
            </a:r>
            <a:r>
              <a:rPr lang="en-US" sz="2000" dirty="0" err="1" smtClean="0"/>
              <a:t>negatif</a:t>
            </a:r>
            <a:r>
              <a:rPr lang="en-US" sz="2000" dirty="0" smtClean="0"/>
              <a:t> </a:t>
            </a:r>
            <a:r>
              <a:rPr lang="en-US" sz="2000" dirty="0" err="1" smtClean="0"/>
              <a:t>berupa</a:t>
            </a:r>
            <a:r>
              <a:rPr lang="en-US" sz="2000" dirty="0" smtClean="0"/>
              <a:t> </a:t>
            </a:r>
            <a:r>
              <a:rPr lang="en-US" sz="2000" dirty="0" err="1" smtClean="0"/>
              <a:t>pergeseran</a:t>
            </a:r>
            <a:r>
              <a:rPr lang="en-US" sz="2000" dirty="0" smtClean="0"/>
              <a:t> </a:t>
            </a:r>
            <a:r>
              <a:rPr lang="en-US" sz="2000" dirty="0" err="1" smtClean="0"/>
              <a:t>nilai</a:t>
            </a:r>
            <a:r>
              <a:rPr lang="en-US" sz="2000" dirty="0" smtClean="0"/>
              <a:t> </a:t>
            </a:r>
            <a:r>
              <a:rPr lang="en-US" sz="2000" dirty="0" err="1" smtClean="0"/>
              <a:t>budaya</a:t>
            </a:r>
            <a:r>
              <a:rPr lang="en-US" sz="2000" dirty="0" smtClean="0"/>
              <a:t> yang </a:t>
            </a:r>
            <a:r>
              <a:rPr lang="en-US" sz="2000" dirty="0" err="1" smtClean="0"/>
              <a:t>memungkinkan</a:t>
            </a:r>
            <a:r>
              <a:rPr lang="en-US" sz="2000" dirty="0" smtClean="0"/>
              <a:t> </a:t>
            </a:r>
            <a:r>
              <a:rPr lang="en-US" sz="2000" dirty="0" err="1" smtClean="0"/>
              <a:t>timbulnya</a:t>
            </a:r>
            <a:r>
              <a:rPr lang="en-US" sz="2000" dirty="0" smtClean="0"/>
              <a:t> </a:t>
            </a:r>
            <a:r>
              <a:rPr lang="en-US" sz="2000" dirty="0" err="1" smtClean="0"/>
              <a:t>konflik</a:t>
            </a:r>
            <a:r>
              <a:rPr lang="en-US" sz="2000" dirty="0" smtClean="0"/>
              <a:t> </a:t>
            </a:r>
            <a:r>
              <a:rPr lang="en-US" sz="2000" dirty="0" err="1" smtClean="0"/>
              <a:t>dalam</a:t>
            </a:r>
            <a:r>
              <a:rPr lang="en-US" sz="2000" dirty="0" smtClean="0"/>
              <a:t> </a:t>
            </a:r>
            <a:r>
              <a:rPr lang="en-US" sz="2000" dirty="0" err="1" smtClean="0"/>
              <a:t>kehidupan</a:t>
            </a:r>
            <a:endParaRPr lang="id-ID" sz="2000" dirty="0" smtClean="0"/>
          </a:p>
          <a:p>
            <a:pPr marL="609600" indent="-609600" algn="just" eaLnBrk="1" hangingPunct="1">
              <a:buClrTx/>
              <a:buFont typeface="Wingdings" pitchFamily="2" charset="2"/>
              <a:buChar char="Ø"/>
              <a:defRPr/>
            </a:pPr>
            <a:r>
              <a:rPr lang="en-US" sz="2000" dirty="0" err="1" smtClean="0"/>
              <a:t>Kemajuan</a:t>
            </a:r>
            <a:r>
              <a:rPr lang="en-US" sz="2000" dirty="0" smtClean="0"/>
              <a:t> </a:t>
            </a:r>
            <a:r>
              <a:rPr lang="en-US" sz="2000" dirty="0" err="1" smtClean="0"/>
              <a:t>ilmu</a:t>
            </a:r>
            <a:r>
              <a:rPr lang="en-US" sz="2000" dirty="0" smtClean="0"/>
              <a:t> </a:t>
            </a:r>
            <a:r>
              <a:rPr lang="en-US" sz="2000" dirty="0" err="1" smtClean="0"/>
              <a:t>pengetahuan</a:t>
            </a:r>
            <a:r>
              <a:rPr lang="en-US" sz="2000" dirty="0" smtClean="0"/>
              <a:t> </a:t>
            </a:r>
            <a:r>
              <a:rPr lang="en-US" sz="2000" dirty="0" err="1" smtClean="0"/>
              <a:t>dan</a:t>
            </a:r>
            <a:r>
              <a:rPr lang="en-US" sz="2000" dirty="0" smtClean="0"/>
              <a:t> </a:t>
            </a:r>
            <a:r>
              <a:rPr lang="en-US" sz="2000" dirty="0" err="1" smtClean="0"/>
              <a:t>teknologi</a:t>
            </a:r>
            <a:r>
              <a:rPr lang="en-US" sz="2000" dirty="0" smtClean="0"/>
              <a:t> </a:t>
            </a:r>
            <a:r>
              <a:rPr lang="en-US" sz="2000" dirty="0" err="1" smtClean="0"/>
              <a:t>menimbulkan</a:t>
            </a:r>
            <a:r>
              <a:rPr lang="en-US" sz="2000" dirty="0" smtClean="0"/>
              <a:t> </a:t>
            </a:r>
            <a:r>
              <a:rPr lang="en-US" sz="2000" dirty="0" err="1" smtClean="0"/>
              <a:t>perubahan</a:t>
            </a:r>
            <a:r>
              <a:rPr lang="en-US" sz="2000" dirty="0" smtClean="0"/>
              <a:t> </a:t>
            </a:r>
            <a:r>
              <a:rPr lang="en-US" sz="2000" dirty="0" err="1" smtClean="0"/>
              <a:t>kondisi</a:t>
            </a:r>
            <a:r>
              <a:rPr lang="en-US" sz="2000" dirty="0" smtClean="0"/>
              <a:t> </a:t>
            </a:r>
            <a:r>
              <a:rPr lang="en-US" sz="2000" dirty="0" err="1" smtClean="0"/>
              <a:t>kehidupan</a:t>
            </a:r>
            <a:r>
              <a:rPr lang="en-US" sz="2000" dirty="0" smtClean="0"/>
              <a:t> </a:t>
            </a:r>
            <a:r>
              <a:rPr lang="en-US" sz="2000" dirty="0" err="1" smtClean="0"/>
              <a:t>manusia</a:t>
            </a:r>
            <a:r>
              <a:rPr lang="en-US" sz="2000" dirty="0" smtClean="0"/>
              <a:t>, </a:t>
            </a:r>
            <a:r>
              <a:rPr lang="en-US" sz="2000" dirty="0" err="1" smtClean="0"/>
              <a:t>kemajuan</a:t>
            </a:r>
            <a:r>
              <a:rPr lang="en-US" sz="2000" dirty="0" smtClean="0"/>
              <a:t> </a:t>
            </a:r>
            <a:r>
              <a:rPr lang="en-US" sz="2000" dirty="0" err="1" smtClean="0"/>
              <a:t>merupakan</a:t>
            </a:r>
            <a:r>
              <a:rPr lang="en-US" sz="2000" dirty="0" smtClean="0"/>
              <a:t> </a:t>
            </a:r>
            <a:r>
              <a:rPr lang="en-US" sz="2000" dirty="0" err="1" smtClean="0"/>
              <a:t>akibat</a:t>
            </a:r>
            <a:r>
              <a:rPr lang="en-US" sz="2000" dirty="0" smtClean="0"/>
              <a:t> </a:t>
            </a:r>
            <a:r>
              <a:rPr lang="en-US" sz="2000" dirty="0" err="1" smtClean="0"/>
              <a:t>sifat</a:t>
            </a:r>
            <a:r>
              <a:rPr lang="en-US" sz="2000" dirty="0" smtClean="0"/>
              <a:t> </a:t>
            </a:r>
            <a:r>
              <a:rPr lang="en-US" sz="2000" dirty="0" err="1" smtClean="0"/>
              <a:t>ambivalen</a:t>
            </a:r>
            <a:r>
              <a:rPr lang="en-US" sz="2000" dirty="0" smtClean="0"/>
              <a:t> </a:t>
            </a:r>
            <a:r>
              <a:rPr lang="en-US" sz="2000" dirty="0" err="1" smtClean="0"/>
              <a:t>positif</a:t>
            </a:r>
            <a:r>
              <a:rPr lang="en-US" sz="2000" dirty="0" smtClean="0"/>
              <a:t>/</a:t>
            </a:r>
            <a:r>
              <a:rPr lang="en-US" sz="2000" dirty="0" err="1" smtClean="0"/>
              <a:t>neg</a:t>
            </a:r>
            <a:r>
              <a:rPr lang="id-ID" sz="2000" dirty="0" smtClean="0"/>
              <a:t>atif. Yakni </a:t>
            </a:r>
            <a:r>
              <a:rPr lang="en-US" sz="2000" dirty="0" err="1" smtClean="0">
                <a:sym typeface="Wingdings" pitchFamily="2" charset="2"/>
              </a:rPr>
              <a:t>benturan</a:t>
            </a:r>
            <a:r>
              <a:rPr lang="en-US" sz="2000" dirty="0" smtClean="0">
                <a:sym typeface="Wingdings" pitchFamily="2" charset="2"/>
              </a:rPr>
              <a:t> </a:t>
            </a:r>
            <a:r>
              <a:rPr lang="en-US" sz="2000" dirty="0" err="1" smtClean="0">
                <a:sym typeface="Wingdings" pitchFamily="2" charset="2"/>
              </a:rPr>
              <a:t>nilai</a:t>
            </a:r>
            <a:r>
              <a:rPr lang="en-US" sz="2000" dirty="0" smtClean="0">
                <a:sym typeface="Wingdings" pitchFamily="2" charset="2"/>
              </a:rPr>
              <a:t> </a:t>
            </a:r>
            <a:r>
              <a:rPr lang="en-US" sz="2000" dirty="0" err="1" smtClean="0">
                <a:sym typeface="Wingdings" pitchFamily="2" charset="2"/>
              </a:rPr>
              <a:t>teknologi</a:t>
            </a:r>
            <a:r>
              <a:rPr lang="en-US" sz="2000" dirty="0" smtClean="0">
                <a:sym typeface="Wingdings" pitchFamily="2" charset="2"/>
              </a:rPr>
              <a:t> modern </a:t>
            </a:r>
            <a:r>
              <a:rPr lang="en-US" sz="2000" dirty="0" err="1" smtClean="0">
                <a:sym typeface="Wingdings" pitchFamily="2" charset="2"/>
              </a:rPr>
              <a:t>dengan</a:t>
            </a:r>
            <a:r>
              <a:rPr lang="en-US" sz="2000" dirty="0" smtClean="0">
                <a:sym typeface="Wingdings" pitchFamily="2" charset="2"/>
              </a:rPr>
              <a:t> </a:t>
            </a:r>
            <a:r>
              <a:rPr lang="en-US" sz="2000" dirty="0" err="1" smtClean="0">
                <a:sym typeface="Wingdings" pitchFamily="2" charset="2"/>
              </a:rPr>
              <a:t>tata</a:t>
            </a:r>
            <a:r>
              <a:rPr lang="en-US" sz="2000" dirty="0" smtClean="0">
                <a:sym typeface="Wingdings" pitchFamily="2" charset="2"/>
              </a:rPr>
              <a:t> </a:t>
            </a:r>
            <a:r>
              <a:rPr lang="en-US" sz="2000" dirty="0" err="1" smtClean="0">
                <a:sym typeface="Wingdings" pitchFamily="2" charset="2"/>
              </a:rPr>
              <a:t>nilai</a:t>
            </a:r>
            <a:r>
              <a:rPr lang="en-US" sz="2000" dirty="0" smtClean="0">
                <a:sym typeface="Wingdings" pitchFamily="2" charset="2"/>
              </a:rPr>
              <a:t> </a:t>
            </a:r>
            <a:r>
              <a:rPr lang="en-US" sz="2000" dirty="0" err="1" smtClean="0">
                <a:sym typeface="Wingdings" pitchFamily="2" charset="2"/>
              </a:rPr>
              <a:t>budaya</a:t>
            </a:r>
            <a:r>
              <a:rPr lang="en-US" sz="2000" dirty="0" smtClean="0">
                <a:sym typeface="Wingdings" pitchFamily="2" charset="2"/>
              </a:rPr>
              <a:t>/</a:t>
            </a:r>
            <a:r>
              <a:rPr lang="en-US" sz="2000" dirty="0" err="1" smtClean="0">
                <a:sym typeface="Wingdings" pitchFamily="2" charset="2"/>
              </a:rPr>
              <a:t>nilai-nilai</a:t>
            </a:r>
            <a:r>
              <a:rPr lang="en-US" sz="2000" dirty="0" smtClean="0">
                <a:sym typeface="Wingdings" pitchFamily="2" charset="2"/>
              </a:rPr>
              <a:t> </a:t>
            </a:r>
            <a:r>
              <a:rPr lang="en-US" sz="2000" dirty="0" err="1" smtClean="0">
                <a:sym typeface="Wingdings" pitchFamily="2" charset="2"/>
              </a:rPr>
              <a:t>tradisional</a:t>
            </a:r>
            <a:r>
              <a:rPr lang="id-ID" sz="2000" dirty="0" smtClean="0">
                <a:sym typeface="Wingdings" pitchFamily="2" charset="2"/>
              </a:rPr>
              <a:t> sehingga </a:t>
            </a:r>
            <a:r>
              <a:rPr lang="en-US" sz="2000" dirty="0" err="1" smtClean="0">
                <a:sym typeface="Wingdings" pitchFamily="2" charset="2"/>
              </a:rPr>
              <a:t>manusia</a:t>
            </a:r>
            <a:r>
              <a:rPr lang="en-US" sz="2000" dirty="0" smtClean="0">
                <a:sym typeface="Wingdings" pitchFamily="2" charset="2"/>
              </a:rPr>
              <a:t> </a:t>
            </a:r>
            <a:r>
              <a:rPr lang="en-US" sz="2000" dirty="0" err="1" smtClean="0">
                <a:sym typeface="Wingdings" pitchFamily="2" charset="2"/>
              </a:rPr>
              <a:t>menjadi</a:t>
            </a:r>
            <a:r>
              <a:rPr lang="en-US" sz="2000" dirty="0" smtClean="0">
                <a:sym typeface="Wingdings" pitchFamily="2" charset="2"/>
              </a:rPr>
              <a:t> </a:t>
            </a:r>
            <a:r>
              <a:rPr lang="en-US" sz="2000" dirty="0" err="1" smtClean="0">
                <a:sym typeface="Wingdings" pitchFamily="2" charset="2"/>
              </a:rPr>
              <a:t>cemas</a:t>
            </a:r>
            <a:r>
              <a:rPr lang="en-US" sz="2000" dirty="0" smtClean="0">
                <a:sym typeface="Wingdings" pitchFamily="2" charset="2"/>
              </a:rPr>
              <a:t>/</a:t>
            </a:r>
            <a:r>
              <a:rPr lang="en-US" sz="2000" dirty="0" err="1" smtClean="0">
                <a:sym typeface="Wingdings" pitchFamily="2" charset="2"/>
              </a:rPr>
              <a:t>gelisah</a:t>
            </a:r>
            <a:r>
              <a:rPr lang="en-US" sz="2000" dirty="0" smtClean="0">
                <a:sym typeface="Wingdings" pitchFamily="2" charset="2"/>
              </a:rPr>
              <a:t>  </a:t>
            </a:r>
            <a:r>
              <a:rPr lang="en-US" sz="2000" dirty="0" err="1" smtClean="0">
                <a:sym typeface="Wingdings" pitchFamily="2" charset="2"/>
              </a:rPr>
              <a:t>pikiran</a:t>
            </a:r>
            <a:r>
              <a:rPr lang="en-US" sz="2000" dirty="0" smtClean="0">
                <a:sym typeface="Wingdings" pitchFamily="2" charset="2"/>
              </a:rPr>
              <a:t> </a:t>
            </a:r>
            <a:r>
              <a:rPr lang="en-US" sz="2000" dirty="0" err="1" smtClean="0">
                <a:sym typeface="Wingdings" pitchFamily="2" charset="2"/>
              </a:rPr>
              <a:t>pendek</a:t>
            </a:r>
            <a:r>
              <a:rPr lang="en-US" sz="2000" dirty="0" smtClean="0">
                <a:sym typeface="Wingdings" pitchFamily="2" charset="2"/>
              </a:rPr>
              <a:t> (</a:t>
            </a:r>
            <a:r>
              <a:rPr lang="en-US" sz="2000" dirty="0" err="1" smtClean="0">
                <a:sym typeface="Wingdings" pitchFamily="2" charset="2"/>
              </a:rPr>
              <a:t>abaikan</a:t>
            </a:r>
            <a:r>
              <a:rPr lang="en-US" sz="2000" dirty="0" smtClean="0">
                <a:sym typeface="Wingdings" pitchFamily="2" charset="2"/>
              </a:rPr>
              <a:t> </a:t>
            </a:r>
            <a:r>
              <a:rPr lang="en-US" sz="2000" dirty="0" err="1" smtClean="0">
                <a:sym typeface="Wingdings" pitchFamily="2" charset="2"/>
              </a:rPr>
              <a:t>etika</a:t>
            </a:r>
            <a:r>
              <a:rPr lang="en-US" sz="2000" dirty="0" smtClean="0">
                <a:sym typeface="Wingdings" pitchFamily="2" charset="2"/>
              </a:rPr>
              <a:t> </a:t>
            </a:r>
            <a:r>
              <a:rPr lang="en-US" sz="2000" dirty="0" err="1" smtClean="0">
                <a:sym typeface="Wingdings" pitchFamily="2" charset="2"/>
              </a:rPr>
              <a:t>dan</a:t>
            </a:r>
            <a:r>
              <a:rPr lang="en-US" sz="2000" dirty="0" smtClean="0">
                <a:sym typeface="Wingdings" pitchFamily="2" charset="2"/>
              </a:rPr>
              <a:t> moral)  </a:t>
            </a:r>
            <a:r>
              <a:rPr lang="en-US" sz="2000" dirty="0" err="1" smtClean="0">
                <a:sym typeface="Wingdings" pitchFamily="2" charset="2"/>
              </a:rPr>
              <a:t>dehumanisasi</a:t>
            </a:r>
            <a:endParaRPr lang="en-US" sz="2000" dirty="0" smtClean="0">
              <a:sym typeface="Wingdings" pitchFamily="2" charset="2"/>
            </a:endParaRPr>
          </a:p>
          <a:p>
            <a:pPr eaLnBrk="1" hangingPunct="1">
              <a:defRPr/>
            </a:pPr>
            <a:endParaRPr lang="id-ID" sz="2000" dirty="0" smtClean="0"/>
          </a:p>
          <a:p>
            <a:pPr eaLnBrk="1" hangingPunct="1">
              <a:defRPr/>
            </a:pPr>
            <a:endParaRPr lang="id-ID" sz="2000" dirty="0"/>
          </a:p>
        </p:txBody>
      </p:sp>
      <p:sp>
        <p:nvSpPr>
          <p:cNvPr id="3" name="Title 2"/>
          <p:cNvSpPr>
            <a:spLocks noGrp="1"/>
          </p:cNvSpPr>
          <p:nvPr>
            <p:ph type="title"/>
          </p:nvPr>
        </p:nvSpPr>
        <p:spPr>
          <a:xfrm>
            <a:off x="457200" y="274638"/>
            <a:ext cx="8229600" cy="1858962"/>
          </a:xfrm>
        </p:spPr>
        <p:txBody>
          <a:bodyPr>
            <a:noAutofit/>
          </a:bodyPr>
          <a:lstStyle/>
          <a:p>
            <a:pPr marL="457200" indent="-457200" algn="just" eaLnBrk="1" hangingPunct="1">
              <a:buFont typeface="+mj-lt"/>
              <a:buAutoNum type="arabicPeriod" startAt="2"/>
              <a:defRPr/>
            </a:pPr>
            <a:r>
              <a:rPr lang="id-ID" sz="2400" dirty="0" smtClean="0">
                <a:solidFill>
                  <a:schemeClr val="tx1"/>
                </a:solidFill>
                <a:latin typeface="+mn-lt"/>
                <a:ea typeface="+mn-ea"/>
                <a:cs typeface="+mn-cs"/>
              </a:rPr>
              <a:t>S</a:t>
            </a:r>
            <a:r>
              <a:rPr lang="en-US" sz="2400" dirty="0" err="1" smtClean="0">
                <a:solidFill>
                  <a:schemeClr val="tx1"/>
                </a:solidFill>
                <a:latin typeface="+mn-lt"/>
                <a:ea typeface="+mn-ea"/>
                <a:cs typeface="+mn-cs"/>
              </a:rPr>
              <a:t>urat</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keputusan</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Direktur</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Pendidikan</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Tinggi</a:t>
            </a:r>
            <a:r>
              <a:rPr lang="en-US" sz="2400" dirty="0" smtClean="0">
                <a:solidFill>
                  <a:schemeClr val="tx1"/>
                </a:solidFill>
                <a:latin typeface="+mn-lt"/>
                <a:ea typeface="+mn-ea"/>
                <a:cs typeface="+mn-cs"/>
              </a:rPr>
              <a:t> N0</a:t>
            </a:r>
            <a:r>
              <a:rPr lang="id-ID" sz="2400" dirty="0" smtClean="0">
                <a:solidFill>
                  <a:schemeClr val="tx1"/>
                </a:solidFill>
                <a:latin typeface="+mn-lt"/>
                <a:ea typeface="+mn-ea"/>
                <a:cs typeface="+mn-cs"/>
              </a:rPr>
              <a:t> </a:t>
            </a:r>
            <a:r>
              <a:rPr lang="en-US" sz="2400" dirty="0" smtClean="0">
                <a:solidFill>
                  <a:schemeClr val="tx1"/>
                </a:solidFill>
                <a:latin typeface="+mn-lt"/>
                <a:ea typeface="+mn-ea"/>
                <a:cs typeface="+mn-cs"/>
              </a:rPr>
              <a:t>1338/DPT /A/71 </a:t>
            </a:r>
            <a:r>
              <a:rPr lang="en-US" sz="2400" dirty="0" err="1" smtClean="0">
                <a:solidFill>
                  <a:schemeClr val="tx1"/>
                </a:solidFill>
                <a:latin typeface="+mn-lt"/>
                <a:ea typeface="+mn-ea"/>
                <a:cs typeface="+mn-cs"/>
              </a:rPr>
              <a:t>bahwa</a:t>
            </a:r>
            <a:r>
              <a:rPr lang="en-US" sz="2400" dirty="0" smtClean="0">
                <a:solidFill>
                  <a:schemeClr val="tx1"/>
                </a:solidFill>
                <a:latin typeface="+mn-lt"/>
                <a:ea typeface="+mn-ea"/>
                <a:cs typeface="+mn-cs"/>
              </a:rPr>
              <a:t> ISD </a:t>
            </a:r>
            <a:r>
              <a:rPr lang="en-US" sz="2400" dirty="0" err="1" smtClean="0">
                <a:solidFill>
                  <a:schemeClr val="tx1"/>
                </a:solidFill>
                <a:latin typeface="+mn-lt"/>
                <a:ea typeface="+mn-ea"/>
                <a:cs typeface="+mn-cs"/>
              </a:rPr>
              <a:t>dan</a:t>
            </a:r>
            <a:r>
              <a:rPr lang="en-US" sz="2400" dirty="0" smtClean="0">
                <a:solidFill>
                  <a:schemeClr val="tx1"/>
                </a:solidFill>
                <a:latin typeface="+mn-lt"/>
                <a:ea typeface="+mn-ea"/>
                <a:cs typeface="+mn-cs"/>
              </a:rPr>
              <a:t> IBD </a:t>
            </a:r>
            <a:r>
              <a:rPr lang="en-US" sz="2400" dirty="0" err="1" smtClean="0">
                <a:solidFill>
                  <a:schemeClr val="tx1"/>
                </a:solidFill>
                <a:latin typeface="+mn-lt"/>
                <a:ea typeface="+mn-ea"/>
                <a:cs typeface="+mn-cs"/>
              </a:rPr>
              <a:t>harus</a:t>
            </a:r>
            <a:r>
              <a:rPr lang="id-ID"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diberikan</a:t>
            </a:r>
            <a:r>
              <a:rPr lang="id-ID"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ke</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semua</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fakultas</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dalam</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lingkungan</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Universitas</a:t>
            </a:r>
            <a:r>
              <a:rPr lang="en-US" sz="2400" dirty="0" smtClean="0">
                <a:solidFill>
                  <a:schemeClr val="tx1"/>
                </a:solidFill>
                <a:latin typeface="+mn-lt"/>
                <a:ea typeface="+mn-ea"/>
                <a:cs typeface="+mn-cs"/>
              </a:rPr>
              <a:t> /</a:t>
            </a:r>
            <a:r>
              <a:rPr lang="id-ID"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institut</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negeri</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seluruh</a:t>
            </a:r>
            <a:r>
              <a:rPr lang="en-US" sz="2400" dirty="0" smtClean="0">
                <a:solidFill>
                  <a:schemeClr val="tx1"/>
                </a:solidFill>
                <a:latin typeface="+mn-lt"/>
                <a:ea typeface="+mn-ea"/>
                <a:cs typeface="+mn-cs"/>
              </a:rPr>
              <a:t> Indonesia</a:t>
            </a:r>
            <a:endParaRPr lang="id-ID" sz="24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a:xfrm>
            <a:off x="457200" y="1143000"/>
            <a:ext cx="8229600" cy="4864100"/>
          </a:xfrm>
        </p:spPr>
        <p:txBody>
          <a:bodyPr>
            <a:normAutofit fontScale="92500" lnSpcReduction="10000"/>
          </a:bodyPr>
          <a:lstStyle/>
          <a:p>
            <a:pPr algn="just"/>
            <a:r>
              <a:rPr lang="id-ID" smtClean="0"/>
              <a:t>Memanusiakan manusia berarti perilaku manusia untuk senantiasa menghargai dan menghormati harkat dan derajaat manusia.</a:t>
            </a:r>
          </a:p>
          <a:p>
            <a:pPr algn="just"/>
            <a:r>
              <a:rPr lang="id-ID" smtClean="0"/>
              <a:t>Memanusiakan manusia adalah menjunjung rasa kemanusiaan </a:t>
            </a:r>
            <a:r>
              <a:rPr lang="id-ID" i="1" smtClean="0"/>
              <a:t>(human) </a:t>
            </a:r>
            <a:r>
              <a:rPr lang="id-ID" smtClean="0"/>
              <a:t>mereka dengan tidak menyakiti sesama, menindas, dan berprilaku buruk erhadap sesama.</a:t>
            </a:r>
          </a:p>
          <a:p>
            <a:pPr algn="just"/>
            <a:r>
              <a:rPr lang="id-ID" smtClean="0"/>
              <a:t>Orang yang mengedepankan rasa kemanusiaan di atas kepentingan segalanya, maka akan mengabaikan perang, penindasan, penjajahan, dendam dan prilaku buruk lainnya.</a:t>
            </a:r>
          </a:p>
        </p:txBody>
      </p:sp>
      <p:sp>
        <p:nvSpPr>
          <p:cNvPr id="3" name="Title 2"/>
          <p:cNvSpPr>
            <a:spLocks noGrp="1"/>
          </p:cNvSpPr>
          <p:nvPr>
            <p:ph type="title"/>
          </p:nvPr>
        </p:nvSpPr>
        <p:spPr/>
        <p:txBody>
          <a:bodyPr/>
          <a:lstStyle/>
          <a:p>
            <a:pPr algn="ctr">
              <a:defRPr/>
            </a:pPr>
            <a:r>
              <a:rPr lang="id-ID" dirty="0" smtClean="0"/>
              <a:t>MEMANUSIAKAN MANUSIA</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Content Placeholder 3" descr="0821d.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idx="1"/>
          </p:nvPr>
        </p:nvSpPr>
        <p:spPr>
          <a:xfrm>
            <a:off x="457200" y="1143000"/>
            <a:ext cx="8229600" cy="4864100"/>
          </a:xfrm>
        </p:spPr>
        <p:txBody>
          <a:bodyPr>
            <a:normAutofit fontScale="92500" lnSpcReduction="10000"/>
          </a:bodyPr>
          <a:lstStyle/>
          <a:p>
            <a:r>
              <a:rPr lang="id-ID" smtClean="0"/>
              <a:t>Beragam bentuk tindakan tidak manusiawi dewasa ini yg kerap terjadi:</a:t>
            </a:r>
          </a:p>
          <a:p>
            <a:r>
              <a:rPr lang="id-ID" smtClean="0"/>
              <a:t>Kasus kekerasan terhadap pembantu rumah tangga</a:t>
            </a:r>
          </a:p>
          <a:p>
            <a:r>
              <a:rPr lang="id-ID" smtClean="0"/>
              <a:t>Kekerasan terhadap anak dan kaum perembuan.</a:t>
            </a:r>
          </a:p>
          <a:p>
            <a:r>
              <a:rPr lang="id-ID" smtClean="0"/>
              <a:t>Cacian dan makian terhadap perbedaan Suku dan RAS.</a:t>
            </a:r>
          </a:p>
          <a:p>
            <a:r>
              <a:rPr lang="id-ID" smtClean="0"/>
              <a:t>Penindasan kaum lemah dalam hal ekonomi yang dilakukan oleh Kapitalis, dengan menjadikan mereka jongos yang diperah kerigatnya.</a:t>
            </a:r>
          </a:p>
        </p:txBody>
      </p:sp>
      <p:sp>
        <p:nvSpPr>
          <p:cNvPr id="3" name="Title 2"/>
          <p:cNvSpPr>
            <a:spLocks noGrp="1"/>
          </p:cNvSpPr>
          <p:nvPr>
            <p:ph type="title"/>
          </p:nvPr>
        </p:nvSpPr>
        <p:spPr/>
        <p:txBody>
          <a:bodyPr>
            <a:normAutofit/>
          </a:bodyPr>
          <a:lstStyle/>
          <a:p>
            <a:pPr>
              <a:defRPr/>
            </a:pPr>
            <a:r>
              <a:rPr lang="id-ID" dirty="0" smtClean="0"/>
              <a:t>Bentuk tindakan tidak manusiawi</a:t>
            </a:r>
            <a:endParaRPr lang="id-ID"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Content Placeholder 3" descr="5.jpg"/>
          <p:cNvPicPr>
            <a:picLocks noGrp="1" noChangeAspect="1"/>
          </p:cNvPicPr>
          <p:nvPr>
            <p:ph idx="1"/>
          </p:nvPr>
        </p:nvPicPr>
        <p:blipFill>
          <a:blip r:embed="rId2"/>
          <a:srcRect/>
          <a:stretch>
            <a:fillRect/>
          </a:stretch>
        </p:blipFill>
        <p:spPr>
          <a:xfrm>
            <a:off x="152400" y="152400"/>
            <a:ext cx="4343400" cy="6324600"/>
          </a:xfrm>
        </p:spPr>
      </p:pic>
      <p:pic>
        <p:nvPicPr>
          <p:cNvPr id="94211" name="Picture 4" descr="kris2.jpg"/>
          <p:cNvPicPr>
            <a:picLocks noChangeAspect="1"/>
          </p:cNvPicPr>
          <p:nvPr/>
        </p:nvPicPr>
        <p:blipFill>
          <a:blip r:embed="rId3"/>
          <a:srcRect/>
          <a:stretch>
            <a:fillRect/>
          </a:stretch>
        </p:blipFill>
        <p:spPr bwMode="auto">
          <a:xfrm>
            <a:off x="4572000" y="152400"/>
            <a:ext cx="4419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1"/>
          <p:cNvSpPr>
            <a:spLocks noGrp="1"/>
          </p:cNvSpPr>
          <p:nvPr>
            <p:ph idx="1"/>
          </p:nvPr>
        </p:nvSpPr>
        <p:spPr>
          <a:xfrm>
            <a:off x="457200" y="1143000"/>
            <a:ext cx="8229600" cy="4864100"/>
          </a:xfrm>
        </p:spPr>
        <p:txBody>
          <a:bodyPr/>
          <a:lstStyle/>
          <a:p>
            <a:r>
              <a:rPr lang="id-ID" sz="2000" smtClean="0"/>
              <a:t>Bahwa dalam rangka pemenuhan hidupnya manusia akan berinteraksi dengan sesama, masyarkat dengan masyarakat lain yang terjadi antarpersekutuan hidup manusia sepanjang kehidupan mansuia.</a:t>
            </a:r>
          </a:p>
          <a:p>
            <a:r>
              <a:rPr lang="id-ID" sz="2000" smtClean="0"/>
              <a:t>Berkaitan dengan hal tersebut kita mengenal adanya dinamika perubahan kebudayaan, pewarisan kebudayaan, dan penyebaran kebuayaan.</a:t>
            </a:r>
          </a:p>
          <a:p>
            <a:pPr>
              <a:buFont typeface="Wingdings 3" pitchFamily="18" charset="2"/>
              <a:buNone/>
            </a:pPr>
            <a:r>
              <a:rPr lang="id-ID" sz="2000" smtClean="0"/>
              <a:t>1. Pewaris Kebudayaan yaitu proses pemindahan, penerusan, pemilikan dan pemakaian dari generasi ke generasi secara berkesinambungan.</a:t>
            </a:r>
          </a:p>
          <a:p>
            <a:pPr>
              <a:buFont typeface="Wingdings 3" pitchFamily="18" charset="2"/>
              <a:buNone/>
            </a:pPr>
            <a:r>
              <a:rPr lang="id-ID" sz="2000" smtClean="0"/>
              <a:t>2. Perubahan Kebudayaan yaitu perubaha yang terjadi karena ketidaksesuaian diantar unsur-unsur budaya.</a:t>
            </a:r>
          </a:p>
          <a:p>
            <a:pPr>
              <a:buFont typeface="Wingdings 3" pitchFamily="18" charset="2"/>
              <a:buNone/>
            </a:pPr>
            <a:r>
              <a:rPr lang="id-ID" sz="2000" smtClean="0"/>
              <a:t>3. Penyebaran Kebudayaan atau difusi adalah proses menyebarnya unsur-unsur kebudayaan dari suatu kelompok ke kelompok yang lain atau dari masyarakat ke masyarakat yang lain.</a:t>
            </a:r>
          </a:p>
        </p:txBody>
      </p:sp>
      <p:sp>
        <p:nvSpPr>
          <p:cNvPr id="3" name="Title 2"/>
          <p:cNvSpPr>
            <a:spLocks noGrp="1"/>
          </p:cNvSpPr>
          <p:nvPr>
            <p:ph type="title"/>
          </p:nvPr>
        </p:nvSpPr>
        <p:spPr/>
        <p:txBody>
          <a:bodyPr/>
          <a:lstStyle/>
          <a:p>
            <a:pPr algn="ctr">
              <a:defRPr/>
            </a:pPr>
            <a:r>
              <a:rPr lang="id-ID" sz="3200" dirty="0" smtClean="0"/>
              <a:t>PROBLEMATIKA KEBUDAYAAN</a:t>
            </a:r>
            <a:endParaRPr lang="id-ID"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1"/>
          <p:cNvSpPr>
            <a:spLocks noGrp="1"/>
          </p:cNvSpPr>
          <p:nvPr>
            <p:ph idx="1"/>
          </p:nvPr>
        </p:nvSpPr>
        <p:spPr>
          <a:xfrm>
            <a:off x="457200" y="1295400"/>
            <a:ext cx="8229600" cy="4711700"/>
          </a:xfrm>
        </p:spPr>
        <p:txBody>
          <a:bodyPr/>
          <a:lstStyle/>
          <a:p>
            <a:pPr>
              <a:buFont typeface="Wingdings 3" pitchFamily="18" charset="2"/>
              <a:buNone/>
            </a:pPr>
            <a:r>
              <a:rPr lang="id-ID" sz="2400" smtClean="0"/>
              <a:t>1. Problem dalam pewarisan kebudayaan adalah munculnya masalah antara lain: sesuai atau tidaknya budaya warisan tersebut dengan dinamika masyarakat saat ini, penolakan generasi penerima terhadap warisan budaya tersebut, dan munculnya budaya baru yang tidak lagi sesuai dengan budaya warisan.</a:t>
            </a:r>
          </a:p>
          <a:p>
            <a:pPr>
              <a:buFont typeface="Wingdings 3" pitchFamily="18" charset="2"/>
              <a:buNone/>
            </a:pPr>
            <a:r>
              <a:rPr lang="id-ID" sz="2400" smtClean="0"/>
              <a:t>2. Perubahan kebudayaan yg terjadi bisa memunculkan masalah apabila perubahan tersebut bersifat </a:t>
            </a:r>
            <a:r>
              <a:rPr lang="id-ID" sz="2400" i="1" smtClean="0"/>
              <a:t>regress </a:t>
            </a:r>
            <a:r>
              <a:rPr lang="id-ID" sz="2400" smtClean="0"/>
              <a:t>dan tidak bersifat </a:t>
            </a:r>
            <a:r>
              <a:rPr lang="id-ID" sz="2400" i="1" smtClean="0"/>
              <a:t>progress, </a:t>
            </a:r>
            <a:r>
              <a:rPr lang="id-ID" sz="2400" smtClean="0"/>
              <a:t>dan perubahan bisa berdampak buruk dan berdampak buruk jika dilakukan melalui revolusi dan berlangsug cepat di luar kendali manusia.</a:t>
            </a:r>
          </a:p>
        </p:txBody>
      </p:sp>
      <p:sp>
        <p:nvSpPr>
          <p:cNvPr id="3" name="Title 2"/>
          <p:cNvSpPr>
            <a:spLocks noGrp="1"/>
          </p:cNvSpPr>
          <p:nvPr>
            <p:ph type="title"/>
          </p:nvPr>
        </p:nvSpPr>
        <p:spPr/>
        <p:txBody>
          <a:bodyPr/>
          <a:lstStyle/>
          <a:p>
            <a:pPr>
              <a:defRPr/>
            </a:pPr>
            <a:r>
              <a:rPr lang="id-ID" dirty="0" smtClean="0"/>
              <a:t> Lanjutan</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p:txBody>
          <a:bodyPr/>
          <a:lstStyle/>
          <a:p>
            <a:pPr>
              <a:buFont typeface="Wingdings 3" pitchFamily="18" charset="2"/>
              <a:buNone/>
            </a:pPr>
            <a:r>
              <a:rPr lang="id-ID" smtClean="0"/>
              <a:t>3. Penyebaran kebudayaan dapat menimbulkan masalah. Yakni masyarakat penerima akan kehilangan nilai-nilai budaya lokal sebagai akibat kuatnya budaya asing yang masuk. Seperti globalisasi budaya yang bersumber dari kebudayaan Barat. Dan budaya negatif lainnya yang diakibatkan oleh globalisasi seperti, budaya konsumtif, hedonisme, pragmatis, dan individualistik.</a:t>
            </a:r>
          </a:p>
        </p:txBody>
      </p:sp>
      <p:sp>
        <p:nvSpPr>
          <p:cNvPr id="3" name="Title 2"/>
          <p:cNvSpPr>
            <a:spLocks noGrp="1"/>
          </p:cNvSpPr>
          <p:nvPr>
            <p:ph type="title"/>
          </p:nvPr>
        </p:nvSpPr>
        <p:spPr/>
        <p:txBody>
          <a:bodyPr/>
          <a:lstStyle/>
          <a:p>
            <a:pPr>
              <a:defRPr/>
            </a:pPr>
            <a:r>
              <a:rPr lang="id-ID" dirty="0" smtClean="0"/>
              <a:t>Lanjutan</a:t>
            </a:r>
            <a:endParaRPr lang="id-ID"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p:cNvSpPr>
            <a:spLocks noGrp="1"/>
          </p:cNvSpPr>
          <p:nvPr>
            <p:ph idx="1"/>
          </p:nvPr>
        </p:nvSpPr>
        <p:spPr/>
        <p:txBody>
          <a:bodyPr>
            <a:normAutofit fontScale="92500" lnSpcReduction="20000"/>
          </a:bodyPr>
          <a:lstStyle/>
          <a:p>
            <a:r>
              <a:rPr lang="id-ID" smtClean="0"/>
              <a:t>Mengapa manusia dikatakan sebagai makhluk yang berbudaya?</a:t>
            </a:r>
          </a:p>
          <a:p>
            <a:r>
              <a:rPr lang="id-ID" smtClean="0"/>
              <a:t>Manakah yang benar, kebudayaan adalah produk manusia, atau manusia adalah produk dari kebudayaan?</a:t>
            </a:r>
          </a:p>
          <a:p>
            <a:r>
              <a:rPr lang="id-ID" smtClean="0"/>
              <a:t>Apa perbedaan antara etika dan estetika?</a:t>
            </a:r>
          </a:p>
          <a:p>
            <a:r>
              <a:rPr lang="id-ID" smtClean="0"/>
              <a:t>Berikan tiga contoh prilaku tdak menghargai manusia!</a:t>
            </a:r>
          </a:p>
          <a:p>
            <a:r>
              <a:rPr lang="id-ID" smtClean="0"/>
              <a:t>Masalah apa saja yang diadapi pada kasus pewarisan kebudayaan?</a:t>
            </a:r>
          </a:p>
        </p:txBody>
      </p:sp>
      <p:sp>
        <p:nvSpPr>
          <p:cNvPr id="3" name="Title 2"/>
          <p:cNvSpPr>
            <a:spLocks noGrp="1"/>
          </p:cNvSpPr>
          <p:nvPr>
            <p:ph type="title"/>
          </p:nvPr>
        </p:nvSpPr>
        <p:spPr/>
        <p:txBody>
          <a:bodyPr/>
          <a:lstStyle/>
          <a:p>
            <a:pPr>
              <a:defRPr/>
            </a:pPr>
            <a:r>
              <a:rPr lang="id-ID" dirty="0" smtClean="0"/>
              <a:t>Soal</a:t>
            </a:r>
            <a:endParaRPr lang="id-ID"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1"/>
          <p:cNvSpPr>
            <a:spLocks noGrp="1"/>
          </p:cNvSpPr>
          <p:nvPr>
            <p:ph idx="1"/>
          </p:nvPr>
        </p:nvSpPr>
        <p:spPr>
          <a:xfrm>
            <a:off x="457200" y="1143000"/>
            <a:ext cx="8229600" cy="4864100"/>
          </a:xfrm>
        </p:spPr>
        <p:txBody>
          <a:bodyPr/>
          <a:lstStyle/>
          <a:p>
            <a:r>
              <a:rPr lang="id-ID" sz="2400" smtClean="0"/>
              <a:t>Terdapat kasus wanita yang rela menjajakan diri demi memenuhi kepentingan hidupnya. Mereka bekerja di Klub-klub malam, menjadi wanita panggilan, bahkan bertebaran di pinggir-pinggir jalan pada malam hari. Menurut pendapat anda apakah prilaku mereka dapat dikategorikan telah merendahkan harkat dan martabatnya sendirir sebagai manusia? Kemukakan argumen anda.</a:t>
            </a:r>
          </a:p>
          <a:p>
            <a:r>
              <a:rPr lang="id-ID" sz="2400" smtClean="0"/>
              <a:t>Apakah menurut anda globalisasi budaya berdampak positif dan negatif bagi masyarakat Indonesia? Apa yang harus dilakukan untuk memfilter budaya negatif yag dikaibatkan oleh pengaruh globalisasi budaya?</a:t>
            </a:r>
          </a:p>
        </p:txBody>
      </p:sp>
      <p:sp>
        <p:nvSpPr>
          <p:cNvPr id="3" name="Title 2"/>
          <p:cNvSpPr>
            <a:spLocks noGrp="1"/>
          </p:cNvSpPr>
          <p:nvPr>
            <p:ph type="title"/>
          </p:nvPr>
        </p:nvSpPr>
        <p:spPr/>
        <p:txBody>
          <a:bodyPr/>
          <a:lstStyle/>
          <a:p>
            <a:pPr>
              <a:defRPr/>
            </a:pPr>
            <a:r>
              <a:rPr lang="id-ID" dirty="0" smtClean="0"/>
              <a:t>Tugas</a:t>
            </a:r>
            <a:endParaRPr lang="id-ID"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p:cNvSpPr>
            <a:spLocks noGrp="1"/>
          </p:cNvSpPr>
          <p:nvPr>
            <p:ph idx="1"/>
          </p:nvPr>
        </p:nvSpPr>
        <p:spPr>
          <a:xfrm>
            <a:off x="457200" y="381000"/>
            <a:ext cx="8229600" cy="5626100"/>
          </a:xfrm>
        </p:spPr>
        <p:txBody>
          <a:bodyPr/>
          <a:lstStyle/>
          <a:p>
            <a:r>
              <a:rPr lang="id-ID" sz="2400" smtClean="0"/>
              <a:t>Menurut seorang sejarawan Arnold.J.Toynbee ada 3 aspek penyebaran budaya yaitu :</a:t>
            </a:r>
          </a:p>
          <a:p>
            <a:r>
              <a:rPr lang="id-ID" sz="2400" smtClean="0"/>
              <a:t>Contohnya masuknya budaya barat ke timur, tidak mengambil budaya barat keseliruhan, tetapi </a:t>
            </a:r>
            <a:r>
              <a:rPr lang="fr-FR" sz="2400" smtClean="0"/>
              <a:t>unsur tertentu yaitu unsur teknologinya.</a:t>
            </a:r>
          </a:p>
          <a:p>
            <a:pPr>
              <a:buFont typeface="Wingdings 3" pitchFamily="18" charset="2"/>
              <a:buNone/>
            </a:pPr>
            <a:r>
              <a:rPr lang="id-ID" sz="2400" smtClean="0"/>
              <a:t>1. Kekuatan untuk menembus suatu budaya berbanding terbalik dengan nilainya.</a:t>
            </a:r>
          </a:p>
          <a:p>
            <a:r>
              <a:rPr lang="pl-PL" sz="2400" smtClean="0"/>
              <a:t>Contohnya Religi adalah lapis dalam dari budaya.</a:t>
            </a:r>
          </a:p>
          <a:p>
            <a:pPr>
              <a:buFont typeface="Wingdings 3" pitchFamily="18" charset="2"/>
              <a:buNone/>
            </a:pPr>
            <a:r>
              <a:rPr lang="id-ID" sz="2400" smtClean="0"/>
              <a:t>2. Jika satu unsur budaya masuk maka akan menarik unsure budaya lainnya.</a:t>
            </a:r>
          </a:p>
          <a:p>
            <a:pPr>
              <a:buFont typeface="Wingdings 3" pitchFamily="18" charset="2"/>
              <a:buNone/>
            </a:pPr>
            <a:r>
              <a:rPr lang="id-ID" sz="2400" smtClean="0"/>
              <a:t>3. Unsur budaya ditanah asalnya tidak berbahaya,bisa menjadi berbahaya bagi mayarakat yang didatanginya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685800"/>
            <a:ext cx="8229600" cy="5440363"/>
          </a:xfrm>
        </p:spPr>
        <p:txBody>
          <a:bodyPr/>
          <a:lstStyle/>
          <a:p>
            <a:pPr marL="622300" indent="-514350" eaLnBrk="1" hangingPunct="1">
              <a:lnSpc>
                <a:spcPct val="90000"/>
              </a:lnSpc>
              <a:buClr>
                <a:schemeClr val="tx1"/>
              </a:buClr>
              <a:buSzPct val="85000"/>
              <a:buFont typeface="Wingdings 3" pitchFamily="18" charset="2"/>
              <a:buNone/>
            </a:pPr>
            <a:r>
              <a:rPr lang="id-ID" sz="2800" smtClean="0"/>
              <a:t>3.	D</a:t>
            </a:r>
            <a:r>
              <a:rPr lang="en-US" sz="2800" smtClean="0"/>
              <a:t>ari segi politis ; Indonesia adalah sesuatu yang utuh akan tetapi dalam</a:t>
            </a:r>
            <a:r>
              <a:rPr lang="id-ID" sz="2800" smtClean="0"/>
              <a:t> </a:t>
            </a:r>
            <a:r>
              <a:rPr lang="en-US" sz="2800" smtClean="0"/>
              <a:t>keanekaragaman budaya : suku,</a:t>
            </a:r>
            <a:r>
              <a:rPr lang="id-ID" sz="2800" smtClean="0"/>
              <a:t> </a:t>
            </a:r>
            <a:r>
              <a:rPr lang="en-US" sz="2800" smtClean="0"/>
              <a:t>tempat tinggal yang menyebar diseluruh Indonesia</a:t>
            </a:r>
            <a:r>
              <a:rPr lang="id-ID" sz="2800" smtClean="0"/>
              <a:t> </a:t>
            </a:r>
            <a:r>
              <a:rPr lang="en-US" sz="2800" smtClean="0"/>
              <a:t>yang sering terdapat perbedaan satu sama lain sehingga menimbulkan konflik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Pertemuan III</a:t>
            </a:r>
            <a:endParaRPr lang="id-ID" dirty="0"/>
          </a:p>
        </p:txBody>
      </p:sp>
      <p:sp>
        <p:nvSpPr>
          <p:cNvPr id="3" name="Content Placeholder 2"/>
          <p:cNvSpPr>
            <a:spLocks noGrp="1"/>
          </p:cNvSpPr>
          <p:nvPr>
            <p:ph idx="1"/>
          </p:nvPr>
        </p:nvSpPr>
        <p:spPr/>
        <p:txBody>
          <a:bodyPr/>
          <a:lstStyle/>
          <a:p>
            <a:pPr algn="ctr">
              <a:buNone/>
            </a:pPr>
            <a:r>
              <a:rPr lang="id-ID" b="1" dirty="0" smtClean="0"/>
              <a:t>MANUSIA SEBAGAI MAKHLUK INDIVIDU DAN SOSIAL</a:t>
            </a:r>
            <a:endParaRPr lang="id-ID"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6146" name="Picture 2"/>
          <p:cNvPicPr>
            <a:picLocks noChangeAspect="1" noChangeArrowheads="1"/>
          </p:cNvPicPr>
          <p:nvPr/>
        </p:nvPicPr>
        <p:blipFill>
          <a:blip r:embed="rId2"/>
          <a:srcRect/>
          <a:stretch>
            <a:fillRect/>
          </a:stretch>
        </p:blipFill>
        <p:spPr bwMode="auto">
          <a:xfrm>
            <a:off x="144462" y="144463"/>
            <a:ext cx="8713818" cy="6499247"/>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2290" name="Picture 2"/>
          <p:cNvPicPr>
            <a:picLocks noChangeAspect="1" noChangeArrowheads="1"/>
          </p:cNvPicPr>
          <p:nvPr/>
        </p:nvPicPr>
        <p:blipFill>
          <a:blip r:embed="rId2"/>
          <a:srcRect/>
          <a:stretch>
            <a:fillRect/>
          </a:stretch>
        </p:blipFill>
        <p:spPr bwMode="auto">
          <a:xfrm>
            <a:off x="144462" y="144463"/>
            <a:ext cx="8713817" cy="6499247"/>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pic>
        <p:nvPicPr>
          <p:cNvPr id="1026" name="Picture 2"/>
          <p:cNvPicPr>
            <a:picLocks noChangeAspect="1" noChangeArrowheads="1"/>
          </p:cNvPicPr>
          <p:nvPr/>
        </p:nvPicPr>
        <p:blipFill>
          <a:blip r:embed="rId2"/>
          <a:srcRect/>
          <a:stretch>
            <a:fillRect/>
          </a:stretch>
        </p:blipFill>
        <p:spPr bwMode="auto">
          <a:xfrm>
            <a:off x="73057" y="144463"/>
            <a:ext cx="8999537" cy="6499247"/>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7170" name="Picture 2"/>
          <p:cNvPicPr>
            <a:picLocks noChangeAspect="1" noChangeArrowheads="1"/>
          </p:cNvPicPr>
          <p:nvPr/>
        </p:nvPicPr>
        <p:blipFill>
          <a:blip r:embed="rId2"/>
          <a:srcRect/>
          <a:stretch>
            <a:fillRect/>
          </a:stretch>
        </p:blipFill>
        <p:spPr bwMode="auto">
          <a:xfrm>
            <a:off x="144462" y="144463"/>
            <a:ext cx="8785256" cy="6499247"/>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3314" name="Picture 2"/>
          <p:cNvPicPr>
            <a:picLocks noChangeAspect="1" noChangeArrowheads="1"/>
          </p:cNvPicPr>
          <p:nvPr/>
        </p:nvPicPr>
        <p:blipFill>
          <a:blip r:embed="rId2"/>
          <a:srcRect/>
          <a:stretch>
            <a:fillRect/>
          </a:stretch>
        </p:blipFill>
        <p:spPr bwMode="auto">
          <a:xfrm>
            <a:off x="214282" y="144463"/>
            <a:ext cx="8713818" cy="6499247"/>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a:blip r:embed="rId2"/>
          <a:srcRect/>
          <a:stretch>
            <a:fillRect/>
          </a:stretch>
        </p:blipFill>
        <p:spPr bwMode="auto">
          <a:xfrm>
            <a:off x="144462" y="144463"/>
            <a:ext cx="8856693" cy="6570685"/>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8194" name="Picture 2"/>
          <p:cNvPicPr>
            <a:picLocks noChangeAspect="1" noChangeArrowheads="1"/>
          </p:cNvPicPr>
          <p:nvPr/>
        </p:nvPicPr>
        <p:blipFill>
          <a:blip r:embed="rId2"/>
          <a:srcRect/>
          <a:stretch>
            <a:fillRect/>
          </a:stretch>
        </p:blipFill>
        <p:spPr bwMode="auto">
          <a:xfrm>
            <a:off x="144462" y="144463"/>
            <a:ext cx="8785256" cy="6499247"/>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p:cNvPicPr>
            <a:picLocks noChangeAspect="1" noChangeArrowheads="1"/>
          </p:cNvPicPr>
          <p:nvPr/>
        </p:nvPicPr>
        <p:blipFill>
          <a:blip r:embed="rId2"/>
          <a:srcRect/>
          <a:stretch>
            <a:fillRect/>
          </a:stretch>
        </p:blipFill>
        <p:spPr bwMode="auto">
          <a:xfrm>
            <a:off x="144463" y="144463"/>
            <a:ext cx="8785256" cy="657068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4" name="Picture 2"/>
          <p:cNvPicPr>
            <a:picLocks noChangeAspect="1" noChangeArrowheads="1"/>
          </p:cNvPicPr>
          <p:nvPr/>
        </p:nvPicPr>
        <p:blipFill>
          <a:blip r:embed="rId2"/>
          <a:srcRect/>
          <a:stretch>
            <a:fillRect/>
          </a:stretch>
        </p:blipFill>
        <p:spPr bwMode="auto">
          <a:xfrm>
            <a:off x="144463" y="144463"/>
            <a:ext cx="8785256" cy="657068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52400" y="838200"/>
            <a:ext cx="8763000" cy="5486400"/>
          </a:xfrm>
        </p:spPr>
        <p:txBody>
          <a:bodyPr/>
          <a:lstStyle/>
          <a:p>
            <a:pPr eaLnBrk="1" hangingPunct="1">
              <a:buClr>
                <a:schemeClr val="tx1"/>
              </a:buClr>
              <a:buSzPct val="80000"/>
              <a:buFont typeface="Wingdings 3" pitchFamily="18" charset="2"/>
              <a:buNone/>
            </a:pPr>
            <a:r>
              <a:rPr lang="id-ID" sz="2400" smtClean="0"/>
              <a:t>A. Hakekat ISD dan IBD</a:t>
            </a:r>
          </a:p>
          <a:p>
            <a:pPr eaLnBrk="1" hangingPunct="1">
              <a:buClr>
                <a:schemeClr val="tx1"/>
              </a:buClr>
              <a:buSzPct val="80000"/>
              <a:buFont typeface="Wingdings" pitchFamily="2" charset="2"/>
              <a:buChar char="q"/>
            </a:pPr>
            <a:r>
              <a:rPr lang="en-US" sz="2400" smtClean="0"/>
              <a:t>Pengelompokan Ilmu dan Pengetahuan menurut Prof. Dr. Harsya W Bachtiar (pemrakarsa masuknya IBD dalam Kurikulum Nasional tahun 1970 an)</a:t>
            </a:r>
          </a:p>
          <a:p>
            <a:pPr lvl="1" eaLnBrk="1" hangingPunct="1">
              <a:buClr>
                <a:schemeClr val="tx1"/>
              </a:buClr>
              <a:buFont typeface="Wingdings" pitchFamily="2" charset="2"/>
              <a:buChar char="Ø"/>
            </a:pPr>
            <a:r>
              <a:rPr lang="id-ID" sz="2400" smtClean="0"/>
              <a:t> </a:t>
            </a:r>
            <a:r>
              <a:rPr lang="en-US" sz="2400" smtClean="0"/>
              <a:t>Ilmu-ilmu alamiah (</a:t>
            </a:r>
            <a:r>
              <a:rPr lang="en-US" sz="2400" i="1" smtClean="0"/>
              <a:t>natural sciences</a:t>
            </a:r>
            <a:r>
              <a:rPr lang="en-US" sz="2400" smtClean="0"/>
              <a:t>) </a:t>
            </a:r>
            <a:r>
              <a:rPr lang="en-US" sz="2400" smtClean="0">
                <a:sym typeface="Wingdings" pitchFamily="2" charset="2"/>
              </a:rPr>
              <a:t> untuk mengetahui keteraturan yang terdapat dalam alam semesta (mis: Astronomi, Fisika, Kimia dll)</a:t>
            </a:r>
            <a:endParaRPr lang="id-ID" sz="2400" smtClean="0">
              <a:sym typeface="Wingdings" pitchFamily="2" charset="2"/>
            </a:endParaRPr>
          </a:p>
          <a:p>
            <a:pPr lvl="1" eaLnBrk="1" hangingPunct="1">
              <a:buClr>
                <a:schemeClr val="tx1"/>
              </a:buClr>
              <a:buFont typeface="Wingdings" pitchFamily="2" charset="2"/>
              <a:buChar char="Ø"/>
            </a:pPr>
            <a:r>
              <a:rPr lang="id-ID" sz="2400" smtClean="0">
                <a:sym typeface="Wingdings" pitchFamily="2" charset="2"/>
              </a:rPr>
              <a:t> </a:t>
            </a:r>
            <a:r>
              <a:rPr lang="en-US" sz="2400" smtClean="0"/>
              <a:t>Ilmu-ilmu Sosial (</a:t>
            </a:r>
            <a:r>
              <a:rPr lang="en-US" sz="2400" i="1" smtClean="0"/>
              <a:t>sosial sciences</a:t>
            </a:r>
            <a:r>
              <a:rPr lang="en-US" sz="2400" smtClean="0"/>
              <a:t>) </a:t>
            </a:r>
            <a:r>
              <a:rPr lang="en-US" sz="2400" smtClean="0">
                <a:sym typeface="Wingdings" pitchFamily="2" charset="2"/>
              </a:rPr>
              <a:t> untuk mengetahui keteraturan/ketidakteraturan yang terdapat dalam hubungan antar manusia (mis: Sosiologi, Antropologi Sosial, Politik dll)</a:t>
            </a:r>
            <a:endParaRPr lang="id-ID" sz="2400" smtClean="0">
              <a:sym typeface="Wingdings" pitchFamily="2" charset="2"/>
            </a:endParaRPr>
          </a:p>
          <a:p>
            <a:pPr lvl="1" eaLnBrk="1" hangingPunct="1">
              <a:buClr>
                <a:schemeClr val="tx1"/>
              </a:buClr>
              <a:buFont typeface="Wingdings" pitchFamily="2" charset="2"/>
              <a:buChar char="Ø"/>
            </a:pPr>
            <a:r>
              <a:rPr lang="id-ID" sz="2400" smtClean="0">
                <a:sym typeface="Wingdings" pitchFamily="2" charset="2"/>
              </a:rPr>
              <a:t> </a:t>
            </a:r>
            <a:r>
              <a:rPr lang="en-US" sz="2400" smtClean="0">
                <a:sym typeface="Wingdings" pitchFamily="2" charset="2"/>
              </a:rPr>
              <a:t>Pengetahuan Budaya (</a:t>
            </a:r>
            <a:r>
              <a:rPr lang="en-US" sz="2400" i="1" smtClean="0">
                <a:sym typeface="Wingdings" pitchFamily="2" charset="2"/>
              </a:rPr>
              <a:t>the humanities</a:t>
            </a:r>
            <a:r>
              <a:rPr lang="en-US" sz="2400" smtClean="0">
                <a:sym typeface="Wingdings" pitchFamily="2" charset="2"/>
              </a:rPr>
              <a:t>)  untuk memahami dan mencari arti kenyataan yang bersifat manusiawi (mis: Filsafat, Seni, Antropologi Budaya, Hukum dll) </a:t>
            </a:r>
          </a:p>
        </p:txBody>
      </p:sp>
      <p:sp>
        <p:nvSpPr>
          <p:cNvPr id="13315" name="Text Box 6"/>
          <p:cNvSpPr txBox="1">
            <a:spLocks noChangeArrowheads="1"/>
          </p:cNvSpPr>
          <p:nvPr/>
        </p:nvSpPr>
        <p:spPr bwMode="auto">
          <a:xfrm>
            <a:off x="457200" y="152400"/>
            <a:ext cx="8153400" cy="579438"/>
          </a:xfrm>
          <a:prstGeom prst="rect">
            <a:avLst/>
          </a:prstGeom>
          <a:noFill/>
          <a:ln w="9525">
            <a:noFill/>
            <a:miter lim="800000"/>
            <a:headEnd/>
            <a:tailEnd/>
          </a:ln>
        </p:spPr>
        <p:txBody>
          <a:bodyPr>
            <a:spAutoFit/>
          </a:bodyPr>
          <a:lstStyle/>
          <a:p>
            <a:pPr algn="ctr" eaLnBrk="1" hangingPunct="1">
              <a:spcBef>
                <a:spcPct val="50000"/>
              </a:spcBef>
            </a:pPr>
            <a:r>
              <a:rPr lang="id-ID" sz="3200"/>
              <a:t>HAKEKAT &amp; RUANG LINGKUP ISBD</a:t>
            </a:r>
            <a:endParaRPr lang="en-US" sz="32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9218" name="Picture 2"/>
          <p:cNvPicPr>
            <a:picLocks noChangeAspect="1" noChangeArrowheads="1"/>
          </p:cNvPicPr>
          <p:nvPr/>
        </p:nvPicPr>
        <p:blipFill>
          <a:blip r:embed="rId2"/>
          <a:srcRect/>
          <a:stretch>
            <a:fillRect/>
          </a:stretch>
        </p:blipFill>
        <p:spPr bwMode="auto">
          <a:xfrm>
            <a:off x="144462" y="144463"/>
            <a:ext cx="8785256" cy="657068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5362" name="Picture 2"/>
          <p:cNvPicPr>
            <a:picLocks noChangeAspect="1" noChangeArrowheads="1"/>
          </p:cNvPicPr>
          <p:nvPr/>
        </p:nvPicPr>
        <p:blipFill>
          <a:blip r:embed="rId2"/>
          <a:srcRect/>
          <a:stretch>
            <a:fillRect/>
          </a:stretch>
        </p:blipFill>
        <p:spPr bwMode="auto">
          <a:xfrm>
            <a:off x="144462" y="144463"/>
            <a:ext cx="8785255" cy="6570685"/>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p:cNvPicPr>
            <a:picLocks noChangeAspect="1" noChangeArrowheads="1"/>
          </p:cNvPicPr>
          <p:nvPr/>
        </p:nvPicPr>
        <p:blipFill>
          <a:blip r:embed="rId2"/>
          <a:srcRect/>
          <a:stretch>
            <a:fillRect/>
          </a:stretch>
        </p:blipFill>
        <p:spPr bwMode="auto">
          <a:xfrm>
            <a:off x="144462" y="144463"/>
            <a:ext cx="8785255" cy="6499247"/>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42" name="Picture 2"/>
          <p:cNvPicPr>
            <a:picLocks noChangeAspect="1" noChangeArrowheads="1"/>
          </p:cNvPicPr>
          <p:nvPr/>
        </p:nvPicPr>
        <p:blipFill>
          <a:blip r:embed="rId2"/>
          <a:srcRect/>
          <a:stretch>
            <a:fillRect/>
          </a:stretch>
        </p:blipFill>
        <p:spPr bwMode="auto">
          <a:xfrm>
            <a:off x="144462" y="144463"/>
            <a:ext cx="8785256" cy="6427809"/>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6386" name="Picture 2"/>
          <p:cNvPicPr>
            <a:picLocks noChangeAspect="1" noChangeArrowheads="1"/>
          </p:cNvPicPr>
          <p:nvPr/>
        </p:nvPicPr>
        <p:blipFill>
          <a:blip r:embed="rId2"/>
          <a:srcRect/>
          <a:stretch>
            <a:fillRect/>
          </a:stretch>
        </p:blipFill>
        <p:spPr bwMode="auto">
          <a:xfrm>
            <a:off x="215900" y="144463"/>
            <a:ext cx="8713818" cy="6499247"/>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122" name="Picture 2"/>
          <p:cNvPicPr>
            <a:picLocks noChangeAspect="1" noChangeArrowheads="1"/>
          </p:cNvPicPr>
          <p:nvPr/>
        </p:nvPicPr>
        <p:blipFill>
          <a:blip r:embed="rId2"/>
          <a:srcRect/>
          <a:stretch>
            <a:fillRect/>
          </a:stretch>
        </p:blipFill>
        <p:spPr bwMode="auto">
          <a:xfrm>
            <a:off x="144462" y="144463"/>
            <a:ext cx="8785255" cy="6427809"/>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1266" name="Picture 2"/>
          <p:cNvPicPr>
            <a:picLocks noChangeAspect="1" noChangeArrowheads="1"/>
          </p:cNvPicPr>
          <p:nvPr/>
        </p:nvPicPr>
        <p:blipFill>
          <a:blip r:embed="rId2"/>
          <a:srcRect/>
          <a:stretch>
            <a:fillRect/>
          </a:stretch>
        </p:blipFill>
        <p:spPr bwMode="auto">
          <a:xfrm>
            <a:off x="144462" y="144463"/>
            <a:ext cx="8785255" cy="6499247"/>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t>Petemuan IV</a:t>
            </a:r>
            <a:br>
              <a:rPr lang="id-ID" b="1" dirty="0" smtClean="0"/>
            </a:br>
            <a:r>
              <a:rPr lang="id-ID" b="1" dirty="0" smtClean="0"/>
              <a:t>MANUSIA </a:t>
            </a:r>
            <a:r>
              <a:rPr lang="id-ID" b="1" dirty="0"/>
              <a:t>DAN PERADABAN</a:t>
            </a:r>
            <a:endParaRPr lang="id-ID" dirty="0"/>
          </a:p>
        </p:txBody>
      </p:sp>
      <p:sp>
        <p:nvSpPr>
          <p:cNvPr id="3" name="Content Placeholder 2"/>
          <p:cNvSpPr>
            <a:spLocks noGrp="1"/>
          </p:cNvSpPr>
          <p:nvPr>
            <p:ph idx="1"/>
          </p:nvPr>
        </p:nvSpPr>
        <p:spPr/>
        <p:txBody>
          <a:bodyPr>
            <a:noAutofit/>
          </a:bodyPr>
          <a:lstStyle/>
          <a:p>
            <a:pPr marL="514350" indent="-514350" algn="ctr">
              <a:buNone/>
            </a:pPr>
            <a:r>
              <a:rPr lang="id-ID" sz="4400" b="1" dirty="0" smtClean="0"/>
              <a:t>Apa Sih Peradaban Itu?</a:t>
            </a:r>
          </a:p>
          <a:p>
            <a:pPr marL="514350" indent="-514350" algn="ctr">
              <a:buNone/>
            </a:pPr>
            <a:r>
              <a:rPr lang="id-ID" sz="4400" b="1" dirty="0" smtClean="0"/>
              <a:t>Kapan dimulainya Peradaban?</a:t>
            </a:r>
          </a:p>
          <a:p>
            <a:pPr marL="514350" indent="-514350" algn="ctr">
              <a:buNone/>
            </a:pPr>
            <a:r>
              <a:rPr lang="id-ID" sz="4400" b="1" dirty="0" smtClean="0"/>
              <a:t>Siapa Pelaku Peradaban?</a:t>
            </a:r>
          </a:p>
          <a:p>
            <a:pPr marL="514350" indent="-514350" algn="ctr">
              <a:buNone/>
            </a:pPr>
            <a:r>
              <a:rPr lang="id-ID" sz="4400" b="1" dirty="0" smtClean="0"/>
              <a:t>Siapa saja Penikmat peradaban?</a:t>
            </a:r>
            <a:endParaRPr lang="id-ID" sz="44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smtClean="0"/>
              <a:t>Pembahasan</a:t>
            </a:r>
            <a:endParaRPr lang="id-ID" b="1" dirty="0"/>
          </a:p>
        </p:txBody>
      </p:sp>
      <p:sp>
        <p:nvSpPr>
          <p:cNvPr id="3" name="Content Placeholder 2"/>
          <p:cNvSpPr>
            <a:spLocks noGrp="1"/>
          </p:cNvSpPr>
          <p:nvPr>
            <p:ph idx="1"/>
          </p:nvPr>
        </p:nvSpPr>
        <p:spPr/>
        <p:txBody>
          <a:bodyPr>
            <a:normAutofit fontScale="70000" lnSpcReduction="20000"/>
          </a:bodyPr>
          <a:lstStyle/>
          <a:p>
            <a:pPr marL="514350" indent="-514350">
              <a:buAutoNum type="alphaUcPeriod"/>
            </a:pPr>
            <a:r>
              <a:rPr lang="id-ID" b="1" dirty="0" smtClean="0"/>
              <a:t>HAKIKAT PERADABAN</a:t>
            </a:r>
          </a:p>
          <a:p>
            <a:pPr algn="just"/>
            <a:r>
              <a:rPr lang="id-ID" dirty="0" smtClean="0"/>
              <a:t>Peradaban memiliki kaitan yang erat dengan kebudayaan. Kebudayaan pada hakikatnya adalah hasil cipta, rasa, dan karsa manusia dalam memenuhi kebutuhan hidupnya. Kemampuan </a:t>
            </a:r>
            <a:r>
              <a:rPr lang="fi-FI" i="1" dirty="0" smtClean="0"/>
              <a:t>cipta (akal) manusia menghasilkan ilmu pengetahuan. Kemampuan rasa manusia melalui alat</a:t>
            </a:r>
            <a:r>
              <a:rPr lang="id-ID" i="1" dirty="0" smtClean="0"/>
              <a:t>-</a:t>
            </a:r>
            <a:r>
              <a:rPr lang="fi-FI" i="1" dirty="0" smtClean="0"/>
              <a:t>alat</a:t>
            </a:r>
            <a:r>
              <a:rPr lang="id-ID" i="1" dirty="0" smtClean="0"/>
              <a:t> </a:t>
            </a:r>
            <a:r>
              <a:rPr lang="id-ID" dirty="0" smtClean="0"/>
              <a:t>indranya menghasilkan beragam barang seni dan bentuk-bentuk kesenian. Sedangkan </a:t>
            </a:r>
            <a:r>
              <a:rPr lang="id-ID" i="1" dirty="0" smtClean="0"/>
              <a:t>karsa manusia menghendaki kesempurnaan hidup, kemuliaan, dan kebahagiaan sehingga </a:t>
            </a:r>
            <a:r>
              <a:rPr lang="id-ID" dirty="0" smtClean="0"/>
              <a:t>menghasilkan berbagai aktivitas hidup manusia untuk memenuhi kebutuhannya.</a:t>
            </a:r>
          </a:p>
          <a:p>
            <a:pPr algn="just"/>
            <a:r>
              <a:rPr lang="sv-SE" dirty="0" smtClean="0"/>
              <a:t>Koentjaraningrat (1990) memberikan penjelasan</a:t>
            </a:r>
            <a:r>
              <a:rPr lang="id-ID" dirty="0" smtClean="0"/>
              <a:t>, disamping i</a:t>
            </a:r>
            <a:r>
              <a:rPr lang="sv-SE" dirty="0" smtClean="0"/>
              <a:t>stilah </a:t>
            </a:r>
            <a:r>
              <a:rPr lang="sv-SE" i="1" dirty="0" smtClean="0"/>
              <a:t>kebudayaan</a:t>
            </a:r>
            <a:r>
              <a:rPr lang="id-ID" i="1" dirty="0" smtClean="0"/>
              <a:t> </a:t>
            </a:r>
            <a:r>
              <a:rPr lang="sv-SE" dirty="0" smtClean="0"/>
              <a:t>ada pula istilah </a:t>
            </a:r>
            <a:r>
              <a:rPr lang="sv-SE" i="1" dirty="0" smtClean="0"/>
              <a:t>peradaban. </a:t>
            </a:r>
            <a:r>
              <a:rPr lang="id-ID" dirty="0" smtClean="0"/>
              <a:t>Istilah peradaban </a:t>
            </a:r>
            <a:r>
              <a:rPr lang="sv-SE" dirty="0" smtClean="0"/>
              <a:t>sama dengan istilah dalam bahasa Inggris </a:t>
            </a:r>
            <a:r>
              <a:rPr lang="sv-SE" i="1" dirty="0" smtClean="0"/>
              <a:t>civilization</a:t>
            </a:r>
            <a:r>
              <a:rPr lang="id-ID" i="1" dirty="0" smtClean="0"/>
              <a:t> </a:t>
            </a:r>
            <a:r>
              <a:rPr lang="id-ID" dirty="0" smtClean="0"/>
              <a:t>yang biasanya dipakai untuk menyebutkan bagian atau unsur dari kebudayaan yang harus maju dan indah. Misalnya ilmu pengetahuan, adat, sopan santun, dll.</a:t>
            </a:r>
          </a:p>
          <a:p>
            <a:endParaRPr lang="id-ID"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id-ID" sz="3600" b="1" dirty="0" smtClean="0"/>
              <a:t>Lanjutan</a:t>
            </a:r>
            <a:endParaRPr lang="id-ID" b="1" dirty="0"/>
          </a:p>
        </p:txBody>
      </p:sp>
      <p:sp>
        <p:nvSpPr>
          <p:cNvPr id="3" name="Content Placeholder 2"/>
          <p:cNvSpPr>
            <a:spLocks noGrp="1"/>
          </p:cNvSpPr>
          <p:nvPr>
            <p:ph idx="1"/>
          </p:nvPr>
        </p:nvSpPr>
        <p:spPr>
          <a:xfrm>
            <a:off x="457200" y="1268760"/>
            <a:ext cx="8229600" cy="4857403"/>
          </a:xfrm>
        </p:spPr>
        <p:txBody>
          <a:bodyPr>
            <a:normAutofit fontScale="70000" lnSpcReduction="20000"/>
          </a:bodyPr>
          <a:lstStyle/>
          <a:p>
            <a:pPr algn="just"/>
            <a:r>
              <a:rPr lang="id-ID" dirty="0"/>
              <a:t>Kebudayaan berasal dari kata </a:t>
            </a:r>
            <a:r>
              <a:rPr lang="id-ID" i="1" dirty="0"/>
              <a:t>culture, </a:t>
            </a:r>
            <a:r>
              <a:rPr lang="id-ID" dirty="0" smtClean="0"/>
              <a:t>sedang istilah </a:t>
            </a:r>
            <a:r>
              <a:rPr lang="id-ID" dirty="0"/>
              <a:t>peradaban sering dipakai untuk </a:t>
            </a:r>
            <a:r>
              <a:rPr lang="id-ID" dirty="0" smtClean="0"/>
              <a:t>menunjukkan pendapat </a:t>
            </a:r>
            <a:r>
              <a:rPr lang="id-ID" dirty="0"/>
              <a:t>dan penilaian kita terhadap perkembangan kebudayaan</a:t>
            </a:r>
            <a:r>
              <a:rPr lang="id-ID" dirty="0" smtClean="0"/>
              <a:t>.</a:t>
            </a:r>
          </a:p>
          <a:p>
            <a:pPr algn="just"/>
            <a:r>
              <a:rPr lang="id-ID" dirty="0"/>
              <a:t>Peradaban berasal dari kata </a:t>
            </a:r>
            <a:r>
              <a:rPr lang="id-ID" i="1" dirty="0"/>
              <a:t>adab, </a:t>
            </a:r>
            <a:r>
              <a:rPr lang="id-ID" dirty="0"/>
              <a:t>yang dapat diartikan sopan, berbudi pekerti, luhur, </a:t>
            </a:r>
            <a:r>
              <a:rPr lang="id-ID" dirty="0" smtClean="0"/>
              <a:t>mulia, berakhalak</a:t>
            </a:r>
            <a:r>
              <a:rPr lang="id-ID" dirty="0"/>
              <a:t>, yang semuanya menunjuk pada sifat yang tinggi dan mulia. Huntington (</a:t>
            </a:r>
            <a:r>
              <a:rPr lang="id-ID" dirty="0" smtClean="0"/>
              <a:t>2001) </a:t>
            </a:r>
            <a:r>
              <a:rPr lang="en-US" dirty="0" err="1" smtClean="0"/>
              <a:t>mendefinisikan</a:t>
            </a:r>
            <a:r>
              <a:rPr lang="en-US" dirty="0" smtClean="0"/>
              <a:t> per</a:t>
            </a:r>
            <a:r>
              <a:rPr lang="id-ID" dirty="0" smtClean="0"/>
              <a:t>a</a:t>
            </a:r>
            <a:r>
              <a:rPr lang="en-US" dirty="0" err="1" smtClean="0"/>
              <a:t>daban</a:t>
            </a:r>
            <a:r>
              <a:rPr lang="en-US" dirty="0" smtClean="0"/>
              <a:t> </a:t>
            </a:r>
            <a:r>
              <a:rPr lang="en-US" i="1" dirty="0"/>
              <a:t>(civilization) </a:t>
            </a:r>
            <a:r>
              <a:rPr lang="en-US" dirty="0" err="1"/>
              <a:t>sebagai</a:t>
            </a:r>
            <a:r>
              <a:rPr lang="en-US" dirty="0"/>
              <a:t> </a:t>
            </a:r>
            <a:r>
              <a:rPr lang="en-US" i="1" dirty="0"/>
              <a:t>the highest social grouping of people and </a:t>
            </a:r>
            <a:r>
              <a:rPr lang="en-US" i="1" dirty="0" smtClean="0"/>
              <a:t>the</a:t>
            </a:r>
            <a:r>
              <a:rPr lang="id-ID" i="1" dirty="0" smtClean="0"/>
              <a:t> </a:t>
            </a:r>
            <a:r>
              <a:rPr lang="en-US" i="1" dirty="0" smtClean="0"/>
              <a:t>broadest </a:t>
            </a:r>
            <a:r>
              <a:rPr lang="en-US" i="1" dirty="0"/>
              <a:t>level of cultural identity people have short of that which distinguish humans from </a:t>
            </a:r>
            <a:r>
              <a:rPr lang="en-US" i="1" dirty="0" smtClean="0"/>
              <a:t>other</a:t>
            </a:r>
            <a:r>
              <a:rPr lang="id-ID" i="1" dirty="0" smtClean="0"/>
              <a:t> species.</a:t>
            </a:r>
          </a:p>
          <a:p>
            <a:pPr algn="just"/>
            <a:r>
              <a:rPr lang="id-ID" dirty="0"/>
              <a:t>Peradaban merupakan tahap tertentu dari kebudayaan masyarakat tertentu pula, yang </a:t>
            </a:r>
            <a:r>
              <a:rPr lang="id-ID" dirty="0" smtClean="0"/>
              <a:t>telah mecapai </a:t>
            </a:r>
            <a:r>
              <a:rPr lang="id-ID" dirty="0"/>
              <a:t>kemajuan tertentu yang dicirikan oleh tingkat ilmu pengetahuan, teknologi, dan </a:t>
            </a:r>
            <a:r>
              <a:rPr lang="id-ID" dirty="0" smtClean="0"/>
              <a:t>seni yang </a:t>
            </a:r>
            <a:r>
              <a:rPr lang="id-ID" dirty="0"/>
              <a:t>telah </a:t>
            </a:r>
            <a:r>
              <a:rPr lang="id-ID" dirty="0" smtClean="0"/>
              <a:t>maju.</a:t>
            </a:r>
          </a:p>
          <a:p>
            <a:pPr algn="just"/>
            <a:r>
              <a:rPr lang="id-ID" dirty="0" smtClean="0"/>
              <a:t>Dari batasan pengertian di atas, maka istilah peradaban sering dipakai untuk hasil kebudayaan seperti kesenian, ilmu pengetahuan, tekhnologi, adat, sopan santun dan pergaulan. </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LND078"/>
          <p:cNvPicPr>
            <a:picLocks noChangeAspect="1" noChangeArrowheads="1"/>
          </p:cNvPicPr>
          <p:nvPr/>
        </p:nvPicPr>
        <p:blipFill>
          <a:blip r:embed="rId2"/>
          <a:srcRect/>
          <a:stretch>
            <a:fillRect/>
          </a:stretch>
        </p:blipFill>
        <p:spPr bwMode="auto">
          <a:xfrm>
            <a:off x="1981200" y="685800"/>
            <a:ext cx="5043488" cy="5791200"/>
          </a:xfrm>
          <a:prstGeom prst="rect">
            <a:avLst/>
          </a:prstGeom>
          <a:noFill/>
          <a:ln w="9525">
            <a:noFill/>
            <a:miter lim="800000"/>
            <a:headEnd/>
            <a:tailEnd/>
          </a:ln>
        </p:spPr>
      </p:pic>
      <p:sp>
        <p:nvSpPr>
          <p:cNvPr id="14339" name="AutoShape 9"/>
          <p:cNvSpPr>
            <a:spLocks/>
          </p:cNvSpPr>
          <p:nvPr/>
        </p:nvSpPr>
        <p:spPr bwMode="auto">
          <a:xfrm>
            <a:off x="7162800" y="3314700"/>
            <a:ext cx="1828800" cy="2400300"/>
          </a:xfrm>
          <a:prstGeom prst="accentBorderCallout2">
            <a:avLst>
              <a:gd name="adj1" fmla="val 4764"/>
              <a:gd name="adj2" fmla="val -4167"/>
              <a:gd name="adj3" fmla="val 4764"/>
              <a:gd name="adj4" fmla="val -42968"/>
              <a:gd name="adj5" fmla="val -46032"/>
              <a:gd name="adj6" fmla="val -83333"/>
            </a:avLst>
          </a:prstGeom>
          <a:solidFill>
            <a:schemeClr val="accent1"/>
          </a:solidFill>
          <a:ln w="28575">
            <a:solidFill>
              <a:schemeClr val="accent2"/>
            </a:solidFill>
            <a:miter lim="800000"/>
            <a:headEnd/>
            <a:tailEnd/>
          </a:ln>
        </p:spPr>
        <p:txBody>
          <a:bodyPr/>
          <a:lstStyle/>
          <a:p>
            <a:pPr algn="ctr" eaLnBrk="1" hangingPunct="1"/>
            <a:r>
              <a:rPr lang="en-US"/>
              <a:t>Pengetahuan Budaya:</a:t>
            </a:r>
          </a:p>
          <a:p>
            <a:pPr algn="ctr" eaLnBrk="1" hangingPunct="1"/>
            <a:r>
              <a:rPr lang="en-US"/>
              <a:t>Agama</a:t>
            </a:r>
          </a:p>
          <a:p>
            <a:pPr algn="ctr" eaLnBrk="1" hangingPunct="1"/>
            <a:r>
              <a:rPr lang="en-US"/>
              <a:t>Antrop. Budaya</a:t>
            </a:r>
          </a:p>
          <a:p>
            <a:pPr algn="ctr" eaLnBrk="1" hangingPunct="1"/>
            <a:r>
              <a:rPr lang="en-US"/>
              <a:t>Kesusasteraan</a:t>
            </a:r>
          </a:p>
          <a:p>
            <a:pPr algn="ctr" eaLnBrk="1" hangingPunct="1"/>
            <a:r>
              <a:rPr lang="en-US"/>
              <a:t>Peng. Hukum</a:t>
            </a:r>
            <a:br>
              <a:rPr lang="en-US"/>
            </a:br>
            <a:r>
              <a:rPr lang="en-US"/>
              <a:t>Sejarah</a:t>
            </a:r>
          </a:p>
          <a:p>
            <a:pPr algn="ctr" eaLnBrk="1" hangingPunct="1"/>
            <a:r>
              <a:rPr lang="en-US"/>
              <a:t>Filsafat</a:t>
            </a:r>
          </a:p>
        </p:txBody>
      </p:sp>
      <p:sp>
        <p:nvSpPr>
          <p:cNvPr id="7172" name="AutoShape 10"/>
          <p:cNvSpPr>
            <a:spLocks/>
          </p:cNvSpPr>
          <p:nvPr/>
        </p:nvSpPr>
        <p:spPr bwMode="auto">
          <a:xfrm>
            <a:off x="152400" y="1600200"/>
            <a:ext cx="1676400" cy="2476500"/>
          </a:xfrm>
          <a:prstGeom prst="accentBorderCallout2">
            <a:avLst>
              <a:gd name="adj1" fmla="val 4616"/>
              <a:gd name="adj2" fmla="val 104167"/>
              <a:gd name="adj3" fmla="val 4616"/>
              <a:gd name="adj4" fmla="val 175176"/>
              <a:gd name="adj5" fmla="val 22306"/>
              <a:gd name="adj6" fmla="val 248699"/>
            </a:avLst>
          </a:prstGeom>
          <a:solidFill>
            <a:schemeClr val="bg2">
              <a:lumMod val="90000"/>
            </a:schemeClr>
          </a:solidFill>
          <a:ln w="38100">
            <a:solidFill>
              <a:schemeClr val="accent1"/>
            </a:solidFill>
            <a:miter lim="800000"/>
            <a:headEnd/>
            <a:tailEnd/>
          </a:ln>
        </p:spPr>
        <p:txBody>
          <a:bodyPr/>
          <a:lstStyle/>
          <a:p>
            <a:pPr algn="ctr" eaLnBrk="1" hangingPunct="1">
              <a:defRPr/>
            </a:pPr>
            <a:r>
              <a:rPr lang="en-US" dirty="0" err="1"/>
              <a:t>Ilmu</a:t>
            </a:r>
            <a:r>
              <a:rPr lang="en-US" dirty="0"/>
              <a:t> </a:t>
            </a:r>
            <a:r>
              <a:rPr lang="en-US" dirty="0" err="1"/>
              <a:t>Sosial</a:t>
            </a:r>
            <a:endParaRPr lang="en-US" dirty="0"/>
          </a:p>
          <a:p>
            <a:pPr algn="ctr" eaLnBrk="1" hangingPunct="1">
              <a:defRPr/>
            </a:pPr>
            <a:r>
              <a:rPr lang="en-US" dirty="0" err="1"/>
              <a:t>Antrop</a:t>
            </a:r>
            <a:r>
              <a:rPr lang="en-US" dirty="0"/>
              <a:t>. </a:t>
            </a:r>
            <a:r>
              <a:rPr lang="en-US" dirty="0" err="1"/>
              <a:t>Sosial</a:t>
            </a:r>
            <a:endParaRPr lang="en-US" dirty="0"/>
          </a:p>
          <a:p>
            <a:pPr algn="ctr" eaLnBrk="1" hangingPunct="1">
              <a:defRPr/>
            </a:pPr>
            <a:r>
              <a:rPr lang="en-US" dirty="0" err="1"/>
              <a:t>Ekonomi</a:t>
            </a:r>
            <a:endParaRPr lang="en-US" dirty="0"/>
          </a:p>
          <a:p>
            <a:pPr algn="ctr" eaLnBrk="1" hangingPunct="1">
              <a:defRPr/>
            </a:pPr>
            <a:r>
              <a:rPr lang="en-US" dirty="0" err="1"/>
              <a:t>Sosiologi</a:t>
            </a:r>
            <a:endParaRPr lang="en-US" dirty="0"/>
          </a:p>
          <a:p>
            <a:pPr algn="ctr" eaLnBrk="1" hangingPunct="1">
              <a:defRPr/>
            </a:pPr>
            <a:r>
              <a:rPr lang="en-US" dirty="0" err="1"/>
              <a:t>Politik</a:t>
            </a:r>
            <a:endParaRPr lang="en-US" dirty="0"/>
          </a:p>
          <a:p>
            <a:pPr algn="ctr" eaLnBrk="1" hangingPunct="1">
              <a:defRPr/>
            </a:pPr>
            <a:r>
              <a:rPr lang="en-US" dirty="0" err="1"/>
              <a:t>Sos</a:t>
            </a:r>
            <a:r>
              <a:rPr lang="en-US" dirty="0"/>
              <a:t>. </a:t>
            </a:r>
            <a:r>
              <a:rPr lang="en-US" dirty="0" err="1"/>
              <a:t>Hukum</a:t>
            </a:r>
            <a:endParaRPr lang="en-US" dirty="0"/>
          </a:p>
          <a:p>
            <a:pPr algn="ctr" eaLnBrk="1" hangingPunct="1">
              <a:defRPr/>
            </a:pPr>
            <a:r>
              <a:rPr lang="en-US" dirty="0" err="1"/>
              <a:t>Psikologi</a:t>
            </a:r>
            <a:endParaRPr lang="en-US" dirty="0"/>
          </a:p>
          <a:p>
            <a:pPr algn="ctr" eaLnBrk="1" hangingPunct="1">
              <a:defRPr/>
            </a:pPr>
            <a:r>
              <a:rPr lang="en-US" dirty="0" err="1"/>
              <a:t>Demografi</a:t>
            </a:r>
            <a:endParaRPr lang="en-US" dirty="0"/>
          </a:p>
        </p:txBody>
      </p:sp>
      <p:sp>
        <p:nvSpPr>
          <p:cNvPr id="14341" name="AutoShape 11"/>
          <p:cNvSpPr>
            <a:spLocks/>
          </p:cNvSpPr>
          <p:nvPr/>
        </p:nvSpPr>
        <p:spPr bwMode="auto">
          <a:xfrm>
            <a:off x="152400" y="4267200"/>
            <a:ext cx="1676400" cy="2247900"/>
          </a:xfrm>
          <a:prstGeom prst="accentBorderCallout2">
            <a:avLst>
              <a:gd name="adj1" fmla="val 5083"/>
              <a:gd name="adj2" fmla="val 104764"/>
              <a:gd name="adj3" fmla="val 5083"/>
              <a:gd name="adj4" fmla="val 160514"/>
              <a:gd name="adj5" fmla="val -57907"/>
              <a:gd name="adj6" fmla="val 218551"/>
            </a:avLst>
          </a:prstGeom>
          <a:solidFill>
            <a:schemeClr val="accent1"/>
          </a:solidFill>
          <a:ln w="38100">
            <a:solidFill>
              <a:srgbClr val="FFFF00"/>
            </a:solidFill>
            <a:miter lim="800000"/>
            <a:headEnd/>
            <a:tailEnd/>
          </a:ln>
        </p:spPr>
        <p:txBody>
          <a:bodyPr/>
          <a:lstStyle/>
          <a:p>
            <a:pPr algn="ctr" eaLnBrk="1" hangingPunct="1"/>
            <a:r>
              <a:rPr lang="en-US">
                <a:solidFill>
                  <a:srgbClr val="660066"/>
                </a:solidFill>
              </a:rPr>
              <a:t>I</a:t>
            </a:r>
            <a:r>
              <a:rPr lang="en-US"/>
              <a:t>lmu Alamiah</a:t>
            </a:r>
          </a:p>
          <a:p>
            <a:pPr algn="ctr" eaLnBrk="1" hangingPunct="1"/>
            <a:r>
              <a:rPr lang="en-US"/>
              <a:t>Biologi</a:t>
            </a:r>
          </a:p>
          <a:p>
            <a:pPr algn="ctr" eaLnBrk="1" hangingPunct="1"/>
            <a:r>
              <a:rPr lang="en-US"/>
              <a:t>Kedokteran</a:t>
            </a:r>
          </a:p>
          <a:p>
            <a:pPr algn="ctr" eaLnBrk="1" hangingPunct="1"/>
            <a:r>
              <a:rPr lang="en-US"/>
              <a:t>Astronomi</a:t>
            </a:r>
          </a:p>
          <a:p>
            <a:pPr algn="ctr" eaLnBrk="1" hangingPunct="1"/>
            <a:r>
              <a:rPr lang="en-US"/>
              <a:t>Kimia</a:t>
            </a:r>
          </a:p>
          <a:p>
            <a:pPr algn="ctr" eaLnBrk="1" hangingPunct="1"/>
            <a:r>
              <a:rPr lang="en-US"/>
              <a:t>Fisika</a:t>
            </a:r>
          </a:p>
          <a:p>
            <a:pPr algn="ctr" eaLnBrk="1" hangingPunct="1"/>
            <a:r>
              <a:rPr lang="en-US"/>
              <a:t>Matematika</a:t>
            </a:r>
          </a:p>
        </p:txBody>
      </p:sp>
      <p:sp>
        <p:nvSpPr>
          <p:cNvPr id="14342" name="Text Box 12"/>
          <p:cNvSpPr txBox="1">
            <a:spLocks noChangeArrowheads="1"/>
          </p:cNvSpPr>
          <p:nvPr/>
        </p:nvSpPr>
        <p:spPr bwMode="auto">
          <a:xfrm>
            <a:off x="7086600" y="457200"/>
            <a:ext cx="2057400" cy="641350"/>
          </a:xfrm>
          <a:prstGeom prst="rect">
            <a:avLst/>
          </a:prstGeom>
          <a:noFill/>
          <a:ln w="9525">
            <a:noFill/>
            <a:miter lim="800000"/>
            <a:headEnd/>
            <a:tailEnd/>
          </a:ln>
        </p:spPr>
        <p:txBody>
          <a:bodyPr>
            <a:spAutoFit/>
          </a:bodyPr>
          <a:lstStyle/>
          <a:p>
            <a:pPr eaLnBrk="1" hangingPunct="1">
              <a:spcBef>
                <a:spcPct val="50000"/>
              </a:spcBef>
            </a:pPr>
            <a:r>
              <a:rPr lang="en-US"/>
              <a:t>POHON ILMU PENGETAHUAN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a:r>
              <a:rPr lang="id-ID" sz="3600" b="1" dirty="0" smtClean="0"/>
              <a:t>Lanjutan</a:t>
            </a:r>
            <a:endParaRPr lang="id-ID" b="1" dirty="0"/>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pPr algn="just"/>
            <a:r>
              <a:rPr lang="id-ID" dirty="0" smtClean="0"/>
              <a:t>Tinggi rendahnya peradaban suatu bangsa sangat dipengaruhi oleh faktor kemajuan teknologi, ilmu pengetahuan dan tingkat pendidikan.</a:t>
            </a:r>
          </a:p>
          <a:p>
            <a:pPr algn="just"/>
            <a:r>
              <a:rPr lang="id-ID" dirty="0" smtClean="0"/>
              <a:t>Kemajuan </a:t>
            </a:r>
            <a:r>
              <a:rPr lang="id-ID" dirty="0"/>
              <a:t>teknologi dan ilmu pengetahuan mempengaruhi peradaban sebuah bangsa </a:t>
            </a:r>
            <a:r>
              <a:rPr lang="id-ID" dirty="0" smtClean="0"/>
              <a:t>dan menjadikan bangsa itu dianggap lebih maju dari bangsa-bangsa lain pada zamannya. Kehidupan di lembah </a:t>
            </a:r>
            <a:r>
              <a:rPr lang="id-ID" dirty="0"/>
              <a:t>sungai Nil masa itu kita sebut dengan nama Peradaban Lembah Sungai Nil </a:t>
            </a:r>
            <a:r>
              <a:rPr lang="id-ID" dirty="0" smtClean="0"/>
              <a:t>bukan Kebudayaan </a:t>
            </a:r>
            <a:r>
              <a:rPr lang="id-ID" dirty="0"/>
              <a:t>Lembah Sungai Nil sebab mereka telah memiliki organisasi </a:t>
            </a:r>
            <a:r>
              <a:rPr lang="id-ID" dirty="0" smtClean="0"/>
              <a:t>sosial</a:t>
            </a:r>
            <a:r>
              <a:rPr lang="id-ID" dirty="0"/>
              <a:t>, kebudayaan, </a:t>
            </a:r>
            <a:r>
              <a:rPr lang="id-ID" dirty="0" smtClean="0"/>
              <a:t>dan cara </a:t>
            </a:r>
            <a:r>
              <a:rPr lang="id-ID" dirty="0"/>
              <a:t>berkehidupan yang sudah maju bila </a:t>
            </a:r>
            <a:r>
              <a:rPr lang="id-ID" dirty="0" smtClean="0"/>
              <a:t>dibanding </a:t>
            </a:r>
            <a:r>
              <a:rPr lang="id-ID" dirty="0"/>
              <a:t>dengan bangsa lain.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normAutofit fontScale="62500" lnSpcReduction="20000"/>
          </a:bodyPr>
          <a:lstStyle/>
          <a:p>
            <a:r>
              <a:rPr lang="id-ID" dirty="0" smtClean="0"/>
              <a:t>Selain mengacu pada kemajuan ilmu, tekhnologi, dan seni, peradaban juga mengacu pada suatu kurun waktu dan tempat tertentu, berikut adalah beberapa hasil dari peradaban pada masa dan tempatnya yang saat ini dikenal menjadi keajaiban </a:t>
            </a:r>
            <a:r>
              <a:rPr lang="id-ID" dirty="0"/>
              <a:t>dunia </a:t>
            </a:r>
            <a:r>
              <a:rPr lang="id-ID" dirty="0" smtClean="0"/>
              <a:t>:</a:t>
            </a:r>
          </a:p>
          <a:p>
            <a:pPr>
              <a:buNone/>
            </a:pPr>
            <a:r>
              <a:rPr lang="fi-FI" dirty="0" smtClean="0"/>
              <a:t>1</a:t>
            </a:r>
            <a:r>
              <a:rPr lang="fi-FI" dirty="0"/>
              <a:t>. Piramida di Mesir merupakan makam raja-raja Mesir kuno.</a:t>
            </a:r>
          </a:p>
          <a:p>
            <a:pPr>
              <a:buNone/>
            </a:pPr>
            <a:r>
              <a:rPr lang="it-IT" dirty="0"/>
              <a:t>2. Taman gantung di Babylonia.</a:t>
            </a:r>
          </a:p>
          <a:p>
            <a:pPr>
              <a:buNone/>
            </a:pPr>
            <a:r>
              <a:rPr lang="id-ID" dirty="0"/>
              <a:t>3. Tembok raksasa dengan panjang 6.500 km di RRC.</a:t>
            </a:r>
          </a:p>
          <a:p>
            <a:pPr>
              <a:buNone/>
            </a:pPr>
            <a:r>
              <a:rPr lang="it-IT" dirty="0"/>
              <a:t>4. Menara Pisa di Italia.</a:t>
            </a:r>
          </a:p>
          <a:p>
            <a:pPr>
              <a:buNone/>
            </a:pPr>
            <a:r>
              <a:rPr lang="it-IT" dirty="0"/>
              <a:t>5. Menara Eiffel di Paris.</a:t>
            </a:r>
          </a:p>
          <a:p>
            <a:pPr>
              <a:buNone/>
            </a:pPr>
            <a:r>
              <a:rPr lang="it-IT" dirty="0"/>
              <a:t>6. Candi Borobudur di Indonesia.</a:t>
            </a:r>
          </a:p>
          <a:p>
            <a:pPr>
              <a:buNone/>
            </a:pPr>
            <a:r>
              <a:rPr lang="it-IT" dirty="0"/>
              <a:t>7. Taj Mahal di India.</a:t>
            </a:r>
          </a:p>
          <a:p>
            <a:pPr>
              <a:buNone/>
            </a:pPr>
            <a:r>
              <a:rPr lang="id-ID" dirty="0"/>
              <a:t>8. Patung Zeus yang tingginya 14 m da seluruhnya terbuat dari emas.</a:t>
            </a:r>
          </a:p>
          <a:p>
            <a:pPr>
              <a:buNone/>
            </a:pPr>
            <a:r>
              <a:rPr lang="nn-NO" dirty="0"/>
              <a:t>9. Kuil Artemis merupakan kuil yang terbesar di Yunani.</a:t>
            </a:r>
          </a:p>
          <a:p>
            <a:pPr>
              <a:buNone/>
            </a:pPr>
            <a:r>
              <a:rPr lang="id-ID" dirty="0"/>
              <a:t>10. Mausoleum Halicarnacus, kuburan yang dibangun oleh Ratu Artemisia </a:t>
            </a:r>
            <a:r>
              <a:rPr lang="id-ID" dirty="0" smtClean="0"/>
              <a:t>untuk mengenang suaminya </a:t>
            </a:r>
            <a:r>
              <a:rPr lang="id-ID" dirty="0"/>
              <a:t>Raja Maulosus dari Carla.</a:t>
            </a:r>
          </a:p>
          <a:p>
            <a:pPr>
              <a:buNone/>
            </a:pPr>
            <a:r>
              <a:rPr lang="id-ID" dirty="0"/>
              <a:t>11. Colossus, yaitu patung perungu dewa matahari dari rhodes.</a:t>
            </a:r>
          </a:p>
          <a:p>
            <a:pPr>
              <a:buNone/>
            </a:pPr>
            <a:r>
              <a:rPr lang="id-ID" dirty="0"/>
              <a:t>12. Pharos, yaitu patung yang tingginya hingga 130 m dari alexsandria.</a:t>
            </a:r>
          </a:p>
          <a:p>
            <a:pPr>
              <a:buNone/>
            </a:pPr>
            <a:r>
              <a:rPr lang="it-IT" dirty="0"/>
              <a:t>13. Gedung parlemen di inggris di london.</a:t>
            </a:r>
          </a:p>
          <a:p>
            <a:pPr>
              <a:buNone/>
            </a:pPr>
            <a:r>
              <a:rPr lang="it-IT" dirty="0"/>
              <a:t>14. Kabah di saudi arabia.</a:t>
            </a:r>
          </a:p>
          <a:p>
            <a:pPr>
              <a:buNone/>
            </a:pPr>
            <a:r>
              <a:rPr lang="it-IT" dirty="0"/>
              <a:t>15. Colossum di Roma italia</a:t>
            </a:r>
            <a:r>
              <a:rPr lang="it-IT" dirty="0" smtClean="0"/>
              <a:t>.</a:t>
            </a:r>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piramid.jpg"/>
          <p:cNvPicPr>
            <a:picLocks noGrp="1" noChangeAspect="1"/>
          </p:cNvPicPr>
          <p:nvPr>
            <p:ph idx="1"/>
          </p:nvPr>
        </p:nvPicPr>
        <p:blipFill>
          <a:blip r:embed="rId2" cstate="print"/>
          <a:stretch>
            <a:fillRect/>
          </a:stretch>
        </p:blipFill>
        <p:spPr>
          <a:xfrm>
            <a:off x="395536" y="332656"/>
            <a:ext cx="8280920" cy="612068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taman gantung Babylonia.jpg"/>
          <p:cNvPicPr>
            <a:picLocks noGrp="1" noChangeAspect="1"/>
          </p:cNvPicPr>
          <p:nvPr>
            <p:ph idx="1"/>
          </p:nvPr>
        </p:nvPicPr>
        <p:blipFill>
          <a:blip r:embed="rId2" cstate="print"/>
          <a:stretch>
            <a:fillRect/>
          </a:stretch>
        </p:blipFill>
        <p:spPr>
          <a:xfrm>
            <a:off x="395536" y="260648"/>
            <a:ext cx="8352928" cy="612068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tembok cina.jpg"/>
          <p:cNvPicPr>
            <a:picLocks noGrp="1" noChangeAspect="1"/>
          </p:cNvPicPr>
          <p:nvPr>
            <p:ph idx="1"/>
          </p:nvPr>
        </p:nvPicPr>
        <p:blipFill>
          <a:blip r:embed="rId2" cstate="print"/>
          <a:stretch>
            <a:fillRect/>
          </a:stretch>
        </p:blipFill>
        <p:spPr>
          <a:xfrm>
            <a:off x="467544" y="332656"/>
            <a:ext cx="8208912" cy="612068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efel.jpg"/>
          <p:cNvPicPr>
            <a:picLocks noGrp="1" noChangeAspect="1"/>
          </p:cNvPicPr>
          <p:nvPr>
            <p:ph idx="1"/>
          </p:nvPr>
        </p:nvPicPr>
        <p:blipFill>
          <a:blip r:embed="rId2" cstate="print"/>
          <a:stretch>
            <a:fillRect/>
          </a:stretch>
        </p:blipFill>
        <p:spPr>
          <a:xfrm>
            <a:off x="4214812" y="3772694"/>
            <a:ext cx="714375" cy="714375"/>
          </a:xfrm>
        </p:spPr>
      </p:pic>
      <p:pic>
        <p:nvPicPr>
          <p:cNvPr id="5" name="Picture 4" descr="pisa.jpg"/>
          <p:cNvPicPr>
            <a:picLocks noChangeAspect="1"/>
          </p:cNvPicPr>
          <p:nvPr/>
        </p:nvPicPr>
        <p:blipFill>
          <a:blip r:embed="rId3" cstate="print"/>
          <a:stretch>
            <a:fillRect/>
          </a:stretch>
        </p:blipFill>
        <p:spPr>
          <a:xfrm>
            <a:off x="508000" y="188640"/>
            <a:ext cx="8128000" cy="612326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eiffel_tower_at_sunrise-wallpaper-2560x1600.jpg"/>
          <p:cNvPicPr>
            <a:picLocks noGrp="1" noChangeAspect="1"/>
          </p:cNvPicPr>
          <p:nvPr>
            <p:ph idx="1"/>
          </p:nvPr>
        </p:nvPicPr>
        <p:blipFill>
          <a:blip r:embed="rId2" cstate="print"/>
          <a:stretch>
            <a:fillRect/>
          </a:stretch>
        </p:blipFill>
        <p:spPr>
          <a:xfrm>
            <a:off x="467544" y="260648"/>
            <a:ext cx="8352928" cy="6264696"/>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borobudur.jpg"/>
          <p:cNvPicPr>
            <a:picLocks noGrp="1" noChangeAspect="1"/>
          </p:cNvPicPr>
          <p:nvPr>
            <p:ph idx="1"/>
          </p:nvPr>
        </p:nvPicPr>
        <p:blipFill>
          <a:blip r:embed="rId2" cstate="print"/>
          <a:stretch>
            <a:fillRect/>
          </a:stretch>
        </p:blipFill>
        <p:spPr>
          <a:xfrm>
            <a:off x="467544" y="188640"/>
            <a:ext cx="8208912" cy="6192688"/>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tajmahal.jpg"/>
          <p:cNvPicPr>
            <a:picLocks noGrp="1" noChangeAspect="1"/>
          </p:cNvPicPr>
          <p:nvPr>
            <p:ph idx="1"/>
          </p:nvPr>
        </p:nvPicPr>
        <p:blipFill>
          <a:blip r:embed="rId2" cstate="print"/>
          <a:stretch>
            <a:fillRect/>
          </a:stretch>
        </p:blipFill>
        <p:spPr>
          <a:xfrm>
            <a:off x="395536" y="332656"/>
            <a:ext cx="8352928" cy="6192688"/>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kuil artemis.jpg"/>
          <p:cNvPicPr>
            <a:picLocks noGrp="1" noChangeAspect="1"/>
          </p:cNvPicPr>
          <p:nvPr>
            <p:ph idx="1"/>
          </p:nvPr>
        </p:nvPicPr>
        <p:blipFill>
          <a:blip r:embed="rId2" cstate="print"/>
          <a:stretch>
            <a:fillRect/>
          </a:stretch>
        </p:blipFill>
        <p:spPr>
          <a:xfrm>
            <a:off x="467544" y="260648"/>
            <a:ext cx="8208912" cy="612068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457200" y="1447800"/>
            <a:ext cx="8229600" cy="4559300"/>
          </a:xfrm>
        </p:spPr>
        <p:txBody>
          <a:bodyPr/>
          <a:lstStyle/>
          <a:p>
            <a:pPr eaLnBrk="1" hangingPunct="1"/>
            <a:r>
              <a:rPr lang="en-US" sz="2800" smtClean="0"/>
              <a:t>Ilmu Sosuial Dasar</a:t>
            </a:r>
            <a:r>
              <a:rPr lang="id-ID" sz="2800" smtClean="0"/>
              <a:t> (ISD) </a:t>
            </a:r>
            <a:r>
              <a:rPr lang="en-US" sz="2800" smtClean="0"/>
              <a:t>t</a:t>
            </a:r>
            <a:r>
              <a:rPr lang="id-ID" sz="2800" smtClean="0"/>
              <a:t>ermasuk dlm Kelompok Ilmu Sosial. Namun bukan sebagai pengantar suatu bidang disiplin ilmu. Msl; Pengantar Antropologi, Pengantar Ilmu Politik, dll.</a:t>
            </a:r>
          </a:p>
          <a:p>
            <a:pPr eaLnBrk="1" hangingPunct="1"/>
            <a:r>
              <a:rPr lang="id-ID" sz="2800" smtClean="0"/>
              <a:t>ISD menggunakan pengertian yang berasal dari berbagai disiplin ilmu utk menanggapi masalah sosial yang dihadapi masyarakat Indonesia.</a:t>
            </a:r>
          </a:p>
          <a:p>
            <a:pPr eaLnBrk="1" hangingPunct="1"/>
            <a:r>
              <a:rPr lang="id-ID" sz="2800" smtClean="0"/>
              <a:t>Tema Pokok ISD adalah hubungan timbal manusia dg lingkungannya.</a:t>
            </a:r>
          </a:p>
          <a:p>
            <a:pPr eaLnBrk="1" hangingPunct="1"/>
            <a:endParaRPr lang="id-ID" sz="2800" smtClean="0"/>
          </a:p>
        </p:txBody>
      </p:sp>
      <p:sp>
        <p:nvSpPr>
          <p:cNvPr id="3" name="Title 2"/>
          <p:cNvSpPr>
            <a:spLocks noGrp="1"/>
          </p:cNvSpPr>
          <p:nvPr>
            <p:ph type="title"/>
          </p:nvPr>
        </p:nvSpPr>
        <p:spPr>
          <a:xfrm>
            <a:off x="457200" y="457200"/>
            <a:ext cx="8229600" cy="914400"/>
          </a:xfrm>
        </p:spPr>
        <p:txBody>
          <a:bodyPr>
            <a:noAutofit/>
          </a:bodyPr>
          <a:lstStyle/>
          <a:p>
            <a:pPr eaLnBrk="1" hangingPunct="1">
              <a:defRPr/>
            </a:pPr>
            <a:r>
              <a:rPr lang="id-ID" sz="3600" dirty="0" smtClean="0"/>
              <a:t/>
            </a:r>
            <a:br>
              <a:rPr lang="id-ID" sz="3600" dirty="0" smtClean="0"/>
            </a:br>
            <a:r>
              <a:rPr lang="id-ID" sz="3600" dirty="0" smtClean="0"/>
              <a:t/>
            </a:r>
            <a:br>
              <a:rPr lang="id-ID" sz="3600" dirty="0" smtClean="0"/>
            </a:br>
            <a:r>
              <a:rPr lang="id-ID" sz="3600" dirty="0" smtClean="0"/>
              <a:t>1. Ilmu Sosial Dasar (ISD)</a:t>
            </a:r>
            <a:r>
              <a:rPr lang="en-US" sz="3600" dirty="0" smtClean="0"/>
              <a:t/>
            </a:r>
            <a:br>
              <a:rPr lang="en-US" sz="3600" dirty="0" smtClean="0"/>
            </a:br>
            <a:r>
              <a:rPr lang="en-US" sz="3600" dirty="0" smtClean="0"/>
              <a:t>	</a:t>
            </a:r>
            <a:br>
              <a:rPr lang="en-US" sz="3600" dirty="0" smtClean="0"/>
            </a:br>
            <a:r>
              <a:rPr lang="en-US" sz="3600" dirty="0" smtClean="0"/>
              <a:t>	</a:t>
            </a:r>
            <a:endParaRPr lang="id-ID" sz="3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tour_img-357516-70.jpg"/>
          <p:cNvPicPr>
            <a:picLocks noGrp="1" noChangeAspect="1"/>
          </p:cNvPicPr>
          <p:nvPr>
            <p:ph idx="1"/>
          </p:nvPr>
        </p:nvPicPr>
        <p:blipFill>
          <a:blip r:embed="rId2" cstate="print"/>
          <a:stretch>
            <a:fillRect/>
          </a:stretch>
        </p:blipFill>
        <p:spPr>
          <a:xfrm>
            <a:off x="467544" y="188640"/>
            <a:ext cx="8326512" cy="6264696"/>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patung zeus.jpg"/>
          <p:cNvPicPr>
            <a:picLocks noGrp="1" noChangeAspect="1"/>
          </p:cNvPicPr>
          <p:nvPr>
            <p:ph idx="1"/>
          </p:nvPr>
        </p:nvPicPr>
        <p:blipFill>
          <a:blip r:embed="rId2" cstate="print"/>
          <a:stretch>
            <a:fillRect/>
          </a:stretch>
        </p:blipFill>
        <p:spPr>
          <a:xfrm>
            <a:off x="467544" y="332656"/>
            <a:ext cx="8208912" cy="6192688"/>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ka'bah.jpg"/>
          <p:cNvPicPr>
            <a:picLocks noGrp="1" noChangeAspect="1"/>
          </p:cNvPicPr>
          <p:nvPr>
            <p:ph idx="1"/>
          </p:nvPr>
        </p:nvPicPr>
        <p:blipFill>
          <a:blip r:embed="rId2" cstate="print"/>
          <a:stretch>
            <a:fillRect/>
          </a:stretch>
        </p:blipFill>
        <p:spPr>
          <a:xfrm>
            <a:off x="539552" y="260648"/>
            <a:ext cx="8208912" cy="612068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3600" b="1" dirty="0" smtClean="0"/>
              <a:t>Lanjutan</a:t>
            </a:r>
            <a:endParaRPr lang="id-ID" b="1" dirty="0"/>
          </a:p>
        </p:txBody>
      </p:sp>
      <p:sp>
        <p:nvSpPr>
          <p:cNvPr id="3" name="Content Placeholder 2"/>
          <p:cNvSpPr>
            <a:spLocks noGrp="1"/>
          </p:cNvSpPr>
          <p:nvPr>
            <p:ph idx="1"/>
          </p:nvPr>
        </p:nvSpPr>
        <p:spPr/>
        <p:txBody>
          <a:bodyPr/>
          <a:lstStyle/>
          <a:p>
            <a:pPr algn="just"/>
            <a:r>
              <a:rPr lang="id-ID" dirty="0" smtClean="0"/>
              <a:t>Selain dari kemajuan teknologi yang dimiliki sebagai bangsa, peradaban ditentukan pula oleh tingkat pendidikan. Salah satu ciri yang penting dalam devinisi peradaban adalah berbudaya. Yang dalam bahasa ingris disebut Cultured. Orang yang cultured adalah yang juga lettered dalam hal ini tidak sekedar hanya bisa membaca dan menulis hal yang sederhana.</a:t>
            </a:r>
          </a:p>
          <a:p>
            <a:endParaRPr lang="id-ID"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id-ID" sz="3200" b="1" dirty="0"/>
              <a:t>B. Manusia sebagai makhluk beradab dan masyarakat adab</a:t>
            </a:r>
            <a:endParaRPr lang="id-ID" sz="3200" dirty="0"/>
          </a:p>
        </p:txBody>
      </p:sp>
      <p:sp>
        <p:nvSpPr>
          <p:cNvPr id="3" name="Content Placeholder 2"/>
          <p:cNvSpPr>
            <a:spLocks noGrp="1"/>
          </p:cNvSpPr>
          <p:nvPr>
            <p:ph idx="1"/>
          </p:nvPr>
        </p:nvSpPr>
        <p:spPr>
          <a:xfrm>
            <a:off x="395536" y="1340768"/>
            <a:ext cx="8229600" cy="5217443"/>
          </a:xfrm>
        </p:spPr>
        <p:txBody>
          <a:bodyPr>
            <a:normAutofit fontScale="77500" lnSpcReduction="20000"/>
          </a:bodyPr>
          <a:lstStyle/>
          <a:p>
            <a:pPr algn="just"/>
            <a:r>
              <a:rPr lang="id-ID" dirty="0"/>
              <a:t>Peradaban tidak hanya menunjuk pada hasil-hasil kebudayaan manusia yang </a:t>
            </a:r>
            <a:r>
              <a:rPr lang="id-ID" dirty="0" smtClean="0"/>
              <a:t>sifatnya fisik</a:t>
            </a:r>
            <a:r>
              <a:rPr lang="id-ID" dirty="0"/>
              <a:t>, seperti barang, bangunan, dan </a:t>
            </a:r>
            <a:r>
              <a:rPr lang="id-ID" dirty="0" smtClean="0"/>
              <a:t>benda-benda. </a:t>
            </a:r>
            <a:r>
              <a:rPr lang="sv-SE" dirty="0" smtClean="0"/>
              <a:t>Kebudayaan </a:t>
            </a:r>
            <a:r>
              <a:rPr lang="sv-SE" dirty="0"/>
              <a:t>merupakan keseluruhan dari budi daya manusia, baik cipta, karsa, dan </a:t>
            </a:r>
            <a:r>
              <a:rPr lang="sv-SE" dirty="0" smtClean="0"/>
              <a:t>rasa.</a:t>
            </a:r>
            <a:r>
              <a:rPr lang="id-ID" dirty="0" smtClean="0"/>
              <a:t> Adab </a:t>
            </a:r>
            <a:r>
              <a:rPr lang="id-ID" dirty="0"/>
              <a:t>artinya sopan. Manusia sebagai </a:t>
            </a:r>
            <a:r>
              <a:rPr lang="id-ID" dirty="0" smtClean="0"/>
              <a:t>makhluk beradab </a:t>
            </a:r>
            <a:r>
              <a:rPr lang="id-ID" dirty="0"/>
              <a:t>artinya pribadi manusia itu </a:t>
            </a:r>
            <a:r>
              <a:rPr lang="id-ID" dirty="0" smtClean="0"/>
              <a:t>memiliki potensi </a:t>
            </a:r>
            <a:r>
              <a:rPr lang="id-ID" dirty="0"/>
              <a:t>untuk berlaku sopan, </a:t>
            </a:r>
            <a:r>
              <a:rPr lang="id-ID" dirty="0" smtClean="0"/>
              <a:t>berakhlak </a:t>
            </a:r>
            <a:r>
              <a:rPr lang="id-ID" dirty="0"/>
              <a:t>dan berbudi pekerti yang luhur menuju pada prilaku </a:t>
            </a:r>
            <a:r>
              <a:rPr lang="id-ID" dirty="0" smtClean="0"/>
              <a:t>pada manusia.</a:t>
            </a:r>
          </a:p>
          <a:p>
            <a:pPr algn="just"/>
            <a:r>
              <a:rPr lang="id-ID" dirty="0"/>
              <a:t>Manusia beradab adalah manusia yang bisa menyelaraskan antara, cipata, rasa, dan </a:t>
            </a:r>
            <a:r>
              <a:rPr lang="id-ID" dirty="0" smtClean="0"/>
              <a:t>karsa. Kaelan </a:t>
            </a:r>
            <a:r>
              <a:rPr lang="id-ID" dirty="0"/>
              <a:t>(2002) menyatakan </a:t>
            </a:r>
            <a:r>
              <a:rPr lang="id-ID" dirty="0" smtClean="0"/>
              <a:t>manusia </a:t>
            </a:r>
            <a:r>
              <a:rPr lang="id-ID" dirty="0"/>
              <a:t>yang beradab adalah </a:t>
            </a:r>
            <a:r>
              <a:rPr lang="id-ID" dirty="0" smtClean="0"/>
              <a:t>manusia </a:t>
            </a:r>
            <a:r>
              <a:rPr lang="id-ID" dirty="0"/>
              <a:t>yang mampu </a:t>
            </a:r>
            <a:r>
              <a:rPr lang="id-ID" dirty="0" smtClean="0"/>
              <a:t>melaksanakan hakikatnya </a:t>
            </a:r>
            <a:r>
              <a:rPr lang="id-ID" dirty="0"/>
              <a:t>sebagai manusia (monopluraris secara optimal</a:t>
            </a:r>
            <a:r>
              <a:rPr lang="id-ID" dirty="0" smtClean="0"/>
              <a:t>)</a:t>
            </a:r>
          </a:p>
          <a:p>
            <a:pPr algn="just"/>
            <a:r>
              <a:rPr lang="sv-SE" dirty="0"/>
              <a:t>Manusia adalah makhluk yang beradab sebab dianugrahi karkat, martabat, serta </a:t>
            </a:r>
            <a:r>
              <a:rPr lang="sv-SE" dirty="0" smtClean="0"/>
              <a:t>potensi</a:t>
            </a:r>
            <a:r>
              <a:rPr lang="id-ID" dirty="0" smtClean="0"/>
              <a:t> kemanusiaan </a:t>
            </a:r>
            <a:r>
              <a:rPr lang="id-ID" dirty="0"/>
              <a:t>yang tinggi.</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a:r>
              <a:rPr lang="id-ID" sz="3600" b="1" dirty="0"/>
              <a:t>L</a:t>
            </a:r>
            <a:r>
              <a:rPr lang="id-ID" sz="3600" b="1" dirty="0" smtClean="0"/>
              <a:t>anjutan</a:t>
            </a:r>
            <a:endParaRPr lang="id-ID" b="1"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pPr algn="just"/>
            <a:r>
              <a:rPr lang="id-ID" dirty="0"/>
              <a:t>Konsep masyarakat adab berasal dari konsep civil society, dari asal kata </a:t>
            </a:r>
            <a:r>
              <a:rPr lang="id-ID" dirty="0" smtClean="0"/>
              <a:t>cociety civilis. Istilah masyarakat </a:t>
            </a:r>
            <a:r>
              <a:rPr lang="id-ID" dirty="0"/>
              <a:t>adab dikenal dengan kata lain masyarakat sipil, masyarakat warga, </a:t>
            </a:r>
            <a:r>
              <a:rPr lang="id-ID" dirty="0" smtClean="0"/>
              <a:t>atau masyarakat </a:t>
            </a:r>
            <a:r>
              <a:rPr lang="id-ID" dirty="0"/>
              <a:t>madani.</a:t>
            </a:r>
          </a:p>
          <a:p>
            <a:pPr algn="just"/>
            <a:r>
              <a:rPr lang="id-ID" dirty="0"/>
              <a:t>Pada mulanya, civil society berasal dari dunia </a:t>
            </a:r>
            <a:r>
              <a:rPr lang="id-ID" dirty="0" smtClean="0"/>
              <a:t>Barat</a:t>
            </a:r>
            <a:r>
              <a:rPr lang="id-ID" dirty="0"/>
              <a:t>. Adalah </a:t>
            </a:r>
            <a:r>
              <a:rPr lang="id-ID" dirty="0" smtClean="0"/>
              <a:t>Datao </a:t>
            </a:r>
            <a:r>
              <a:rPr lang="id-ID" dirty="0"/>
              <a:t>A</a:t>
            </a:r>
            <a:r>
              <a:rPr lang="id-ID" dirty="0" smtClean="0"/>
              <a:t>nwar Ibrahim (mantan </a:t>
            </a:r>
            <a:r>
              <a:rPr lang="id-ID" dirty="0"/>
              <a:t>wakil perdana mentri </a:t>
            </a:r>
            <a:r>
              <a:rPr lang="id-ID" dirty="0" smtClean="0"/>
              <a:t>Malaysia) yang </a:t>
            </a:r>
            <a:r>
              <a:rPr lang="id-ID" dirty="0"/>
              <a:t>pertama kali memperkenalkan </a:t>
            </a:r>
            <a:r>
              <a:rPr lang="id-ID" dirty="0" smtClean="0"/>
              <a:t>istilah </a:t>
            </a:r>
            <a:r>
              <a:rPr lang="en-US" dirty="0" err="1" smtClean="0"/>
              <a:t>masyarakat</a:t>
            </a:r>
            <a:r>
              <a:rPr lang="en-US" dirty="0" smtClean="0"/>
              <a:t> </a:t>
            </a:r>
            <a:r>
              <a:rPr lang="en-US" dirty="0" err="1"/>
              <a:t>madani</a:t>
            </a:r>
            <a:r>
              <a:rPr lang="en-US" dirty="0"/>
              <a:t> </a:t>
            </a:r>
            <a:r>
              <a:rPr lang="en-US" dirty="0" err="1"/>
              <a:t>sebagaia</a:t>
            </a:r>
            <a:r>
              <a:rPr lang="en-US" dirty="0"/>
              <a:t> </a:t>
            </a:r>
            <a:r>
              <a:rPr lang="en-US" dirty="0" err="1"/>
              <a:t>istilah</a:t>
            </a:r>
            <a:r>
              <a:rPr lang="en-US" dirty="0"/>
              <a:t> lain </a:t>
            </a:r>
            <a:r>
              <a:rPr lang="en-US" dirty="0" err="1"/>
              <a:t>dari</a:t>
            </a:r>
            <a:r>
              <a:rPr lang="en-US" dirty="0"/>
              <a:t> civil society. </a:t>
            </a:r>
            <a:r>
              <a:rPr lang="en-US" dirty="0" err="1"/>
              <a:t>Nurcholish</a:t>
            </a:r>
            <a:r>
              <a:rPr lang="en-US" dirty="0"/>
              <a:t> </a:t>
            </a:r>
            <a:r>
              <a:rPr lang="id-ID" dirty="0" err="1" smtClean="0"/>
              <a:t>M</a:t>
            </a:r>
            <a:r>
              <a:rPr lang="en-US" dirty="0" err="1" smtClean="0"/>
              <a:t>adjid</a:t>
            </a:r>
            <a:r>
              <a:rPr lang="en-US" dirty="0" smtClean="0"/>
              <a:t> </a:t>
            </a:r>
            <a:r>
              <a:rPr lang="en-US" dirty="0" err="1" smtClean="0"/>
              <a:t>mengindonesiakan</a:t>
            </a:r>
            <a:r>
              <a:rPr lang="id-ID" dirty="0" smtClean="0"/>
              <a:t> civil </a:t>
            </a:r>
            <a:r>
              <a:rPr lang="id-ID" dirty="0"/>
              <a:t>society (inggris) dengan masyarakat madani.</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a:r>
              <a:rPr lang="id-ID" sz="3600" b="1" dirty="0" smtClean="0"/>
              <a:t>Lanjutan</a:t>
            </a:r>
            <a:endParaRPr lang="id-ID" b="1" dirty="0"/>
          </a:p>
        </p:txBody>
      </p:sp>
      <p:sp>
        <p:nvSpPr>
          <p:cNvPr id="3" name="Content Placeholder 2"/>
          <p:cNvSpPr>
            <a:spLocks noGrp="1"/>
          </p:cNvSpPr>
          <p:nvPr>
            <p:ph idx="1"/>
          </p:nvPr>
        </p:nvSpPr>
        <p:spPr>
          <a:xfrm>
            <a:off x="457200" y="1052736"/>
            <a:ext cx="8229600" cy="5616624"/>
          </a:xfrm>
        </p:spPr>
        <p:txBody>
          <a:bodyPr>
            <a:normAutofit fontScale="70000" lnSpcReduction="20000"/>
          </a:bodyPr>
          <a:lstStyle/>
          <a:p>
            <a:pPr algn="just"/>
            <a:r>
              <a:rPr lang="id-ID" dirty="0"/>
              <a:t>Oleh banyak kalangan, istilah civil society dapat diterjemahkan dalam bahasa indonesia </a:t>
            </a:r>
            <a:r>
              <a:rPr lang="id-ID" dirty="0" smtClean="0"/>
              <a:t>dengan berbagai </a:t>
            </a:r>
            <a:r>
              <a:rPr lang="id-ID" dirty="0"/>
              <a:t>istilh antara lain :</a:t>
            </a:r>
          </a:p>
          <a:p>
            <a:pPr algn="just">
              <a:buNone/>
            </a:pPr>
            <a:r>
              <a:rPr lang="id-ID" dirty="0"/>
              <a:t>1. </a:t>
            </a:r>
            <a:r>
              <a:rPr lang="id-ID" dirty="0" smtClean="0"/>
              <a:t>	Civil </a:t>
            </a:r>
            <a:r>
              <a:rPr lang="id-ID" dirty="0"/>
              <a:t>society diterjemah dengan istilah </a:t>
            </a:r>
            <a:r>
              <a:rPr lang="id-ID" dirty="0" smtClean="0"/>
              <a:t>masyarakat </a:t>
            </a:r>
            <a:r>
              <a:rPr lang="id-ID" dirty="0"/>
              <a:t>sipil, civil artinya sipil </a:t>
            </a:r>
            <a:r>
              <a:rPr lang="id-ID" dirty="0" smtClean="0"/>
              <a:t>sedangkan society </a:t>
            </a:r>
            <a:r>
              <a:rPr lang="id-ID" dirty="0"/>
              <a:t>artinya masyarakat.</a:t>
            </a:r>
          </a:p>
          <a:p>
            <a:pPr algn="just">
              <a:buNone/>
            </a:pPr>
            <a:r>
              <a:rPr lang="id-ID" dirty="0"/>
              <a:t>2. </a:t>
            </a:r>
            <a:r>
              <a:rPr lang="id-ID" dirty="0" smtClean="0"/>
              <a:t>	Civil </a:t>
            </a:r>
            <a:r>
              <a:rPr lang="id-ID" dirty="0"/>
              <a:t>society diterjemahkan dengan masyarkat beradap atau keberadaban, ini </a:t>
            </a:r>
            <a:r>
              <a:rPr lang="id-ID" dirty="0" smtClean="0"/>
              <a:t>merupakan terjemahan </a:t>
            </a:r>
            <a:r>
              <a:rPr lang="id-ID" dirty="0"/>
              <a:t>dari </a:t>
            </a:r>
            <a:r>
              <a:rPr lang="id-ID" dirty="0" smtClean="0"/>
              <a:t>civilizet (</a:t>
            </a:r>
            <a:r>
              <a:rPr lang="id-ID" dirty="0"/>
              <a:t>beradab) dan society (masyarakat) sebagai lawan dari </a:t>
            </a:r>
            <a:r>
              <a:rPr lang="id-ID" dirty="0" smtClean="0"/>
              <a:t>masyarakat yang </a:t>
            </a:r>
            <a:r>
              <a:rPr lang="id-ID" dirty="0"/>
              <a:t>tidak </a:t>
            </a:r>
            <a:r>
              <a:rPr lang="id-ID" dirty="0" smtClean="0"/>
              <a:t>beradab (</a:t>
            </a:r>
            <a:r>
              <a:rPr lang="id-ID" dirty="0"/>
              <a:t>uncivilzet society)</a:t>
            </a:r>
          </a:p>
          <a:p>
            <a:pPr algn="just">
              <a:buNone/>
            </a:pPr>
            <a:r>
              <a:rPr lang="id-ID" dirty="0"/>
              <a:t>3. </a:t>
            </a:r>
            <a:r>
              <a:rPr lang="id-ID" dirty="0" smtClean="0"/>
              <a:t>	Civil </a:t>
            </a:r>
            <a:r>
              <a:rPr lang="id-ID" dirty="0"/>
              <a:t>society diterjemahkan sebagai masyarakat madani. Kata madani merujuk pada </a:t>
            </a:r>
            <a:r>
              <a:rPr lang="id-ID" dirty="0" smtClean="0"/>
              <a:t>kata madinah</a:t>
            </a:r>
            <a:r>
              <a:rPr lang="id-ID" dirty="0"/>
              <a:t>, kota tempat kelahiran nabi muhamad </a:t>
            </a:r>
            <a:r>
              <a:rPr lang="id-ID" dirty="0" smtClean="0"/>
              <a:t>SAW. </a:t>
            </a:r>
            <a:r>
              <a:rPr lang="id-ID" dirty="0"/>
              <a:t>Madinah berasal dari kata </a:t>
            </a:r>
            <a:r>
              <a:rPr lang="id-ID" dirty="0" smtClean="0"/>
              <a:t>madaniyah yang </a:t>
            </a:r>
            <a:r>
              <a:rPr lang="id-ID" dirty="0"/>
              <a:t>berati </a:t>
            </a:r>
            <a:r>
              <a:rPr lang="id-ID" dirty="0" smtClean="0"/>
              <a:t>peradaban.</a:t>
            </a:r>
          </a:p>
          <a:p>
            <a:pPr algn="just">
              <a:buNone/>
            </a:pPr>
            <a:r>
              <a:rPr lang="id-ID" dirty="0" smtClean="0"/>
              <a:t>4</a:t>
            </a:r>
            <a:r>
              <a:rPr lang="id-ID" dirty="0"/>
              <a:t>. </a:t>
            </a:r>
            <a:r>
              <a:rPr lang="id-ID" dirty="0" smtClean="0"/>
              <a:t>	Berkaitan </a:t>
            </a:r>
            <a:r>
              <a:rPr lang="id-ID" dirty="0"/>
              <a:t>dengan nomor 3, Civil society diartikatikan masyarakat kota. Dal </a:t>
            </a:r>
            <a:r>
              <a:rPr lang="id-ID" dirty="0" smtClean="0"/>
              <a:t>ini dikarenakan madinah </a:t>
            </a:r>
            <a:r>
              <a:rPr lang="id-ID" dirty="0"/>
              <a:t>adalah sebuah negara kota (city-state) yang </a:t>
            </a:r>
            <a:r>
              <a:rPr lang="id-ID" dirty="0" smtClean="0"/>
              <a:t>mengigatkan </a:t>
            </a:r>
            <a:r>
              <a:rPr lang="id-ID" dirty="0"/>
              <a:t>kita kepada </a:t>
            </a:r>
            <a:r>
              <a:rPr lang="id-ID" i="1" dirty="0"/>
              <a:t>polis</a:t>
            </a:r>
            <a:r>
              <a:rPr lang="id-ID" dirty="0"/>
              <a:t> </a:t>
            </a:r>
            <a:r>
              <a:rPr lang="id-ID" dirty="0" smtClean="0"/>
              <a:t>dizaman yunani </a:t>
            </a:r>
            <a:r>
              <a:rPr lang="id-ID" dirty="0"/>
              <a:t>kuno . masyarakat kota sebagai model masyarakat beradab.</a:t>
            </a:r>
          </a:p>
          <a:p>
            <a:pPr algn="just">
              <a:buNone/>
            </a:pPr>
            <a:r>
              <a:rPr lang="id-ID" dirty="0"/>
              <a:t>5. </a:t>
            </a:r>
            <a:r>
              <a:rPr lang="id-ID" dirty="0" smtClean="0"/>
              <a:t>	Civil </a:t>
            </a:r>
            <a:r>
              <a:rPr lang="id-ID" dirty="0"/>
              <a:t>society diterjemahkan sebagai masyarakat warga atau kewarganegaraan. </a:t>
            </a:r>
            <a:r>
              <a:rPr lang="id-ID" dirty="0" smtClean="0"/>
              <a:t>Masyarakat disini </a:t>
            </a:r>
            <a:r>
              <a:rPr lang="id-ID" dirty="0"/>
              <a:t>adalah pengelompokan masyarakat yang bersifat otonom dari </a:t>
            </a:r>
            <a:r>
              <a:rPr lang="id-ID" dirty="0" smtClean="0"/>
              <a:t>negara.</a:t>
            </a:r>
            <a:endParaRPr lang="id-ID"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0680"/>
          </a:xfrm>
        </p:spPr>
        <p:txBody>
          <a:bodyPr>
            <a:normAutofit fontScale="77500" lnSpcReduction="20000"/>
          </a:bodyPr>
          <a:lstStyle/>
          <a:p>
            <a:pPr algn="just"/>
            <a:r>
              <a:rPr lang="id-ID" dirty="0" smtClean="0"/>
              <a:t>Dari makna tersebut diatas, dapat dinyatakan bahwa masyarakat teratur tidak mungkin tanpa peradaban, dan peradaban hanya terwujud dalam mayarakat teratur. Dengan kata lain, masyarakat Madani secara etimologis dapat dikatakan sebagai masyarakat yg teratur dan beradab.</a:t>
            </a:r>
          </a:p>
          <a:p>
            <a:pPr algn="just"/>
            <a:r>
              <a:rPr lang="id-ID" dirty="0" smtClean="0"/>
              <a:t>Nurcholis </a:t>
            </a:r>
            <a:r>
              <a:rPr lang="id-ID" dirty="0"/>
              <a:t>majid menyebut masyarakat madani sebagai masyarakat yang </a:t>
            </a:r>
            <a:r>
              <a:rPr lang="id-ID" dirty="0" smtClean="0"/>
              <a:t>berkeadaban memiliki ciri-ciri</a:t>
            </a:r>
            <a:r>
              <a:rPr lang="id-ID" dirty="0"/>
              <a:t>, antara lain egalitarianisme, menghargai prestasi, keterbukaan, penegakan hukum </a:t>
            </a:r>
            <a:r>
              <a:rPr lang="id-ID" dirty="0" smtClean="0"/>
              <a:t>dan keadilan</a:t>
            </a:r>
            <a:r>
              <a:rPr lang="id-ID" dirty="0"/>
              <a:t>. Toleransi dan pluralisme, serta keterbukaan dan penegakan hukum dan </a:t>
            </a:r>
            <a:r>
              <a:rPr lang="id-ID" dirty="0" smtClean="0"/>
              <a:t>keadilan, toleransi </a:t>
            </a:r>
            <a:r>
              <a:rPr lang="id-ID" dirty="0"/>
              <a:t>dan pluralisme, serta musyawarah. </a:t>
            </a:r>
            <a:endParaRPr lang="id-ID" dirty="0" smtClean="0"/>
          </a:p>
          <a:p>
            <a:pPr algn="just"/>
            <a:r>
              <a:rPr lang="id-ID" dirty="0" smtClean="0"/>
              <a:t>Muhamad </a:t>
            </a:r>
            <a:r>
              <a:rPr lang="id-ID" dirty="0"/>
              <a:t>A.S. Hikam (1990) didalam </a:t>
            </a:r>
            <a:r>
              <a:rPr lang="id-ID" dirty="0" smtClean="0"/>
              <a:t>bukunya demokrasi </a:t>
            </a:r>
            <a:r>
              <a:rPr lang="id-ID" dirty="0"/>
              <a:t>dan civil society memberikan defenisi civil society sebagai wilayah kehidupan </a:t>
            </a:r>
            <a:r>
              <a:rPr lang="id-ID" dirty="0" smtClean="0"/>
              <a:t>sosial yang </a:t>
            </a:r>
            <a:r>
              <a:rPr lang="id-ID" dirty="0"/>
              <a:t>terorganisasi dan bercirikan antaralain bersukarelaan (Voluntari), keswasembedaan (</a:t>
            </a:r>
            <a:r>
              <a:rPr lang="id-ID" dirty="0" smtClean="0"/>
              <a:t>self generating</a:t>
            </a:r>
            <a:r>
              <a:rPr lang="id-ID" dirty="0"/>
              <a:t>), keswadayaan (self sporting), kemandirian yang tinggi berhadapan dengan </a:t>
            </a:r>
            <a:r>
              <a:rPr lang="id-ID" dirty="0" smtClean="0"/>
              <a:t>negara, dan </a:t>
            </a:r>
            <a:r>
              <a:rPr lang="id-ID" dirty="0"/>
              <a:t>keterikatan dengan norma atau nilai hukum yang diikuti oleh warganya.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b="1" dirty="0"/>
              <a:t>C. Evolusi budaya dan wujud peradaban dalam kehidupan sosial budaya</a:t>
            </a:r>
            <a:endParaRPr lang="id-ID" sz="2800" dirty="0"/>
          </a:p>
        </p:txBody>
      </p:sp>
      <p:sp>
        <p:nvSpPr>
          <p:cNvPr id="3" name="Content Placeholder 2"/>
          <p:cNvSpPr>
            <a:spLocks noGrp="1"/>
          </p:cNvSpPr>
          <p:nvPr>
            <p:ph idx="1"/>
          </p:nvPr>
        </p:nvSpPr>
        <p:spPr/>
        <p:txBody>
          <a:bodyPr>
            <a:normAutofit fontScale="85000" lnSpcReduction="10000"/>
          </a:bodyPr>
          <a:lstStyle/>
          <a:p>
            <a:pPr algn="just"/>
            <a:r>
              <a:rPr lang="id-ID" dirty="0"/>
              <a:t>Kebudayaan itu telah mengalami proses perkembangan secara bertahap </a:t>
            </a:r>
            <a:r>
              <a:rPr lang="id-ID" dirty="0" smtClean="0"/>
              <a:t>dan berkeseimbangan </a:t>
            </a:r>
            <a:r>
              <a:rPr lang="id-ID" dirty="0"/>
              <a:t>yang kita konsepkan sebagai evolusi kebudayaan. Evolusi kebudayan </a:t>
            </a:r>
            <a:r>
              <a:rPr lang="id-ID" dirty="0" smtClean="0"/>
              <a:t>ini berlangsung </a:t>
            </a:r>
            <a:r>
              <a:rPr lang="id-ID" dirty="0"/>
              <a:t>sesuai dengan perkembangan </a:t>
            </a:r>
            <a:r>
              <a:rPr lang="id-ID" dirty="0" smtClean="0"/>
              <a:t>budi daya </a:t>
            </a:r>
            <a:r>
              <a:rPr lang="id-ID" dirty="0"/>
              <a:t>atau akal </a:t>
            </a:r>
            <a:r>
              <a:rPr lang="id-ID" dirty="0" smtClean="0"/>
              <a:t>pikiran </a:t>
            </a:r>
            <a:r>
              <a:rPr lang="id-ID" dirty="0"/>
              <a:t>dalam </a:t>
            </a:r>
            <a:r>
              <a:rPr lang="id-ID" dirty="0" smtClean="0"/>
              <a:t>menghadapi tantangan hidup </a:t>
            </a:r>
            <a:r>
              <a:rPr lang="id-ID" dirty="0"/>
              <a:t>dari waktu atau kewaktu.</a:t>
            </a:r>
          </a:p>
          <a:p>
            <a:pPr algn="just"/>
            <a:r>
              <a:rPr lang="id-ID" dirty="0"/>
              <a:t>Masa dalam kehidupan manusia dapat kita bagi dua, yaitu masa prasejarah (masa </a:t>
            </a:r>
            <a:r>
              <a:rPr lang="id-ID" dirty="0" smtClean="0"/>
              <a:t>sebelum manusia </a:t>
            </a:r>
            <a:r>
              <a:rPr lang="id-ID" dirty="0"/>
              <a:t>mengenal tulisan sampai manusia mengenal tulisan) dan masa </a:t>
            </a:r>
            <a:r>
              <a:rPr lang="id-ID" dirty="0" smtClean="0"/>
              <a:t>sejarah </a:t>
            </a:r>
            <a:r>
              <a:rPr lang="id-ID" dirty="0"/>
              <a:t>(masa </a:t>
            </a:r>
            <a:r>
              <a:rPr lang="id-ID" dirty="0" smtClean="0"/>
              <a:t>manusia telah </a:t>
            </a:r>
            <a:r>
              <a:rPr lang="id-ID" dirty="0"/>
              <a:t>mengenal tulisan</a:t>
            </a:r>
            <a:r>
              <a:rPr lang="id-ID" dirty="0" smtClean="0"/>
              <a:t>)</a:t>
            </a:r>
          </a:p>
          <a:p>
            <a:pPr algn="just"/>
            <a:endParaRPr lang="id-ID"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1026" name="Picture 2" descr="D:\Materi Kuliah STKIP PGRI Smnp\SAP &amp; RPP ISBD\download (4).jpg"/>
          <p:cNvPicPr>
            <a:picLocks noGrp="1" noChangeAspect="1" noChangeArrowheads="1"/>
          </p:cNvPicPr>
          <p:nvPr>
            <p:ph idx="1"/>
          </p:nvPr>
        </p:nvPicPr>
        <p:blipFill>
          <a:blip r:embed="rId2"/>
          <a:srcRect/>
          <a:stretch>
            <a:fillRect/>
          </a:stretch>
        </p:blipFill>
        <p:spPr bwMode="auto">
          <a:xfrm>
            <a:off x="285719" y="214290"/>
            <a:ext cx="8572561" cy="66437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57200" y="1066800"/>
            <a:ext cx="8229600" cy="5562600"/>
          </a:xfrm>
        </p:spPr>
        <p:txBody>
          <a:bodyPr/>
          <a:lstStyle/>
          <a:p>
            <a:pPr eaLnBrk="1" hangingPunct="1"/>
            <a:r>
              <a:rPr lang="en-US" sz="2000" smtClean="0"/>
              <a:t>Berbagai kenyataan masalah sosial</a:t>
            </a:r>
            <a:r>
              <a:rPr lang="id-ID" sz="2000" smtClean="0"/>
              <a:t> yg dapat ditanggapi melalui pendekatan sendiri ataupun antarbidang (interdisipliner).</a:t>
            </a:r>
          </a:p>
          <a:p>
            <a:pPr eaLnBrk="1" hangingPunct="1"/>
            <a:r>
              <a:rPr lang="en-US" sz="2000" smtClean="0"/>
              <a:t>Adanya keanekaragaman golongan-golongan dan kesatuan sosial lain didalam masyarakat yang masing-masing mempunyai kepentingan dan kebutuhan serta pola pikir dan tingkah laku sendiri-sendiri yang berbeda sehingga menyebabkan pertentangan (M. Moenandar Soelaiman 1987)</a:t>
            </a:r>
            <a:r>
              <a:rPr lang="id-ID" sz="2000" smtClean="0"/>
              <a:t>.</a:t>
            </a:r>
          </a:p>
          <a:p>
            <a:pPr eaLnBrk="1" hangingPunct="1"/>
            <a:r>
              <a:rPr lang="id-ID" sz="2000" smtClean="0"/>
              <a:t>Intinya, MK ISD ditujukan utk memberikan pengetahuan dasar &amp; umum ttg konsep2 yg dikembangkan utk mengkaji gejala sosial sehingga penalaran mahsiswa thdp lingkungan sosial meningkat, dan kepekaan sosialnya bertambah.</a:t>
            </a:r>
          </a:p>
          <a:p>
            <a:pPr eaLnBrk="1" hangingPunct="1"/>
            <a:r>
              <a:rPr lang="id-ID" sz="2000" smtClean="0"/>
              <a:t>Tujuan MK ISD: Membantu perkembangan wawasan pemikiran dan kepribadian mahasiswa agar memperoleh wawasan pemikiran yang lebih luas. Dan ciri2 kepribadian yg diharapkan dari setiap tingkah laku manusia dalam menghadapi manusia lain, atau sebaliknya.</a:t>
            </a:r>
          </a:p>
        </p:txBody>
      </p:sp>
      <p:sp>
        <p:nvSpPr>
          <p:cNvPr id="3" name="Title 2"/>
          <p:cNvSpPr>
            <a:spLocks noGrp="1"/>
          </p:cNvSpPr>
          <p:nvPr>
            <p:ph type="title"/>
          </p:nvPr>
        </p:nvSpPr>
        <p:spPr>
          <a:xfrm>
            <a:off x="457200" y="274638"/>
            <a:ext cx="8229600" cy="715962"/>
          </a:xfrm>
        </p:spPr>
        <p:txBody>
          <a:bodyPr/>
          <a:lstStyle/>
          <a:p>
            <a:pPr eaLnBrk="1" hangingPunct="1">
              <a:defRPr/>
            </a:pPr>
            <a:r>
              <a:rPr lang="id-ID" sz="3200" dirty="0" smtClean="0"/>
              <a:t>Sasaran, Objek &amp; Tujuan Kajian ISD</a:t>
            </a:r>
            <a:endParaRPr lang="id-ID" sz="32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4" name="Picture 2" descr="D:\Materi Kuliah STKIP PGRI Smnp\SAP &amp; RPP ISBD\images (3).jpg"/>
          <p:cNvPicPr>
            <a:picLocks noGrp="1" noChangeAspect="1" noChangeArrowheads="1"/>
          </p:cNvPicPr>
          <p:nvPr>
            <p:ph idx="1"/>
          </p:nvPr>
        </p:nvPicPr>
        <p:blipFill>
          <a:blip r:embed="rId2"/>
          <a:srcRect/>
          <a:stretch>
            <a:fillRect/>
          </a:stretch>
        </p:blipFill>
        <p:spPr bwMode="auto">
          <a:xfrm>
            <a:off x="428596" y="285728"/>
            <a:ext cx="8286808" cy="6215106"/>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lnSpcReduction="10000"/>
          </a:bodyPr>
          <a:lstStyle/>
          <a:p>
            <a:pPr algn="just"/>
            <a:r>
              <a:rPr lang="id-ID" dirty="0"/>
              <a:t>Ada dua produk revolusioner </a:t>
            </a:r>
            <a:r>
              <a:rPr lang="id-ID" dirty="0" smtClean="0"/>
              <a:t>hasil </a:t>
            </a:r>
            <a:r>
              <a:rPr lang="id-ID" dirty="0"/>
              <a:t>dari akal manusia dalam zaman prasejarah, </a:t>
            </a:r>
            <a:r>
              <a:rPr lang="id-ID" dirty="0" smtClean="0"/>
              <a:t>yaitu:</a:t>
            </a:r>
            <a:endParaRPr lang="id-ID" dirty="0"/>
          </a:p>
          <a:p>
            <a:pPr algn="just">
              <a:buNone/>
            </a:pPr>
            <a:r>
              <a:rPr lang="es-ES" dirty="0" smtClean="0"/>
              <a:t>1. </a:t>
            </a:r>
            <a:r>
              <a:rPr lang="es-ES" dirty="0" err="1" smtClean="0"/>
              <a:t>Penemuan</a:t>
            </a:r>
            <a:r>
              <a:rPr lang="es-ES" dirty="0" smtClean="0"/>
              <a:t> </a:t>
            </a:r>
            <a:r>
              <a:rPr lang="es-ES" dirty="0"/>
              <a:t>roda </a:t>
            </a:r>
            <a:r>
              <a:rPr lang="es-ES" dirty="0" err="1"/>
              <a:t>untuk</a:t>
            </a:r>
            <a:r>
              <a:rPr lang="es-ES" dirty="0"/>
              <a:t> </a:t>
            </a:r>
            <a:r>
              <a:rPr lang="es-ES" dirty="0" err="1" smtClean="0"/>
              <a:t>transportasi</a:t>
            </a:r>
            <a:r>
              <a:rPr lang="id-ID" dirty="0" smtClean="0"/>
              <a:t> </a:t>
            </a:r>
          </a:p>
          <a:p>
            <a:pPr algn="just">
              <a:buNone/>
            </a:pPr>
            <a:r>
              <a:rPr lang="id-ID" dirty="0" smtClean="0"/>
              <a:t>	Pada </a:t>
            </a:r>
            <a:r>
              <a:rPr lang="id-ID" dirty="0"/>
              <a:t>mulanya, roda hanya digunakan untuk mengangkat barang berat diatas </a:t>
            </a:r>
            <a:r>
              <a:rPr lang="id-ID" dirty="0" smtClean="0"/>
              <a:t>batang pohon, kemudian disambung dengan kereta dan berkembang menjadi mobil hingga sekarang.</a:t>
            </a:r>
          </a:p>
          <a:p>
            <a:pPr algn="just">
              <a:buNone/>
            </a:pPr>
            <a:r>
              <a:rPr lang="id-ID" dirty="0" smtClean="0"/>
              <a:t>2. Bahasa</a:t>
            </a:r>
          </a:p>
          <a:p>
            <a:pPr algn="just">
              <a:buNone/>
            </a:pPr>
            <a:r>
              <a:rPr lang="id-ID" dirty="0" smtClean="0"/>
              <a:t>	Bahasa adalah suara yang diterima sebagai cara untuk menyampaikan pikiran seseorang kepada orang lain.</a:t>
            </a:r>
          </a:p>
          <a:p>
            <a:pPr algn="just">
              <a:buNone/>
            </a:pPr>
            <a:endParaRPr lang="id-ID"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da juga.jpg"/>
          <p:cNvPicPr>
            <a:picLocks noGrp="1" noChangeAspect="1"/>
          </p:cNvPicPr>
          <p:nvPr>
            <p:ph idx="1"/>
          </p:nvPr>
        </p:nvPicPr>
        <p:blipFill>
          <a:blip r:embed="rId2" cstate="print"/>
          <a:stretch>
            <a:fillRect/>
          </a:stretch>
        </p:blipFill>
        <p:spPr>
          <a:xfrm>
            <a:off x="755576" y="332656"/>
            <a:ext cx="7776864" cy="5904656"/>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aw1hz2vzl3nma19wag90b3mvc2zrx3bob3rvc18xmjgynjuxodkzx3lpmmz1y0zblmpwzw.jpg"/>
          <p:cNvPicPr>
            <a:picLocks noGrp="1" noChangeAspect="1"/>
          </p:cNvPicPr>
          <p:nvPr>
            <p:ph idx="1"/>
          </p:nvPr>
        </p:nvPicPr>
        <p:blipFill>
          <a:blip r:embed="rId2" cstate="print"/>
          <a:stretch>
            <a:fillRect/>
          </a:stretch>
        </p:blipFill>
        <p:spPr>
          <a:xfrm>
            <a:off x="467544" y="260648"/>
            <a:ext cx="8280920" cy="6048672"/>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becak.jpg"/>
          <p:cNvPicPr>
            <a:picLocks noGrp="1" noChangeAspect="1"/>
          </p:cNvPicPr>
          <p:nvPr>
            <p:ph idx="1"/>
          </p:nvPr>
        </p:nvPicPr>
        <p:blipFill>
          <a:blip r:embed="rId2" cstate="print"/>
          <a:stretch>
            <a:fillRect/>
          </a:stretch>
        </p:blipFill>
        <p:spPr>
          <a:xfrm>
            <a:off x="467544" y="332656"/>
            <a:ext cx="8208912" cy="5976664"/>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sepeda.jpg"/>
          <p:cNvPicPr>
            <a:picLocks noGrp="1" noChangeAspect="1"/>
          </p:cNvPicPr>
          <p:nvPr>
            <p:ph idx="1"/>
          </p:nvPr>
        </p:nvPicPr>
        <p:blipFill>
          <a:blip r:embed="rId2" cstate="print"/>
          <a:stretch>
            <a:fillRect/>
          </a:stretch>
        </p:blipFill>
        <p:spPr>
          <a:xfrm>
            <a:off x="251520" y="188640"/>
            <a:ext cx="8640960" cy="6120679"/>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peda motor.jpg"/>
          <p:cNvPicPr>
            <a:picLocks noGrp="1" noChangeAspect="1"/>
          </p:cNvPicPr>
          <p:nvPr>
            <p:ph idx="1"/>
          </p:nvPr>
        </p:nvPicPr>
        <p:blipFill>
          <a:blip r:embed="rId2" cstate="print"/>
          <a:stretch>
            <a:fillRect/>
          </a:stretch>
        </p:blipFill>
        <p:spPr>
          <a:xfrm>
            <a:off x="467544" y="332656"/>
            <a:ext cx="4176464" cy="6048672"/>
          </a:xfrm>
        </p:spPr>
      </p:pic>
      <p:pic>
        <p:nvPicPr>
          <p:cNvPr id="5" name="Picture 4" descr="Gambar Kendaraan (6) mobil listrik tenaga surya.jpg"/>
          <p:cNvPicPr>
            <a:picLocks noChangeAspect="1"/>
          </p:cNvPicPr>
          <p:nvPr/>
        </p:nvPicPr>
        <p:blipFill>
          <a:blip r:embed="rId3" cstate="print"/>
          <a:stretch>
            <a:fillRect/>
          </a:stretch>
        </p:blipFill>
        <p:spPr>
          <a:xfrm>
            <a:off x="4716016" y="260648"/>
            <a:ext cx="4104456" cy="5976664"/>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just"/>
            <a:r>
              <a:rPr lang="id-ID" dirty="0" smtClean="0"/>
              <a:t>ada dua pendekatan untuk membagi zaman prasejah, yaitu:</a:t>
            </a:r>
          </a:p>
          <a:p>
            <a:pPr algn="just">
              <a:buNone/>
            </a:pPr>
            <a:r>
              <a:rPr lang="id-ID" dirty="0" smtClean="0"/>
              <a:t>1. 	Pendekatan berdasarkan hasil teknologi, terdiri dari zaman batu tua (palaeolitikum), zaman batu tengah/ madya (mesolitikum), dan zaman batu baru (Neotilikum).</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zaman batu.jpg"/>
          <p:cNvPicPr>
            <a:picLocks noGrp="1" noChangeAspect="1"/>
          </p:cNvPicPr>
          <p:nvPr>
            <p:ph idx="1"/>
          </p:nvPr>
        </p:nvPicPr>
        <p:blipFill>
          <a:blip r:embed="rId2" cstate="print"/>
          <a:stretch>
            <a:fillRect/>
          </a:stretch>
        </p:blipFill>
        <p:spPr>
          <a:xfrm>
            <a:off x="4644008" y="332656"/>
            <a:ext cx="4032448" cy="6120680"/>
          </a:xfrm>
        </p:spPr>
      </p:pic>
      <p:pic>
        <p:nvPicPr>
          <p:cNvPr id="5" name="Picture 4" descr="zaman batu lagi.jpg"/>
          <p:cNvPicPr>
            <a:picLocks noChangeAspect="1"/>
          </p:cNvPicPr>
          <p:nvPr/>
        </p:nvPicPr>
        <p:blipFill>
          <a:blip r:embed="rId3" cstate="print"/>
          <a:stretch>
            <a:fillRect/>
          </a:stretch>
        </p:blipFill>
        <p:spPr>
          <a:xfrm>
            <a:off x="539552" y="332656"/>
            <a:ext cx="4176464" cy="612068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ateri Kuliah STKIP PGRI Smnp\SAP &amp; RPP ISBD\images (2).jpg"/>
          <p:cNvPicPr>
            <a:picLocks noGrp="1" noChangeAspect="1" noChangeArrowheads="1"/>
          </p:cNvPicPr>
          <p:nvPr>
            <p:ph idx="1"/>
          </p:nvPr>
        </p:nvPicPr>
        <p:blipFill>
          <a:blip r:embed="rId2"/>
          <a:srcRect/>
          <a:stretch>
            <a:fillRect/>
          </a:stretch>
        </p:blipFill>
        <p:spPr bwMode="auto">
          <a:xfrm>
            <a:off x="500034" y="285728"/>
            <a:ext cx="4500593" cy="6286544"/>
          </a:xfrm>
          <a:prstGeom prst="rect">
            <a:avLst/>
          </a:prstGeom>
          <a:noFill/>
        </p:spPr>
      </p:pic>
      <p:pic>
        <p:nvPicPr>
          <p:cNvPr id="4099" name="Picture 3" descr="D:\Materi Kuliah STKIP PGRI Smnp\SAP &amp; RPP ISBD\images (8).jpg"/>
          <p:cNvPicPr>
            <a:picLocks noChangeAspect="1" noChangeArrowheads="1"/>
          </p:cNvPicPr>
          <p:nvPr/>
        </p:nvPicPr>
        <p:blipFill>
          <a:blip r:embed="rId3"/>
          <a:srcRect/>
          <a:stretch>
            <a:fillRect/>
          </a:stretch>
        </p:blipFill>
        <p:spPr bwMode="auto">
          <a:xfrm>
            <a:off x="5000628" y="1643050"/>
            <a:ext cx="3714776" cy="35004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914400"/>
            <a:ext cx="8305800" cy="5638800"/>
          </a:xfrm>
        </p:spPr>
        <p:txBody>
          <a:bodyPr/>
          <a:lstStyle/>
          <a:p>
            <a:pPr marL="609600" indent="-609600" eaLnBrk="1" hangingPunct="1">
              <a:lnSpc>
                <a:spcPct val="90000"/>
              </a:lnSpc>
              <a:buClrTx/>
              <a:buFont typeface="Wingdings" pitchFamily="2" charset="2"/>
              <a:buChar char="Ø"/>
            </a:pPr>
            <a:r>
              <a:rPr lang="en-US" sz="2400" smtClean="0"/>
              <a:t>I</a:t>
            </a:r>
            <a:r>
              <a:rPr lang="en-US" sz="2000" smtClean="0"/>
              <a:t>lmu budaya dasar identik dengan </a:t>
            </a:r>
            <a:r>
              <a:rPr lang="en-US" sz="2000" b="1" i="1" smtClean="0"/>
              <a:t>Basic Humanities </a:t>
            </a:r>
            <a:r>
              <a:rPr lang="en-US" sz="2000" smtClean="0"/>
              <a:t>Humanities berasal dari kata latin Human yang berarti manusiawi, yang berbudaya dan berbudi halus</a:t>
            </a:r>
            <a:r>
              <a:rPr lang="id-ID" sz="2000" smtClean="0"/>
              <a:t>.</a:t>
            </a:r>
          </a:p>
          <a:p>
            <a:pPr marL="609600" indent="-609600" eaLnBrk="1" hangingPunct="1">
              <a:lnSpc>
                <a:spcPct val="90000"/>
              </a:lnSpc>
              <a:buClrTx/>
              <a:buFont typeface="Wingdings" pitchFamily="2" charset="2"/>
              <a:buChar char="Ø"/>
            </a:pPr>
            <a:r>
              <a:rPr lang="en-US" sz="2000" smtClean="0"/>
              <a:t>Dengan mempelajari </a:t>
            </a:r>
            <a:r>
              <a:rPr lang="en-US" sz="2000" i="1" smtClean="0"/>
              <a:t>the humanities</a:t>
            </a:r>
            <a:r>
              <a:rPr lang="en-US" sz="2000" smtClean="0"/>
              <a:t> diharapkan seseorang akan bisa menjadi lebih manusiawi, lebih berbudaya, dan lebih halus.</a:t>
            </a:r>
            <a:endParaRPr lang="id-ID" sz="2000" smtClean="0"/>
          </a:p>
          <a:p>
            <a:pPr marL="609600" indent="-609600" eaLnBrk="1" hangingPunct="1">
              <a:lnSpc>
                <a:spcPct val="90000"/>
              </a:lnSpc>
              <a:buClrTx/>
              <a:buFont typeface="Wingdings" pitchFamily="2" charset="2"/>
              <a:buChar char="Ø"/>
            </a:pPr>
            <a:r>
              <a:rPr lang="en-US" sz="2000" smtClean="0"/>
              <a:t>(refined)</a:t>
            </a:r>
            <a:r>
              <a:rPr lang="en-US" sz="2000" b="1" i="1" smtClean="0"/>
              <a:t> </a:t>
            </a:r>
            <a:r>
              <a:rPr lang="en-US" sz="2000" smtClean="0"/>
              <a:t>diharap seseorang mempelajari</a:t>
            </a:r>
            <a:r>
              <a:rPr lang="en-US" sz="2000" b="1" i="1" smtClean="0"/>
              <a:t> </a:t>
            </a:r>
            <a:r>
              <a:rPr lang="en-US" sz="2000" smtClean="0"/>
              <a:t> Basic Humanities tidaklah sama dengan </a:t>
            </a:r>
            <a:r>
              <a:rPr lang="en-US" sz="2000" b="1" smtClean="0"/>
              <a:t>the humanities </a:t>
            </a:r>
            <a:r>
              <a:rPr lang="en-US" sz="2000" smtClean="0"/>
              <a:t>( pengetahuan budaya)</a:t>
            </a:r>
            <a:endParaRPr lang="id-ID" sz="2000" smtClean="0"/>
          </a:p>
          <a:p>
            <a:pPr marL="609600" indent="-609600" eaLnBrk="1" hangingPunct="1">
              <a:lnSpc>
                <a:spcPct val="90000"/>
              </a:lnSpc>
              <a:buClrTx/>
              <a:buFont typeface="Wingdings" pitchFamily="2" charset="2"/>
              <a:buChar char="Ø"/>
            </a:pPr>
            <a:r>
              <a:rPr lang="en-US" sz="2000" i="1" smtClean="0"/>
              <a:t>The Humanities</a:t>
            </a:r>
            <a:r>
              <a:rPr lang="en-US" sz="2000" smtClean="0"/>
              <a:t> dibatasi sebagai pengetahuan yang mencakup keahlian (disiplin) filsafat</a:t>
            </a:r>
            <a:r>
              <a:rPr lang="id-ID" sz="2000" smtClean="0"/>
              <a:t> dan </a:t>
            </a:r>
            <a:r>
              <a:rPr lang="en-US" sz="2000" smtClean="0"/>
              <a:t>seni</a:t>
            </a:r>
            <a:r>
              <a:rPr lang="id-ID" sz="2000" smtClean="0"/>
              <a:t>: Seni pahat, seni dll</a:t>
            </a:r>
            <a:r>
              <a:rPr lang="en-US" sz="2000" smtClean="0"/>
              <a:t>.</a:t>
            </a:r>
            <a:endParaRPr lang="id-ID" sz="2000" smtClean="0"/>
          </a:p>
          <a:p>
            <a:pPr marL="609600" indent="-609600" eaLnBrk="1" hangingPunct="1">
              <a:lnSpc>
                <a:spcPct val="90000"/>
              </a:lnSpc>
              <a:buClrTx/>
              <a:buFont typeface="Wingdings" pitchFamily="2" charset="2"/>
              <a:buChar char="Ø"/>
            </a:pPr>
            <a:r>
              <a:rPr lang="en-US" sz="2000" smtClean="0"/>
              <a:t>Sedangkan IBD (</a:t>
            </a:r>
            <a:r>
              <a:rPr lang="en-US" sz="2000" i="1" smtClean="0"/>
              <a:t>basic humanities</a:t>
            </a:r>
            <a:r>
              <a:rPr lang="en-US" sz="2000" smtClean="0"/>
              <a:t>) merupakan disiplin yang diharapkan dapat memberikan pengetahuan dasar dan pengertian umum tentang konsep</a:t>
            </a:r>
            <a:r>
              <a:rPr lang="id-ID" sz="2000" smtClean="0"/>
              <a:t>2</a:t>
            </a:r>
            <a:r>
              <a:rPr lang="en-US" sz="2000" smtClean="0"/>
              <a:t> yang dikembangkan untuk mengkaji masalah manusia dan kebudayaan. </a:t>
            </a:r>
            <a:r>
              <a:rPr lang="id-ID" sz="2000" smtClean="0"/>
              <a:t>Atau </a:t>
            </a:r>
            <a:r>
              <a:rPr lang="en-US" sz="2000" smtClean="0"/>
              <a:t>teori budaya yang dikembangkan untuk mengkaji masalah-masalah kebudayaan:</a:t>
            </a:r>
            <a:r>
              <a:rPr lang="id-ID" sz="2000" smtClean="0"/>
              <a:t> </a:t>
            </a:r>
            <a:r>
              <a:rPr lang="en-US" sz="2000" smtClean="0"/>
              <a:t>(norma, adat, saling menghormati, saling menghargai, intuisi, sikap) dll</a:t>
            </a:r>
            <a:r>
              <a:rPr lang="id-ID" sz="2000" smtClean="0"/>
              <a:t>.</a:t>
            </a:r>
            <a:endParaRPr lang="en-US" sz="2000" smtClean="0"/>
          </a:p>
        </p:txBody>
      </p:sp>
      <p:sp>
        <p:nvSpPr>
          <p:cNvPr id="8194" name="Rectangle 2"/>
          <p:cNvSpPr>
            <a:spLocks noGrp="1" noChangeArrowheads="1"/>
          </p:cNvSpPr>
          <p:nvPr>
            <p:ph type="title"/>
          </p:nvPr>
        </p:nvSpPr>
        <p:spPr>
          <a:xfrm>
            <a:off x="457200" y="228600"/>
            <a:ext cx="8229600" cy="762000"/>
          </a:xfrm>
        </p:spPr>
        <p:txBody>
          <a:bodyPr/>
          <a:lstStyle/>
          <a:p>
            <a:pPr eaLnBrk="1" fontAlgn="auto" hangingPunct="1">
              <a:spcAft>
                <a:spcPts val="0"/>
              </a:spcAft>
              <a:defRPr/>
            </a:pPr>
            <a:r>
              <a:rPr lang="id-ID" sz="3200" dirty="0" smtClean="0"/>
              <a:t>2. Ilmu Budaya Dasar</a:t>
            </a:r>
            <a:r>
              <a:rPr lang="en-US" sz="3200" dirty="0" smtClean="0"/>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Lanjutan</a:t>
            </a:r>
            <a:endParaRPr lang="id-ID" dirty="0"/>
          </a:p>
        </p:txBody>
      </p:sp>
      <p:sp>
        <p:nvSpPr>
          <p:cNvPr id="3" name="Content Placeholder 2"/>
          <p:cNvSpPr>
            <a:spLocks noGrp="1"/>
          </p:cNvSpPr>
          <p:nvPr>
            <p:ph idx="1"/>
          </p:nvPr>
        </p:nvSpPr>
        <p:spPr/>
        <p:txBody>
          <a:bodyPr>
            <a:normAutofit fontScale="92500" lnSpcReduction="20000"/>
          </a:bodyPr>
          <a:lstStyle/>
          <a:p>
            <a:pPr algn="just">
              <a:buNone/>
            </a:pPr>
            <a:r>
              <a:rPr lang="id-ID" dirty="0" smtClean="0"/>
              <a:t>2. Pendekatan berdasarkan model sosial ekonomi atau mata pencaharian hidup yang terdiri atas :</a:t>
            </a:r>
          </a:p>
          <a:p>
            <a:pPr algn="just">
              <a:buNone/>
            </a:pPr>
            <a:r>
              <a:rPr lang="sv-SE" dirty="0" smtClean="0"/>
              <a:t>a. </a:t>
            </a:r>
            <a:r>
              <a:rPr lang="id-ID" dirty="0" smtClean="0"/>
              <a:t>	</a:t>
            </a:r>
            <a:r>
              <a:rPr lang="sv-SE" dirty="0" smtClean="0"/>
              <a:t>Masa berburu dan mengumpulkan makanan,</a:t>
            </a:r>
            <a:r>
              <a:rPr lang="id-ID" dirty="0" smtClean="0"/>
              <a:t> </a:t>
            </a:r>
            <a:r>
              <a:rPr lang="sv-SE" dirty="0" smtClean="0"/>
              <a:t>meliputi masa berburu sederhana (tradisi</a:t>
            </a:r>
            <a:r>
              <a:rPr lang="id-ID" dirty="0" smtClean="0"/>
              <a:t> Paleolit) dan masa berburu tingkat lanjut ( Tradisi Epipaleolitik).</a:t>
            </a:r>
          </a:p>
          <a:p>
            <a:pPr algn="just">
              <a:buNone/>
            </a:pPr>
            <a:r>
              <a:rPr lang="id-ID" dirty="0" smtClean="0"/>
              <a:t>b. Masa bercocok tanam, meliputi tradisi Neolitik dan megalitik.</a:t>
            </a:r>
          </a:p>
          <a:p>
            <a:pPr algn="just">
              <a:buNone/>
            </a:pPr>
            <a:r>
              <a:rPr lang="id-ID" dirty="0" smtClean="0"/>
              <a:t>c. 	Masa kemahiran teknik atau perundingan, meliputi tradisi semituang perunggu dan tradisi smituang besi.</a:t>
            </a:r>
          </a:p>
          <a:p>
            <a:endParaRPr lang="id-ID"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ateri Kuliah STKIP PGRI Smnp\SAP &amp; RPP ISBD\download (1).jpg"/>
          <p:cNvPicPr>
            <a:picLocks noChangeAspect="1" noChangeArrowheads="1"/>
          </p:cNvPicPr>
          <p:nvPr/>
        </p:nvPicPr>
        <p:blipFill>
          <a:blip r:embed="rId2"/>
          <a:srcRect/>
          <a:stretch>
            <a:fillRect/>
          </a:stretch>
        </p:blipFill>
        <p:spPr bwMode="auto">
          <a:xfrm>
            <a:off x="428597" y="428604"/>
            <a:ext cx="4286279" cy="5715040"/>
          </a:xfrm>
          <a:prstGeom prst="rect">
            <a:avLst/>
          </a:prstGeom>
          <a:noFill/>
        </p:spPr>
      </p:pic>
      <p:pic>
        <p:nvPicPr>
          <p:cNvPr id="5123" name="Picture 3" descr="D:\Materi Kuliah STKIP PGRI Smnp\SAP &amp; RPP ISBD\download (2).jpg"/>
          <p:cNvPicPr>
            <a:picLocks noGrp="1" noChangeAspect="1" noChangeArrowheads="1"/>
          </p:cNvPicPr>
          <p:nvPr>
            <p:ph idx="1"/>
          </p:nvPr>
        </p:nvPicPr>
        <p:blipFill>
          <a:blip r:embed="rId3"/>
          <a:srcRect/>
          <a:stretch>
            <a:fillRect/>
          </a:stretch>
        </p:blipFill>
        <p:spPr bwMode="auto">
          <a:xfrm>
            <a:off x="4643438" y="428604"/>
            <a:ext cx="4000527" cy="571504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D:\Materi Kuliah STKIP PGRI Smnp\SAP &amp; RPP ISBD\homo-sapiens.jpg"/>
          <p:cNvPicPr>
            <a:picLocks noGrp="1" noChangeAspect="1" noChangeArrowheads="1"/>
          </p:cNvPicPr>
          <p:nvPr>
            <p:ph idx="1"/>
          </p:nvPr>
        </p:nvPicPr>
        <p:blipFill>
          <a:blip r:embed="rId2"/>
          <a:srcRect/>
          <a:stretch>
            <a:fillRect/>
          </a:stretch>
        </p:blipFill>
        <p:spPr bwMode="auto">
          <a:xfrm>
            <a:off x="571472" y="428604"/>
            <a:ext cx="4143404" cy="6000792"/>
          </a:xfrm>
          <a:prstGeom prst="rect">
            <a:avLst/>
          </a:prstGeom>
          <a:noFill/>
        </p:spPr>
      </p:pic>
      <p:pic>
        <p:nvPicPr>
          <p:cNvPr id="6150" name="Picture 6" descr="D:\Materi Kuliah STKIP PGRI Smnp\SAP &amp; RPP ISBD\download (3).jpg"/>
          <p:cNvPicPr>
            <a:picLocks noChangeAspect="1" noChangeArrowheads="1"/>
          </p:cNvPicPr>
          <p:nvPr/>
        </p:nvPicPr>
        <p:blipFill>
          <a:blip r:embed="rId3"/>
          <a:srcRect/>
          <a:stretch>
            <a:fillRect/>
          </a:stretch>
        </p:blipFill>
        <p:spPr bwMode="auto">
          <a:xfrm>
            <a:off x="4714876" y="428604"/>
            <a:ext cx="4071966" cy="6000792"/>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170" name="Picture 2" descr="D:\Materi Kuliah STKIP PGRI Smnp\SAP &amp; RPP ISBD\download.jpg"/>
          <p:cNvPicPr>
            <a:picLocks noGrp="1" noChangeAspect="1" noChangeArrowheads="1"/>
          </p:cNvPicPr>
          <p:nvPr>
            <p:ph idx="1"/>
          </p:nvPr>
        </p:nvPicPr>
        <p:blipFill>
          <a:blip r:embed="rId2"/>
          <a:srcRect/>
          <a:stretch>
            <a:fillRect/>
          </a:stretch>
        </p:blipFill>
        <p:spPr bwMode="auto">
          <a:xfrm>
            <a:off x="500035" y="285728"/>
            <a:ext cx="4214842" cy="6072230"/>
          </a:xfrm>
          <a:prstGeom prst="rect">
            <a:avLst/>
          </a:prstGeom>
          <a:noFill/>
        </p:spPr>
      </p:pic>
      <p:pic>
        <p:nvPicPr>
          <p:cNvPr id="7171" name="Picture 3" descr="D:\Materi Kuliah STKIP PGRI Smnp\SAP &amp; RPP ISBD\images (18).jpg"/>
          <p:cNvPicPr>
            <a:picLocks noChangeAspect="1" noChangeArrowheads="1"/>
          </p:cNvPicPr>
          <p:nvPr/>
        </p:nvPicPr>
        <p:blipFill>
          <a:blip r:embed="rId3"/>
          <a:srcRect/>
          <a:stretch>
            <a:fillRect/>
          </a:stretch>
        </p:blipFill>
        <p:spPr bwMode="auto">
          <a:xfrm>
            <a:off x="4643438" y="285728"/>
            <a:ext cx="4000527" cy="607223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8196" name="Picture 4" descr="D:\Materi Kuliah STKIP PGRI Smnp\SAP &amp; RPP ISBD\images (21).jpg"/>
          <p:cNvPicPr>
            <a:picLocks noGrp="1" noChangeAspect="1" noChangeArrowheads="1"/>
          </p:cNvPicPr>
          <p:nvPr>
            <p:ph idx="1"/>
          </p:nvPr>
        </p:nvPicPr>
        <p:blipFill>
          <a:blip r:embed="rId2"/>
          <a:stretch>
            <a:fillRect/>
          </a:stretch>
        </p:blipFill>
        <p:spPr bwMode="auto">
          <a:xfrm>
            <a:off x="3438525" y="3272631"/>
            <a:ext cx="2266950" cy="1714500"/>
          </a:xfrm>
          <a:prstGeom prst="rect">
            <a:avLst/>
          </a:prstGeom>
          <a:noFill/>
        </p:spPr>
      </p:pic>
      <p:pic>
        <p:nvPicPr>
          <p:cNvPr id="8194" name="Picture 2" descr="D:\Materi Kuliah STKIP PGRI Smnp\SAP &amp; RPP ISBD\images (19).jpg"/>
          <p:cNvPicPr>
            <a:picLocks noChangeAspect="1" noChangeArrowheads="1"/>
          </p:cNvPicPr>
          <p:nvPr/>
        </p:nvPicPr>
        <p:blipFill>
          <a:blip r:embed="rId3"/>
          <a:srcRect/>
          <a:stretch>
            <a:fillRect/>
          </a:stretch>
        </p:blipFill>
        <p:spPr bwMode="auto">
          <a:xfrm>
            <a:off x="500035" y="285729"/>
            <a:ext cx="3571900" cy="3286148"/>
          </a:xfrm>
          <a:prstGeom prst="rect">
            <a:avLst/>
          </a:prstGeom>
          <a:noFill/>
        </p:spPr>
      </p:pic>
      <p:pic>
        <p:nvPicPr>
          <p:cNvPr id="8195" name="Picture 3" descr="D:\Materi Kuliah STKIP PGRI Smnp\SAP &amp; RPP ISBD\images (20).jpg"/>
          <p:cNvPicPr>
            <a:picLocks noChangeAspect="1" noChangeArrowheads="1"/>
          </p:cNvPicPr>
          <p:nvPr/>
        </p:nvPicPr>
        <p:blipFill>
          <a:blip r:embed="rId4"/>
          <a:srcRect/>
          <a:stretch>
            <a:fillRect/>
          </a:stretch>
        </p:blipFill>
        <p:spPr bwMode="auto">
          <a:xfrm>
            <a:off x="4143372" y="285728"/>
            <a:ext cx="4572032" cy="3357586"/>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6309320"/>
          </a:xfrm>
        </p:spPr>
        <p:txBody>
          <a:bodyPr>
            <a:normAutofit fontScale="62500" lnSpcReduction="20000"/>
          </a:bodyPr>
          <a:lstStyle/>
          <a:p>
            <a:pPr algn="just"/>
            <a:r>
              <a:rPr lang="id-ID" dirty="0"/>
              <a:t>Pendapat lain membagi periode praperadaban manusia kedalam empat bagian, </a:t>
            </a:r>
            <a:r>
              <a:rPr lang="id-ID" dirty="0" smtClean="0"/>
              <a:t>yaitu prapalaeolitik</a:t>
            </a:r>
            <a:r>
              <a:rPr lang="id-ID" dirty="0"/>
              <a:t>, palaeolitik</a:t>
            </a:r>
            <a:r>
              <a:rPr lang="id-ID" dirty="0" smtClean="0"/>
              <a:t>, neolitik </a:t>
            </a:r>
            <a:r>
              <a:rPr lang="id-ID" dirty="0"/>
              <a:t>dan era perunggu</a:t>
            </a:r>
            <a:r>
              <a:rPr lang="id-ID" dirty="0" smtClean="0"/>
              <a:t>. Manusia tidak </a:t>
            </a:r>
            <a:r>
              <a:rPr lang="id-ID" dirty="0"/>
              <a:t>lagi sekedar homo yang </a:t>
            </a:r>
            <a:r>
              <a:rPr lang="id-ID" dirty="0" smtClean="0"/>
              <a:t>hanya menginginkan </a:t>
            </a:r>
            <a:r>
              <a:rPr lang="id-ID" dirty="0"/>
              <a:t>makanan</a:t>
            </a:r>
            <a:r>
              <a:rPr lang="id-ID" dirty="0" smtClean="0"/>
              <a:t>. Melaikan keperluannya meliputi impian dan visi serta kesadaran terhadap dunia sekitarnya. Manusia  </a:t>
            </a:r>
            <a:r>
              <a:rPr lang="id-ID" dirty="0"/>
              <a:t>berkembang dari homo menjadi human karena kebudayaan </a:t>
            </a:r>
            <a:r>
              <a:rPr lang="id-ID" dirty="0" smtClean="0"/>
              <a:t>dan peradaban </a:t>
            </a:r>
            <a:r>
              <a:rPr lang="id-ID" dirty="0"/>
              <a:t>yang diciptakan</a:t>
            </a:r>
            <a:r>
              <a:rPr lang="id-ID" dirty="0" smtClean="0"/>
              <a:t>.</a:t>
            </a:r>
          </a:p>
          <a:p>
            <a:pPr algn="just"/>
            <a:r>
              <a:rPr lang="id-ID" dirty="0"/>
              <a:t>Sedangkan untuk sejarah kebudayaan di indonesia, R.Soekmono (1973), membagi </a:t>
            </a:r>
            <a:r>
              <a:rPr lang="id-ID" dirty="0" smtClean="0"/>
              <a:t>menjadi empat </a:t>
            </a:r>
            <a:r>
              <a:rPr lang="id-ID" dirty="0"/>
              <a:t>masa yaitu :</a:t>
            </a:r>
          </a:p>
          <a:p>
            <a:pPr marL="514350" indent="-514350" algn="just">
              <a:buAutoNum type="arabicPeriod"/>
            </a:pPr>
            <a:r>
              <a:rPr lang="id-ID" i="1" dirty="0" smtClean="0"/>
              <a:t>Zaman </a:t>
            </a:r>
            <a:r>
              <a:rPr lang="id-ID" i="1" dirty="0"/>
              <a:t>prasejarah, </a:t>
            </a:r>
            <a:r>
              <a:rPr lang="id-ID" dirty="0"/>
              <a:t>yaitu sejak permulaan adanya manusia dan </a:t>
            </a:r>
            <a:r>
              <a:rPr lang="id-ID" dirty="0" smtClean="0"/>
              <a:t>kebudayaan </a:t>
            </a:r>
            <a:r>
              <a:rPr lang="pt-BR" dirty="0" smtClean="0"/>
              <a:t>sampai </a:t>
            </a:r>
            <a:r>
              <a:rPr lang="pt-BR" dirty="0"/>
              <a:t>kira-kira abad ke-5 </a:t>
            </a:r>
            <a:r>
              <a:rPr lang="pt-BR" dirty="0" smtClean="0"/>
              <a:t>Masehi.</a:t>
            </a:r>
            <a:endParaRPr lang="id-ID" dirty="0" smtClean="0"/>
          </a:p>
          <a:p>
            <a:pPr marL="514350" indent="-514350" algn="just">
              <a:buAutoNum type="arabicPeriod"/>
            </a:pPr>
            <a:r>
              <a:rPr lang="id-ID" i="1" dirty="0" smtClean="0"/>
              <a:t>Zaman </a:t>
            </a:r>
            <a:r>
              <a:rPr lang="id-ID" i="1" dirty="0"/>
              <a:t>purba, </a:t>
            </a:r>
            <a:r>
              <a:rPr lang="id-ID" dirty="0"/>
              <a:t>yaitu sejak datangnya pengaruh India pada abad pertama </a:t>
            </a:r>
            <a:r>
              <a:rPr lang="id-ID" dirty="0" smtClean="0"/>
              <a:t>Masehi sampai </a:t>
            </a:r>
            <a:r>
              <a:rPr lang="id-ID" dirty="0"/>
              <a:t>dngan runtuhnya Majapahit sekitar tahun 1500 </a:t>
            </a:r>
            <a:r>
              <a:rPr lang="id-ID" dirty="0" smtClean="0"/>
              <a:t>Masehi.</a:t>
            </a:r>
          </a:p>
          <a:p>
            <a:pPr marL="514350" indent="-514350" algn="just">
              <a:buAutoNum type="arabicPeriod"/>
            </a:pPr>
            <a:r>
              <a:rPr lang="id-ID" i="1" dirty="0" smtClean="0"/>
              <a:t>Zaman </a:t>
            </a:r>
            <a:r>
              <a:rPr lang="id-ID" i="1" dirty="0"/>
              <a:t>madya, </a:t>
            </a:r>
            <a:r>
              <a:rPr lang="id-ID" dirty="0"/>
              <a:t>yaitu sejak datangnya pengaruh islam menjelang akhir </a:t>
            </a:r>
            <a:r>
              <a:rPr lang="id-ID" dirty="0" smtClean="0"/>
              <a:t>kerajaan Majapahit </a:t>
            </a:r>
            <a:r>
              <a:rPr lang="id-ID" dirty="0"/>
              <a:t>sampai dengan akhir abad </a:t>
            </a:r>
            <a:r>
              <a:rPr lang="id-ID" dirty="0" smtClean="0"/>
              <a:t>ke-19.</a:t>
            </a:r>
          </a:p>
          <a:p>
            <a:pPr marL="514350" indent="-514350" algn="just">
              <a:buAutoNum type="arabicPeriod"/>
            </a:pPr>
            <a:r>
              <a:rPr lang="id-ID" i="1" dirty="0" smtClean="0"/>
              <a:t>Zaman </a:t>
            </a:r>
            <a:r>
              <a:rPr lang="id-ID" i="1" dirty="0"/>
              <a:t>baru / Modern, </a:t>
            </a:r>
            <a:r>
              <a:rPr lang="id-ID" dirty="0"/>
              <a:t>yaitu sejak masuknya anasir Barat </a:t>
            </a:r>
            <a:r>
              <a:rPr lang="id-ID" dirty="0" smtClean="0"/>
              <a:t>(Eropa</a:t>
            </a:r>
            <a:r>
              <a:rPr lang="id-ID" dirty="0"/>
              <a:t>) dan </a:t>
            </a:r>
            <a:r>
              <a:rPr lang="id-ID" dirty="0" smtClean="0"/>
              <a:t>teknik Moder </a:t>
            </a:r>
            <a:r>
              <a:rPr lang="id-ID" dirty="0"/>
              <a:t>kira-kira tahun 1900 sampai sekarang</a:t>
            </a:r>
            <a:r>
              <a:rPr lang="id-ID" dirty="0" smtClean="0"/>
              <a:t>.</a:t>
            </a:r>
          </a:p>
          <a:p>
            <a:pPr algn="just"/>
            <a:r>
              <a:rPr lang="nl-NL" dirty="0" smtClean="0"/>
              <a:t>Perdaban </a:t>
            </a:r>
            <a:r>
              <a:rPr lang="nl-NL" dirty="0"/>
              <a:t>merupakan tahapan dari evolusi budaya yang telah berjalan bertahap </a:t>
            </a:r>
            <a:r>
              <a:rPr lang="nl-NL" dirty="0" smtClean="0"/>
              <a:t>dan</a:t>
            </a:r>
            <a:r>
              <a:rPr lang="id-ID" dirty="0" smtClean="0"/>
              <a:t> berkesinambungan</a:t>
            </a:r>
            <a:r>
              <a:rPr lang="id-ID" dirty="0"/>
              <a:t>, memperlihatkan kerakter yang khas pada tahab tersebut, yang dicirikan </a:t>
            </a:r>
            <a:r>
              <a:rPr lang="id-ID" dirty="0" smtClean="0"/>
              <a:t>oleh kualitas tertentu dari unsur budaya yang menonjol, meliputi tinkat ilmu pengatahuan, seni, teknologi</a:t>
            </a:r>
            <a:r>
              <a:rPr lang="id-ID" dirty="0"/>
              <a:t>, dan spiritualitas yang tinggi.</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70000" lnSpcReduction="20000"/>
          </a:bodyPr>
          <a:lstStyle/>
          <a:p>
            <a:pPr algn="just"/>
            <a:r>
              <a:rPr lang="id-ID" dirty="0"/>
              <a:t>Lahirnya peradaban </a:t>
            </a:r>
            <a:r>
              <a:rPr lang="id-ID" dirty="0" smtClean="0"/>
              <a:t>Barat di Eropa </a:t>
            </a:r>
            <a:r>
              <a:rPr lang="id-ID" dirty="0"/>
              <a:t>dimulai dengan adanya revolusi pemikiran. </a:t>
            </a:r>
            <a:r>
              <a:rPr lang="id-ID" dirty="0" smtClean="0"/>
              <a:t>Masyarakat Barat </a:t>
            </a:r>
            <a:r>
              <a:rPr lang="id-ID" dirty="0"/>
              <a:t>ingin keluar dari abad gelap </a:t>
            </a:r>
            <a:r>
              <a:rPr lang="id-ID" dirty="0" smtClean="0"/>
              <a:t>(Dark Ages) melalui </a:t>
            </a:r>
            <a:r>
              <a:rPr lang="id-ID" dirty="0"/>
              <a:t>renaissance. Melalui revolusi </a:t>
            </a:r>
            <a:r>
              <a:rPr lang="id-ID" dirty="0" smtClean="0"/>
              <a:t>pemikiran inilah </a:t>
            </a:r>
            <a:r>
              <a:rPr lang="id-ID" dirty="0"/>
              <a:t>lahir sains danteknologi.</a:t>
            </a:r>
          </a:p>
          <a:p>
            <a:pPr algn="just"/>
            <a:r>
              <a:rPr lang="id-ID" dirty="0"/>
              <a:t>Penemuan </a:t>
            </a:r>
            <a:r>
              <a:rPr lang="id-ID" dirty="0" smtClean="0"/>
              <a:t>Kompas magnetik </a:t>
            </a:r>
            <a:r>
              <a:rPr lang="id-ID" dirty="0"/>
              <a:t>menyebabkan kapal laut dapat melintasi lautan atlantik </a:t>
            </a:r>
            <a:r>
              <a:rPr lang="id-ID" dirty="0" smtClean="0"/>
              <a:t>dan akhirnya </a:t>
            </a:r>
            <a:r>
              <a:rPr lang="id-ID" dirty="0"/>
              <a:t>menemukan </a:t>
            </a:r>
            <a:r>
              <a:rPr lang="id-ID" dirty="0" smtClean="0"/>
              <a:t>Amerika</a:t>
            </a:r>
            <a:r>
              <a:rPr lang="id-ID" dirty="0"/>
              <a:t>.</a:t>
            </a:r>
          </a:p>
          <a:p>
            <a:pPr algn="just"/>
            <a:r>
              <a:rPr lang="id-ID" dirty="0"/>
              <a:t>Peradaban kuno dilembah sungai nil tidak hanya menghasilkan kemajuan </a:t>
            </a:r>
            <a:r>
              <a:rPr lang="id-ID" dirty="0" smtClean="0"/>
              <a:t>di bidang teknologi</a:t>
            </a:r>
            <a:r>
              <a:rPr lang="id-ID" dirty="0"/>
              <a:t>, tetapi </a:t>
            </a:r>
            <a:r>
              <a:rPr lang="id-ID" dirty="0" smtClean="0"/>
              <a:t>juga </a:t>
            </a:r>
            <a:r>
              <a:rPr lang="id-ID" dirty="0"/>
              <a:t>bidang sosial, misalnya dalam mata pencaharian hidup.</a:t>
            </a:r>
          </a:p>
          <a:p>
            <a:pPr algn="just"/>
            <a:r>
              <a:rPr lang="id-ID" dirty="0"/>
              <a:t>Hasil pertanian mesir adalah </a:t>
            </a:r>
            <a:r>
              <a:rPr lang="id-ID" dirty="0" smtClean="0"/>
              <a:t>gandum</a:t>
            </a:r>
            <a:r>
              <a:rPr lang="id-ID" dirty="0"/>
              <a:t>, sekoi atau jamaut, dan selai yaitu padi-padian </a:t>
            </a:r>
            <a:r>
              <a:rPr lang="id-ID" dirty="0" smtClean="0"/>
              <a:t>yang biji </a:t>
            </a:r>
            <a:r>
              <a:rPr lang="id-ID" dirty="0"/>
              <a:t>atau </a:t>
            </a:r>
            <a:r>
              <a:rPr lang="id-ID" dirty="0" smtClean="0"/>
              <a:t>buahnya keras </a:t>
            </a:r>
            <a:r>
              <a:rPr lang="id-ID" dirty="0"/>
              <a:t>seperti jagung.</a:t>
            </a:r>
          </a:p>
          <a:p>
            <a:pPr algn="just"/>
            <a:r>
              <a:rPr lang="id-ID" dirty="0"/>
              <a:t>Peranan sungai nil adalah sebagai sarana transportasi perdagangan.</a:t>
            </a:r>
          </a:p>
          <a:p>
            <a:pPr algn="just"/>
            <a:r>
              <a:rPr lang="sv-SE" dirty="0"/>
              <a:t>Banyak perahu-prahu dagang yang melintasi sungai nil. Masyarakat </a:t>
            </a:r>
            <a:r>
              <a:rPr lang="id-ID" dirty="0" smtClean="0"/>
              <a:t>M</a:t>
            </a:r>
            <a:r>
              <a:rPr lang="sv-SE" dirty="0" smtClean="0"/>
              <a:t>esir mula-mula</a:t>
            </a:r>
            <a:r>
              <a:rPr lang="id-ID" dirty="0" smtClean="0"/>
              <a:t> mambuat </a:t>
            </a:r>
            <a:r>
              <a:rPr lang="id-ID" dirty="0"/>
              <a:t>kalender bulan berdasarkan siklus (peredaran) bulan selama 29 ½ hari.</a:t>
            </a:r>
          </a:p>
          <a:p>
            <a:pPr algn="just"/>
            <a:r>
              <a:rPr lang="id-ID" dirty="0" smtClean="0"/>
              <a:t>Mereka </a:t>
            </a:r>
            <a:r>
              <a:rPr lang="id-ID" dirty="0"/>
              <a:t>menghitung 1 thn 12 bulan, 1 blan sebanyak 30 hari dan lamanya setahun </a:t>
            </a:r>
            <a:r>
              <a:rPr lang="id-ID" dirty="0" smtClean="0"/>
              <a:t>adalah 365 </a:t>
            </a:r>
            <a:r>
              <a:rPr lang="id-ID" dirty="0"/>
              <a:t>hari, yaiutu 12 x 30 lalu ditambahkan 5 hari.</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70000" lnSpcReduction="20000"/>
          </a:bodyPr>
          <a:lstStyle/>
          <a:p>
            <a:pPr algn="just"/>
            <a:r>
              <a:rPr lang="id-ID" dirty="0"/>
              <a:t>Penghitungan ini </a:t>
            </a:r>
            <a:r>
              <a:rPr lang="id-ID" dirty="0" smtClean="0"/>
              <a:t>sama dengan </a:t>
            </a:r>
            <a:r>
              <a:rPr lang="id-ID" dirty="0"/>
              <a:t>kelander yang kita gunakan sekarang yang disebut </a:t>
            </a:r>
            <a:r>
              <a:rPr lang="id-ID" dirty="0" smtClean="0"/>
              <a:t>tahun syamsiah (sistem solar). </a:t>
            </a:r>
            <a:r>
              <a:rPr lang="id-ID" dirty="0"/>
              <a:t>Sedangkan dalam hal budaya tulis, masyarakat </a:t>
            </a:r>
            <a:r>
              <a:rPr lang="id-ID" dirty="0" smtClean="0"/>
              <a:t>Mesir </a:t>
            </a:r>
            <a:r>
              <a:rPr lang="id-ID" dirty="0"/>
              <a:t>mengenal </a:t>
            </a:r>
            <a:r>
              <a:rPr lang="id-ID" dirty="0" smtClean="0"/>
              <a:t>bentuk </a:t>
            </a:r>
            <a:r>
              <a:rPr lang="nl-NL" dirty="0" smtClean="0"/>
              <a:t>tulisan </a:t>
            </a:r>
            <a:r>
              <a:rPr lang="nl-NL" dirty="0"/>
              <a:t>yang disebut </a:t>
            </a:r>
            <a:r>
              <a:rPr lang="id-ID" dirty="0" smtClean="0"/>
              <a:t>H</a:t>
            </a:r>
            <a:r>
              <a:rPr lang="nl-NL" dirty="0" smtClean="0"/>
              <a:t>ieroglif </a:t>
            </a:r>
            <a:r>
              <a:rPr lang="nl-NL" dirty="0"/>
              <a:t>bentuk gambar. Tulisan </a:t>
            </a:r>
            <a:r>
              <a:rPr lang="id-ID" dirty="0" smtClean="0"/>
              <a:t>H</a:t>
            </a:r>
            <a:r>
              <a:rPr lang="nl-NL" dirty="0" smtClean="0"/>
              <a:t>ieroglif </a:t>
            </a:r>
            <a:r>
              <a:rPr lang="nl-NL" dirty="0"/>
              <a:t>ditemukan didinding </a:t>
            </a:r>
            <a:r>
              <a:rPr lang="nl-NL" dirty="0" smtClean="0"/>
              <a:t>piramida,</a:t>
            </a:r>
            <a:r>
              <a:rPr lang="id-ID" dirty="0" smtClean="0"/>
              <a:t> tugu </a:t>
            </a:r>
            <a:r>
              <a:rPr lang="id-ID" dirty="0"/>
              <a:t>O</a:t>
            </a:r>
            <a:r>
              <a:rPr lang="id-ID" dirty="0" smtClean="0"/>
              <a:t>belisk </a:t>
            </a:r>
            <a:r>
              <a:rPr lang="id-ID" dirty="0"/>
              <a:t>maupun daun papirus. Tulisan </a:t>
            </a:r>
            <a:r>
              <a:rPr lang="id-ID" dirty="0" smtClean="0"/>
              <a:t>Hieroglif </a:t>
            </a:r>
            <a:r>
              <a:rPr lang="id-ID" dirty="0"/>
              <a:t>berkembang menjadi lebih sederhana </a:t>
            </a:r>
            <a:r>
              <a:rPr lang="id-ID" dirty="0" smtClean="0"/>
              <a:t>yang kemudian </a:t>
            </a:r>
            <a:r>
              <a:rPr lang="id-ID" dirty="0"/>
              <a:t>dikenal dengan tulisan </a:t>
            </a:r>
            <a:r>
              <a:rPr lang="id-ID" dirty="0" smtClean="0"/>
              <a:t>Hieratik </a:t>
            </a:r>
            <a:r>
              <a:rPr lang="id-ID" dirty="0"/>
              <a:t>dan </a:t>
            </a:r>
            <a:r>
              <a:rPr lang="id-ID" dirty="0" smtClean="0"/>
              <a:t>Demotik</a:t>
            </a:r>
            <a:r>
              <a:rPr lang="id-ID" dirty="0"/>
              <a:t>.</a:t>
            </a:r>
          </a:p>
          <a:p>
            <a:pPr algn="just"/>
            <a:r>
              <a:rPr lang="id-ID" dirty="0"/>
              <a:t>Demotik adalah tulisan rakyat yang digunakan untuk urusan keduniyawian, misalnya </a:t>
            </a:r>
            <a:r>
              <a:rPr lang="id-ID" dirty="0" smtClean="0"/>
              <a:t>jual beli</a:t>
            </a:r>
            <a:r>
              <a:rPr lang="id-ID" dirty="0"/>
              <a:t>. Secara kebetulan, pada waktu </a:t>
            </a:r>
            <a:r>
              <a:rPr lang="id-ID" dirty="0" smtClean="0"/>
              <a:t>Napoleon </a:t>
            </a:r>
            <a:r>
              <a:rPr lang="id-ID" dirty="0"/>
              <a:t>menyerbu </a:t>
            </a:r>
            <a:r>
              <a:rPr lang="id-ID" dirty="0" smtClean="0"/>
              <a:t>Mesir </a:t>
            </a:r>
            <a:r>
              <a:rPr lang="id-ID" dirty="0"/>
              <a:t>pada tahun 1799, salah </a:t>
            </a:r>
            <a:r>
              <a:rPr lang="id-ID" dirty="0" smtClean="0"/>
              <a:t>satu anggota </a:t>
            </a:r>
            <a:r>
              <a:rPr lang="id-ID" dirty="0"/>
              <a:t>pasukannya menemuka sebuah batu besar bewarna hitam didaerah </a:t>
            </a:r>
            <a:r>
              <a:rPr lang="id-ID" dirty="0" smtClean="0"/>
              <a:t>Rosetta</a:t>
            </a:r>
            <a:r>
              <a:rPr lang="id-ID" dirty="0"/>
              <a:t>. Batu </a:t>
            </a:r>
            <a:r>
              <a:rPr lang="id-ID" dirty="0" smtClean="0"/>
              <a:t>itu kemudian </a:t>
            </a:r>
            <a:r>
              <a:rPr lang="id-ID" dirty="0"/>
              <a:t>dikenal dengan batu </a:t>
            </a:r>
            <a:r>
              <a:rPr lang="id-ID" dirty="0" smtClean="0"/>
              <a:t>Rosetta </a:t>
            </a:r>
            <a:r>
              <a:rPr lang="id-ID" dirty="0"/>
              <a:t>yang memuat inskripsi dan tiga bahasa.</a:t>
            </a:r>
          </a:p>
          <a:p>
            <a:pPr algn="just"/>
            <a:r>
              <a:rPr lang="fi-FI" dirty="0"/>
              <a:t>Pada tahun 1822, J.F. </a:t>
            </a:r>
            <a:r>
              <a:rPr lang="id-ID" dirty="0" smtClean="0"/>
              <a:t>C</a:t>
            </a:r>
            <a:r>
              <a:rPr lang="fi-FI" dirty="0" smtClean="0"/>
              <a:t>hampollion </a:t>
            </a:r>
            <a:r>
              <a:rPr lang="fi-FI" dirty="0"/>
              <a:t>telah menemukan arti dari isi tulisan batu </a:t>
            </a:r>
            <a:r>
              <a:rPr lang="id-ID" dirty="0" smtClean="0"/>
              <a:t>R</a:t>
            </a:r>
            <a:r>
              <a:rPr lang="fi-FI" dirty="0" smtClean="0"/>
              <a:t>osetta</a:t>
            </a:r>
            <a:r>
              <a:rPr lang="id-ID" dirty="0" smtClean="0"/>
              <a:t> dengan </a:t>
            </a:r>
            <a:r>
              <a:rPr lang="id-ID" dirty="0"/>
              <a:t>membandingkan tiga bentuk tulisan yang digunakan yaitu </a:t>
            </a:r>
            <a:r>
              <a:rPr lang="id-ID" dirty="0" smtClean="0"/>
              <a:t>Hierogrif</a:t>
            </a:r>
            <a:r>
              <a:rPr lang="id-ID" dirty="0"/>
              <a:t>, </a:t>
            </a:r>
            <a:r>
              <a:rPr lang="id-ID" dirty="0" smtClean="0"/>
              <a:t>Demotik dan Yunani</a:t>
            </a:r>
            <a:r>
              <a:rPr lang="id-ID" dirty="0"/>
              <a:t>.</a:t>
            </a:r>
          </a:p>
          <a:p>
            <a:pPr algn="just"/>
            <a:r>
              <a:rPr lang="id-ID" dirty="0"/>
              <a:t>Orang yang ahli membuat peralatan logam disebut </a:t>
            </a:r>
            <a:r>
              <a:rPr lang="id-ID" dirty="0" smtClean="0"/>
              <a:t>Undagi</a:t>
            </a:r>
            <a:r>
              <a:rPr lang="id-ID" dirty="0"/>
              <a:t>. </a:t>
            </a:r>
            <a:r>
              <a:rPr lang="id-ID" dirty="0" smtClean="0"/>
              <a:t>Huruf </a:t>
            </a:r>
            <a:r>
              <a:rPr lang="id-ID" dirty="0"/>
              <a:t>yang dipakai </a:t>
            </a:r>
            <a:r>
              <a:rPr lang="id-ID" dirty="0" smtClean="0"/>
              <a:t>dalam prasasti </a:t>
            </a:r>
            <a:r>
              <a:rPr lang="id-ID" dirty="0"/>
              <a:t>yang ditemukan sejak tahun 400 m adalah hurup pallawan dalam bahasa sagsekerta.</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id-ID" b="1" dirty="0"/>
              <a:t>D. Dinamika peradaban </a:t>
            </a:r>
            <a:r>
              <a:rPr lang="id-ID" b="1" dirty="0" smtClean="0"/>
              <a:t>global</a:t>
            </a:r>
            <a:endParaRPr lang="id-ID" dirty="0"/>
          </a:p>
        </p:txBody>
      </p:sp>
      <p:sp>
        <p:nvSpPr>
          <p:cNvPr id="3" name="Content Placeholder 2"/>
          <p:cNvSpPr>
            <a:spLocks noGrp="1"/>
          </p:cNvSpPr>
          <p:nvPr>
            <p:ph idx="1"/>
          </p:nvPr>
        </p:nvSpPr>
        <p:spPr>
          <a:xfrm>
            <a:off x="457200" y="1268760"/>
            <a:ext cx="8229600" cy="5256584"/>
          </a:xfrm>
        </p:spPr>
        <p:txBody>
          <a:bodyPr>
            <a:normAutofit fontScale="70000" lnSpcReduction="20000"/>
          </a:bodyPr>
          <a:lstStyle/>
          <a:p>
            <a:pPr algn="just"/>
            <a:r>
              <a:rPr lang="id-ID" dirty="0"/>
              <a:t>Menurut A</a:t>
            </a:r>
            <a:r>
              <a:rPr lang="id-ID" dirty="0" smtClean="0"/>
              <a:t>rnold Y. Toynbee </a:t>
            </a:r>
            <a:r>
              <a:rPr lang="id-ID" dirty="0"/>
              <a:t>seorang </a:t>
            </a:r>
            <a:r>
              <a:rPr lang="id-ID" dirty="0" smtClean="0"/>
              <a:t>sejarawan </a:t>
            </a:r>
            <a:r>
              <a:rPr lang="id-ID" dirty="0"/>
              <a:t>asal </a:t>
            </a:r>
            <a:r>
              <a:rPr lang="id-ID" dirty="0" smtClean="0"/>
              <a:t>Inggris</a:t>
            </a:r>
            <a:r>
              <a:rPr lang="id-ID" dirty="0"/>
              <a:t>, lahirnya peradaban itu </a:t>
            </a:r>
            <a:r>
              <a:rPr lang="id-ID" dirty="0" smtClean="0"/>
              <a:t>diuraikan dengan </a:t>
            </a:r>
            <a:r>
              <a:rPr lang="id-ID" dirty="0"/>
              <a:t>teori challenge end respons. Peradaban itu lahir sebagai </a:t>
            </a:r>
            <a:r>
              <a:rPr lang="id-ID" dirty="0" smtClean="0"/>
              <a:t>respons </a:t>
            </a:r>
            <a:r>
              <a:rPr lang="id-ID" dirty="0"/>
              <a:t>(tanggapan) </a:t>
            </a:r>
            <a:r>
              <a:rPr lang="id-ID" dirty="0" smtClean="0"/>
              <a:t>manusia yang </a:t>
            </a:r>
            <a:r>
              <a:rPr lang="id-ID" dirty="0"/>
              <a:t>dengan segenap daya upaya dan akalnya menghadapi, </a:t>
            </a:r>
            <a:r>
              <a:rPr lang="id-ID" dirty="0" smtClean="0"/>
              <a:t>menaklukan</a:t>
            </a:r>
            <a:r>
              <a:rPr lang="id-ID" dirty="0"/>
              <a:t>, dan </a:t>
            </a:r>
            <a:r>
              <a:rPr lang="id-ID" dirty="0" smtClean="0"/>
              <a:t>mengolah alam sebagai </a:t>
            </a:r>
            <a:r>
              <a:rPr lang="id-ID" dirty="0"/>
              <a:t>tantangan (chalenge) guna mencakup kebutuhan dan melestarikan </a:t>
            </a:r>
            <a:r>
              <a:rPr lang="id-ID" dirty="0" smtClean="0"/>
              <a:t>kelangsungan hidupnya</a:t>
            </a:r>
            <a:r>
              <a:rPr lang="id-ID" dirty="0"/>
              <a:t>.</a:t>
            </a:r>
          </a:p>
          <a:p>
            <a:pPr algn="just"/>
            <a:r>
              <a:rPr lang="id-ID" dirty="0"/>
              <a:t>Alvin </a:t>
            </a:r>
            <a:r>
              <a:rPr lang="id-ID" dirty="0" smtClean="0"/>
              <a:t>Toffler </a:t>
            </a:r>
            <a:r>
              <a:rPr lang="id-ID" dirty="0"/>
              <a:t>menganalisis agar meningkatkan efesiensi dan pembaharuan dan </a:t>
            </a:r>
            <a:r>
              <a:rPr lang="id-ID" dirty="0" smtClean="0"/>
              <a:t>peradaban masyarakat </a:t>
            </a:r>
            <a:r>
              <a:rPr lang="id-ID" dirty="0"/>
              <a:t>akibat majunya ilmu dan teknologi. Dalam bukunya </a:t>
            </a:r>
            <a:r>
              <a:rPr lang="id-ID" i="1" dirty="0" smtClean="0"/>
              <a:t>The</a:t>
            </a:r>
            <a:r>
              <a:rPr lang="id-ID" dirty="0" smtClean="0"/>
              <a:t> </a:t>
            </a:r>
            <a:r>
              <a:rPr lang="id-ID" i="1" dirty="0"/>
              <a:t>T</a:t>
            </a:r>
            <a:r>
              <a:rPr lang="id-ID" i="1" dirty="0" smtClean="0"/>
              <a:t>hird</a:t>
            </a:r>
            <a:r>
              <a:rPr lang="id-ID" dirty="0" smtClean="0"/>
              <a:t> </a:t>
            </a:r>
            <a:r>
              <a:rPr lang="id-ID" i="1" dirty="0" smtClean="0"/>
              <a:t>Wave</a:t>
            </a:r>
            <a:r>
              <a:rPr lang="id-ID" dirty="0" smtClean="0"/>
              <a:t> (</a:t>
            </a:r>
            <a:r>
              <a:rPr lang="id-ID" dirty="0"/>
              <a:t>1981), </a:t>
            </a:r>
            <a:r>
              <a:rPr lang="id-ID" dirty="0" smtClean="0"/>
              <a:t>ia menyatakan </a:t>
            </a:r>
            <a:r>
              <a:rPr lang="id-ID" dirty="0"/>
              <a:t>bahwa gelombang perubahan peradaban umat manusia sampai saat ini </a:t>
            </a:r>
            <a:r>
              <a:rPr lang="id-ID" dirty="0" smtClean="0"/>
              <a:t>mengalami tiga </a:t>
            </a:r>
            <a:r>
              <a:rPr lang="id-ID" dirty="0"/>
              <a:t>gelombang yaitu :</a:t>
            </a:r>
          </a:p>
          <a:p>
            <a:pPr algn="just">
              <a:buNone/>
            </a:pPr>
            <a:r>
              <a:rPr lang="id-ID" dirty="0"/>
              <a:t>a. </a:t>
            </a:r>
            <a:r>
              <a:rPr lang="id-ID" dirty="0" smtClean="0"/>
              <a:t>	Gelombang </a:t>
            </a:r>
            <a:r>
              <a:rPr lang="id-ID" dirty="0"/>
              <a:t>I, peradaban teknologi pertanian berlangsung mulai 800 </a:t>
            </a:r>
            <a:r>
              <a:rPr lang="id-ID" dirty="0" smtClean="0"/>
              <a:t>SM-1500 M</a:t>
            </a:r>
            <a:endParaRPr lang="id-ID" dirty="0"/>
          </a:p>
          <a:p>
            <a:pPr algn="just">
              <a:buNone/>
            </a:pPr>
            <a:r>
              <a:rPr lang="id-ID" dirty="0"/>
              <a:t>b. </a:t>
            </a:r>
            <a:r>
              <a:rPr lang="id-ID" dirty="0" smtClean="0"/>
              <a:t>	Gelombang </a:t>
            </a:r>
            <a:r>
              <a:rPr lang="id-ID" dirty="0"/>
              <a:t>II, peradaban teknologi industri berlangsung mulai 1500 M</a:t>
            </a:r>
            <a:r>
              <a:rPr lang="id-ID" dirty="0" smtClean="0"/>
              <a:t>-1970 M</a:t>
            </a:r>
            <a:endParaRPr lang="id-ID" dirty="0"/>
          </a:p>
          <a:p>
            <a:pPr algn="just">
              <a:buNone/>
            </a:pPr>
            <a:r>
              <a:rPr lang="id-ID" dirty="0"/>
              <a:t>c. </a:t>
            </a:r>
            <a:r>
              <a:rPr lang="id-ID" dirty="0" smtClean="0"/>
              <a:t>	Gelombang </a:t>
            </a:r>
            <a:r>
              <a:rPr lang="id-ID" dirty="0"/>
              <a:t>III, peradaban teknologi informasi berlangsung mulai 1970 </a:t>
            </a:r>
            <a:r>
              <a:rPr lang="id-ID" dirty="0" smtClean="0"/>
              <a:t>M-sekarang</a:t>
            </a:r>
            <a:endParaRPr lang="id-ID"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a:r>
              <a:rPr lang="id-ID" sz="3600" b="1" dirty="0" smtClean="0"/>
              <a:t>Lanjutan</a:t>
            </a:r>
            <a:endParaRPr lang="id-ID" b="1" dirty="0"/>
          </a:p>
        </p:txBody>
      </p:sp>
      <p:sp>
        <p:nvSpPr>
          <p:cNvPr id="3" name="Content Placeholder 2"/>
          <p:cNvSpPr>
            <a:spLocks noGrp="1"/>
          </p:cNvSpPr>
          <p:nvPr>
            <p:ph idx="1"/>
          </p:nvPr>
        </p:nvSpPr>
        <p:spPr>
          <a:xfrm>
            <a:off x="457200" y="1268760"/>
            <a:ext cx="8229600" cy="5184576"/>
          </a:xfrm>
        </p:spPr>
        <p:txBody>
          <a:bodyPr>
            <a:normAutofit fontScale="77500" lnSpcReduction="20000"/>
          </a:bodyPr>
          <a:lstStyle/>
          <a:p>
            <a:pPr algn="just"/>
            <a:r>
              <a:rPr lang="id-ID" dirty="0"/>
              <a:t>Gelombang pertama </a:t>
            </a:r>
            <a:r>
              <a:rPr lang="id-ID" dirty="0" smtClean="0"/>
              <a:t>(</a:t>
            </a:r>
            <a:r>
              <a:rPr lang="id-ID" i="1" dirty="0" smtClean="0"/>
              <a:t>The First Wave</a:t>
            </a:r>
            <a:r>
              <a:rPr lang="id-ID" dirty="0" smtClean="0"/>
              <a:t>) dikenal dengan revolusi hijau, gelombang </a:t>
            </a:r>
            <a:r>
              <a:rPr lang="id-ID" dirty="0"/>
              <a:t>kedua adalah revolusi industri </a:t>
            </a:r>
            <a:r>
              <a:rPr lang="id-ID" dirty="0" smtClean="0"/>
              <a:t>terutama di </a:t>
            </a:r>
            <a:r>
              <a:rPr lang="id-ID" dirty="0"/>
              <a:t>dunia </a:t>
            </a:r>
            <a:r>
              <a:rPr lang="id-ID" dirty="0" smtClean="0"/>
              <a:t>Barat </a:t>
            </a:r>
            <a:r>
              <a:rPr lang="id-ID" dirty="0"/>
              <a:t>yang dimulai dengan revolusi industri </a:t>
            </a:r>
            <a:r>
              <a:rPr lang="id-ID" dirty="0" smtClean="0"/>
              <a:t>di Inggris. Masa ini kira-kira </a:t>
            </a:r>
            <a:r>
              <a:rPr lang="id-ID" dirty="0"/>
              <a:t>tahun 1700 </a:t>
            </a:r>
            <a:r>
              <a:rPr lang="id-ID" dirty="0" smtClean="0"/>
              <a:t>M-1970 M. Masa ini </a:t>
            </a:r>
            <a:r>
              <a:rPr lang="id-ID" dirty="0"/>
              <a:t>dimulai dengan penemuan mesin uap pada tahun 1712, </a:t>
            </a:r>
            <a:r>
              <a:rPr lang="id-ID" dirty="0" smtClean="0"/>
              <a:t>dan gelombang </a:t>
            </a:r>
            <a:r>
              <a:rPr lang="id-ID" dirty="0"/>
              <a:t>ketiga merupakan </a:t>
            </a:r>
            <a:r>
              <a:rPr lang="id-ID" dirty="0" smtClean="0"/>
              <a:t>refolusi informasi </a:t>
            </a:r>
            <a:r>
              <a:rPr lang="id-ID" dirty="0"/>
              <a:t>yang ditandai dengan kemajuan </a:t>
            </a:r>
            <a:r>
              <a:rPr lang="id-ID" dirty="0" smtClean="0"/>
              <a:t>teknologi </a:t>
            </a:r>
            <a:r>
              <a:rPr lang="id-ID" dirty="0"/>
              <a:t>informasi yang memudahkan </a:t>
            </a:r>
            <a:r>
              <a:rPr lang="id-ID" dirty="0" smtClean="0"/>
              <a:t>manusia untuk </a:t>
            </a:r>
            <a:r>
              <a:rPr lang="id-ID" dirty="0"/>
              <a:t>mempermudah manusia berkomunikasi dalam berbagai bidang, gelombang ketiga </a:t>
            </a:r>
            <a:r>
              <a:rPr lang="id-ID" dirty="0" smtClean="0"/>
              <a:t>terjadi </a:t>
            </a:r>
            <a:r>
              <a:rPr lang="sv-SE" dirty="0" smtClean="0"/>
              <a:t>dengan </a:t>
            </a:r>
            <a:r>
              <a:rPr lang="sv-SE" dirty="0"/>
              <a:t>kemajuan teknologi dalam bidang :</a:t>
            </a:r>
          </a:p>
          <a:p>
            <a:pPr algn="just">
              <a:buNone/>
            </a:pPr>
            <a:r>
              <a:rPr lang="id-ID" dirty="0"/>
              <a:t>a. </a:t>
            </a:r>
            <a:r>
              <a:rPr lang="id-ID" dirty="0" smtClean="0"/>
              <a:t>	Komunikasi </a:t>
            </a:r>
            <a:r>
              <a:rPr lang="id-ID" dirty="0"/>
              <a:t>dan data prosesing</a:t>
            </a:r>
          </a:p>
          <a:p>
            <a:pPr algn="just">
              <a:buNone/>
            </a:pPr>
            <a:r>
              <a:rPr lang="nn-NO" dirty="0" smtClean="0"/>
              <a:t>b. </a:t>
            </a:r>
            <a:r>
              <a:rPr lang="id-ID" dirty="0" smtClean="0"/>
              <a:t>	</a:t>
            </a:r>
            <a:r>
              <a:rPr lang="nn-NO" dirty="0" smtClean="0"/>
              <a:t>Penerbangan </a:t>
            </a:r>
            <a:r>
              <a:rPr lang="nn-NO" dirty="0"/>
              <a:t>dan </a:t>
            </a:r>
            <a:r>
              <a:rPr lang="nn-NO" dirty="0" smtClean="0"/>
              <a:t>angk</a:t>
            </a:r>
            <a:r>
              <a:rPr lang="id-ID" dirty="0" smtClean="0"/>
              <a:t>a</a:t>
            </a:r>
            <a:r>
              <a:rPr lang="nn-NO" dirty="0" smtClean="0"/>
              <a:t>sa lu</a:t>
            </a:r>
            <a:r>
              <a:rPr lang="id-ID" dirty="0" smtClean="0"/>
              <a:t>ar</a:t>
            </a:r>
          </a:p>
          <a:p>
            <a:pPr algn="just">
              <a:buNone/>
            </a:pPr>
            <a:r>
              <a:rPr lang="sv-SE" dirty="0" smtClean="0"/>
              <a:t>c</a:t>
            </a:r>
            <a:r>
              <a:rPr lang="sv-SE" dirty="0"/>
              <a:t>. </a:t>
            </a:r>
            <a:r>
              <a:rPr lang="id-ID" dirty="0" smtClean="0"/>
              <a:t>	</a:t>
            </a:r>
            <a:r>
              <a:rPr lang="sv-SE" dirty="0" smtClean="0"/>
              <a:t>Energi </a:t>
            </a:r>
            <a:r>
              <a:rPr lang="sv-SE" dirty="0"/>
              <a:t>alternatif dan energi yang dapat diperbaharui</a:t>
            </a:r>
          </a:p>
          <a:p>
            <a:pPr algn="just">
              <a:buNone/>
            </a:pPr>
            <a:r>
              <a:rPr lang="id-ID" dirty="0"/>
              <a:t>d. </a:t>
            </a:r>
            <a:r>
              <a:rPr lang="id-ID" dirty="0" smtClean="0"/>
              <a:t>	Terjadinya </a:t>
            </a:r>
            <a:r>
              <a:rPr lang="id-ID" dirty="0"/>
              <a:t>urbanisasi, yang disebabkan oleh kemajuan </a:t>
            </a:r>
            <a:r>
              <a:rPr lang="id-ID" dirty="0" smtClean="0"/>
              <a:t>teknologi, komunikasi dan transportasi</a:t>
            </a:r>
            <a:r>
              <a:rPr lang="id-ID" dirty="0"/>
              <a:t>.</a:t>
            </a:r>
          </a:p>
          <a:p>
            <a:pPr algn="just"/>
            <a:endParaRPr lang="id-ID"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ags/tag4.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9195</Words>
  <Application>Microsoft Office PowerPoint</Application>
  <PresentationFormat>On-screen Show (4:3)</PresentationFormat>
  <Paragraphs>1229</Paragraphs>
  <Slides>248</Slides>
  <Notes>27</Notes>
  <HiddenSlides>0</HiddenSlides>
  <MMClips>0</MMClips>
  <ScaleCrop>false</ScaleCrop>
  <HeadingPairs>
    <vt:vector size="4" baseType="variant">
      <vt:variant>
        <vt:lpstr>Theme</vt:lpstr>
      </vt:variant>
      <vt:variant>
        <vt:i4>1</vt:i4>
      </vt:variant>
      <vt:variant>
        <vt:lpstr>Slide Titles</vt:lpstr>
      </vt:variant>
      <vt:variant>
        <vt:i4>248</vt:i4>
      </vt:variant>
    </vt:vector>
  </HeadingPairs>
  <TitlesOfParts>
    <vt:vector size="249" baseType="lpstr">
      <vt:lpstr>Office Theme</vt:lpstr>
      <vt:lpstr>Ilmu Sosial dan Budaya Dasar</vt:lpstr>
      <vt:lpstr>Latar Belakang</vt:lpstr>
      <vt:lpstr>Surat keputusan Direktur Pendidikan Tinggi N0 1338/DPT /A/71 bahwa ISD dan IBD harus diberikan ke semua fakultas dalam lingkungan Universitas / institut negeri seluruh Indonesia</vt:lpstr>
      <vt:lpstr>Slide 4</vt:lpstr>
      <vt:lpstr>Slide 5</vt:lpstr>
      <vt:lpstr>Slide 6</vt:lpstr>
      <vt:lpstr>  1. Ilmu Sosial Dasar (ISD)    </vt:lpstr>
      <vt:lpstr>Sasaran, Objek &amp; Tujuan Kajian ISD</vt:lpstr>
      <vt:lpstr>2. Ilmu Budaya Dasar </vt:lpstr>
      <vt:lpstr>Slide 10</vt:lpstr>
      <vt:lpstr>Objek Kajian IBD</vt:lpstr>
      <vt:lpstr>Pendekatan Pokok &amp; Tujuan Kajian IBD</vt:lpstr>
      <vt:lpstr>Metode Pendekatan IBD</vt:lpstr>
      <vt:lpstr>Slide 14</vt:lpstr>
      <vt:lpstr>B. Ruang Lingkup ISD, IBD, dan ISBD</vt:lpstr>
      <vt:lpstr>Slide 16</vt:lpstr>
      <vt:lpstr>Slide 17</vt:lpstr>
      <vt:lpstr>ISBD SEBAGAI MATAKULIAH BERKEHIDUPAN BERMASYARAKAT (MBB) DAN PENDIDIKAN UMUM.</vt:lpstr>
      <vt:lpstr>Slide 19</vt:lpstr>
      <vt:lpstr>ISBD SEBAGAI ALTERNATIF PEMECAHAN MASALAH SOSIAL BUDAYA.</vt:lpstr>
      <vt:lpstr>Soal Latihan &amp; Tugas Individu</vt:lpstr>
      <vt:lpstr>1. Pernyataan Sikap Mata Kuliah ISBD Perlu Dimunculkan</vt:lpstr>
      <vt:lpstr>Slide 23</vt:lpstr>
      <vt:lpstr>Slide 24</vt:lpstr>
      <vt:lpstr>Perbedaan Estetika dan Etika</vt:lpstr>
      <vt:lpstr>Slide 26</vt:lpstr>
      <vt:lpstr>Slide 27</vt:lpstr>
      <vt:lpstr>Lanjutan</vt:lpstr>
      <vt:lpstr>Slide 29</vt:lpstr>
      <vt:lpstr>MEMANUSIAKAN MANUSIA</vt:lpstr>
      <vt:lpstr>Slide 31</vt:lpstr>
      <vt:lpstr>Bentuk tindakan tidak manusiawi</vt:lpstr>
      <vt:lpstr>Slide 33</vt:lpstr>
      <vt:lpstr>PROBLEMATIKA KEBUDAYAAN</vt:lpstr>
      <vt:lpstr> Lanjutan</vt:lpstr>
      <vt:lpstr>Lanjutan</vt:lpstr>
      <vt:lpstr>Soal</vt:lpstr>
      <vt:lpstr>Tugas</vt:lpstr>
      <vt:lpstr>Slide 39</vt:lpstr>
      <vt:lpstr>Pertemuan III</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Petemuan IV MANUSIA DAN PERADABAN</vt:lpstr>
      <vt:lpstr>Pembahasan</vt:lpstr>
      <vt:lpstr>Lanjutan</vt:lpstr>
      <vt:lpstr>Lanjutan</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Lanjutan</vt:lpstr>
      <vt:lpstr>B. Manusia sebagai makhluk beradab dan masyarakat adab</vt:lpstr>
      <vt:lpstr>Lanjutan</vt:lpstr>
      <vt:lpstr>Lanjutan</vt:lpstr>
      <vt:lpstr>Slide 77</vt:lpstr>
      <vt:lpstr>C. Evolusi budaya dan wujud peradaban dalam kehidupan sosial budaya</vt:lpstr>
      <vt:lpstr>Slide 79</vt:lpstr>
      <vt:lpstr>Slide 80</vt:lpstr>
      <vt:lpstr>Slide 81</vt:lpstr>
      <vt:lpstr>Slide 82</vt:lpstr>
      <vt:lpstr>Slide 83</vt:lpstr>
      <vt:lpstr>Slide 84</vt:lpstr>
      <vt:lpstr>Slide 85</vt:lpstr>
      <vt:lpstr>Slide 86</vt:lpstr>
      <vt:lpstr>Slide 87</vt:lpstr>
      <vt:lpstr>Slide 88</vt:lpstr>
      <vt:lpstr>Slide 89</vt:lpstr>
      <vt:lpstr>Lanjutan</vt:lpstr>
      <vt:lpstr>Slide 91</vt:lpstr>
      <vt:lpstr>Slide 92</vt:lpstr>
      <vt:lpstr>Slide 93</vt:lpstr>
      <vt:lpstr>Slide 94</vt:lpstr>
      <vt:lpstr>Slide 95</vt:lpstr>
      <vt:lpstr>Slide 96</vt:lpstr>
      <vt:lpstr>Slide 97</vt:lpstr>
      <vt:lpstr>D. Dinamika peradaban global</vt:lpstr>
      <vt:lpstr>Lanjutan</vt:lpstr>
      <vt:lpstr>Lanjutan</vt:lpstr>
      <vt:lpstr>Perubahan-perubahan tersebut meliputi:</vt:lpstr>
      <vt:lpstr>Terdapat 10 macam perubahan di era global menurut Naisbitt dan Patricia Abundance (1990) antara lain:</vt:lpstr>
      <vt:lpstr>E. Problematika Peradaban Global Pada Kehiupan Manusia</vt:lpstr>
      <vt:lpstr>Ciri berkembangnya fenomena globalisasi di dunia:</vt:lpstr>
      <vt:lpstr>Lanjutan</vt:lpstr>
      <vt:lpstr>1. Pengaruh globalisasi </vt:lpstr>
      <vt:lpstr>2. Efek globalisai bagi Indonesia</vt:lpstr>
      <vt:lpstr>Lanjutan</vt:lpstr>
      <vt:lpstr>3. Sikap terhadap Globalisasi</vt:lpstr>
      <vt:lpstr>SOAL LATIHAN</vt:lpstr>
      <vt:lpstr>TUGAS</vt:lpstr>
      <vt:lpstr>Tugas Lanjutan</vt:lpstr>
      <vt:lpstr>Slide 113</vt:lpstr>
      <vt:lpstr>A. HAKIKAT, FUNGSI, DAN PERWUJUDAN NILAI, MORAL, DAN HUKUM</vt:lpstr>
      <vt:lpstr>Lanjutan</vt:lpstr>
      <vt:lpstr>Lanjutan</vt:lpstr>
      <vt:lpstr>Lanjutan</vt:lpstr>
      <vt:lpstr>3. Hukum Sebagai Norma</vt:lpstr>
      <vt:lpstr>Slide 119</vt:lpstr>
      <vt:lpstr>Lanjutan</vt:lpstr>
      <vt:lpstr>C. PROBLEMA NILAI, MORAL, DAN HUKUM DALAM MASYARAKAT DAN NEGARA.</vt:lpstr>
      <vt:lpstr>Hakikat, Fungsi dan Perwujudan Nilai, Moral dan Hukum</vt:lpstr>
      <vt:lpstr>Sesuatu dianggap bernilai karena:</vt:lpstr>
      <vt:lpstr>Nilai  Sesuatu yang  diharapkan</vt:lpstr>
      <vt:lpstr>Nilai sesuatu yang obyektif atau subyektif?</vt:lpstr>
      <vt:lpstr>Nilai ; Antara Kualitas Primer dan Kualitas Sekunder</vt:lpstr>
      <vt:lpstr>Moralitas</vt:lpstr>
      <vt:lpstr>Norma Sebagai Perwujudan Nilai</vt:lpstr>
      <vt:lpstr>Norma dan Sanksi</vt:lpstr>
      <vt:lpstr>Hukum Sebagai norma</vt:lpstr>
      <vt:lpstr>Hukum menurut Sumbernya (Thomas Aquinas)</vt:lpstr>
      <vt:lpstr>Perkembangan Hukum Seiring Perkembangan Masyarakat</vt:lpstr>
      <vt:lpstr>Fungsi dan Tujuan Hukum</vt:lpstr>
      <vt:lpstr>Hukum Tidak Identik  dengan Keadilan</vt:lpstr>
      <vt:lpstr>Makna Keadilan</vt:lpstr>
      <vt:lpstr>Faktor-faktor Masyarakat Mematuhi Hukum (Sosiologi Hukum)Suryono Sukanto</vt:lpstr>
      <vt:lpstr>Problematika Nilai Moral dan Hukum dalam Masyarakat dan Negara</vt:lpstr>
      <vt:lpstr>Hukum Harus Merupakan  Perwujudan dari Moralitas </vt:lpstr>
      <vt:lpstr>Problematika Nilai Moral Pada Masyarakat Kontemporer</vt:lpstr>
      <vt:lpstr>Sejarah Moralitas</vt:lpstr>
      <vt:lpstr>Slide 141</vt:lpstr>
      <vt:lpstr>Wacana Sosial dan Ekonomi dalam Masyarakat Kontemporer</vt:lpstr>
      <vt:lpstr>Prediksi Alvin Toffler, Bahwa dalam milenium ketiga ini peran agama akan semakin menonjol sebagai pengendali moralitas masyarakat?</vt:lpstr>
      <vt:lpstr>Pertemuan VIII-IX Manusia dan Kesetaraan</vt:lpstr>
      <vt:lpstr>  A.Hakikat Keragaman dan Kesetaraan Manusia.   </vt:lpstr>
      <vt:lpstr>1. Makna Keragaman dan Kesetaraan dalam Masyarakat</vt:lpstr>
      <vt:lpstr>2. Unsur-unsur Keragaman dalam Masyarakat Indonesia</vt:lpstr>
      <vt:lpstr>b. Ideologi dan Politik</vt:lpstr>
      <vt:lpstr>Slide 149</vt:lpstr>
      <vt:lpstr>B. Keragaman &amp; Kesetaraan Sebagai Kekayaan Sosial Budaya Bangsa </vt:lpstr>
      <vt:lpstr>Slide 151</vt:lpstr>
      <vt:lpstr> a.Faktor Penyebab Munculnya keragaman Peradapan. </vt:lpstr>
      <vt:lpstr>Slide 153</vt:lpstr>
      <vt:lpstr>c. Untuk menjaga perdamaian &amp; kerukunan, Ada empat prinsip strategis yang harus dijaga : </vt:lpstr>
      <vt:lpstr>Slide 155</vt:lpstr>
      <vt:lpstr>Slide 156</vt:lpstr>
      <vt:lpstr>Slide 157</vt:lpstr>
      <vt:lpstr>Slide 158</vt:lpstr>
      <vt:lpstr>Pengertian : </vt:lpstr>
      <vt:lpstr>Pengertian Sains dan Teknologi</vt:lpstr>
      <vt:lpstr>Pengertian Seni</vt:lpstr>
      <vt:lpstr>Makna :</vt:lpstr>
      <vt:lpstr>Slide 163</vt:lpstr>
      <vt:lpstr>Slide 164</vt:lpstr>
      <vt:lpstr>Manusia sbg Subjek dan Objek IPTEK </vt:lpstr>
      <vt:lpstr>Slide 166</vt:lpstr>
      <vt:lpstr>Slide 167</vt:lpstr>
      <vt:lpstr>Dampak Penyalahgunaan IPTEK : </vt:lpstr>
      <vt:lpstr>| Nuklir | Polusi | Kloning | | Efek Rumah Kaca |</vt:lpstr>
      <vt:lpstr>Nuklir :</vt:lpstr>
      <vt:lpstr>Contoh Polusi : Pencemaran air dan tanah, Pencemaran Udara, Pencemaran Suara, Pencemaran Sosial dan Budaya  </vt:lpstr>
      <vt:lpstr>Slide 172</vt:lpstr>
      <vt:lpstr>Slide 173</vt:lpstr>
      <vt:lpstr>Slide 174</vt:lpstr>
      <vt:lpstr>Slide 175</vt:lpstr>
      <vt:lpstr>Klonasi atau Kloning :</vt:lpstr>
      <vt:lpstr>Efek Rumah Kaca </vt:lpstr>
      <vt:lpstr>Bahan Tambang</vt:lpstr>
      <vt:lpstr>Permasalahan yang Timbul</vt:lpstr>
      <vt:lpstr>Banjir</vt:lpstr>
      <vt:lpstr>Pencemaran</vt:lpstr>
      <vt:lpstr>Penebangan Liar</vt:lpstr>
      <vt:lpstr>IPTEK dan Kelestarian Hidup</vt:lpstr>
      <vt:lpstr>Pandangan Baru terhadap Lingkungan</vt:lpstr>
      <vt:lpstr>Pemanasan Global</vt:lpstr>
      <vt:lpstr>Dampak Pemanasan Global</vt:lpstr>
      <vt:lpstr>Dampak Perkembangan IPTEK dan Perubahan Sosial Ekonomi terhadap Masalah Lingkungan Hidup</vt:lpstr>
      <vt:lpstr>Pengaruh IPTEK bagi Lingkungan</vt:lpstr>
      <vt:lpstr>Dampak Positif</vt:lpstr>
      <vt:lpstr>Dampak Negatif</vt:lpstr>
      <vt:lpstr>Manusia dan Lingkungan Sosial Budaya</vt:lpstr>
      <vt:lpstr>Kecerdasan</vt:lpstr>
      <vt:lpstr>Intelegensi menurut Howard Gardner</vt:lpstr>
      <vt:lpstr>Pengaruh Kecerdasan dan Lingkungan</vt:lpstr>
      <vt:lpstr>The Third Wafe (by Alfin Toffler)</vt:lpstr>
      <vt:lpstr>Dasar Pembentukan Kehidupan Sosial</vt:lpstr>
      <vt:lpstr>Proses Perkembangan Kebudayaan</vt:lpstr>
      <vt:lpstr>Paham tentang Hubungan Manusia dan Lingkungan</vt:lpstr>
      <vt:lpstr>Slide 199</vt:lpstr>
      <vt:lpstr>Apapun pahamnya manusia harus tetap melakukan perubahan, termasuk perubahan sosial</vt:lpstr>
      <vt:lpstr>Problema Lingkungan</vt:lpstr>
      <vt:lpstr>Slide 202</vt:lpstr>
      <vt:lpstr>Meningkatkan taraf hidup manusia dalam lingkungan sosial</vt:lpstr>
      <vt:lpstr>Slide 204</vt:lpstr>
      <vt:lpstr>Slide 205</vt:lpstr>
      <vt:lpstr>Kesimpulan</vt:lpstr>
      <vt:lpstr>Slide 207</vt:lpstr>
      <vt:lpstr>Pengertian Manusia </vt:lpstr>
      <vt:lpstr>Pengertian Lingkungan</vt:lpstr>
      <vt:lpstr>Korelasi antara Manusia dengan Lingkungan</vt:lpstr>
      <vt:lpstr>Ekosistem</vt:lpstr>
      <vt:lpstr>Faktor-faktor dalam Ekosistem</vt:lpstr>
      <vt:lpstr>Pengaruh Manusia pada Alam</vt:lpstr>
      <vt:lpstr>Sumber Daya Alam</vt:lpstr>
      <vt:lpstr>Penggunaan SDA</vt:lpstr>
      <vt:lpstr>Pertanian dan Tanah</vt:lpstr>
      <vt:lpstr>Hutan</vt:lpstr>
      <vt:lpstr>Usaha Pemerintah Meningkatkan Produksi Hutan :</vt:lpstr>
      <vt:lpstr>Air</vt:lpstr>
      <vt:lpstr>Bahan Tambang</vt:lpstr>
      <vt:lpstr>Permasalahan yang Timbul</vt:lpstr>
      <vt:lpstr>Banjir</vt:lpstr>
      <vt:lpstr>Pencemaran</vt:lpstr>
      <vt:lpstr>Penebangan Liar</vt:lpstr>
      <vt:lpstr>IPTEK dan Kelestarian Hidup</vt:lpstr>
      <vt:lpstr>Pandangan Baru terhadap Lingkungan</vt:lpstr>
      <vt:lpstr>Pemanasan Global</vt:lpstr>
      <vt:lpstr>Dampak Pemanasan Global</vt:lpstr>
      <vt:lpstr>Dampak Perkembangan IPTEK dan Perubahan Sosial Ekonomi terhadap Masalah Lingkungan Hidup</vt:lpstr>
      <vt:lpstr>Pengaruh IPTEK bagi Lingkungan</vt:lpstr>
      <vt:lpstr>Dampak Positif</vt:lpstr>
      <vt:lpstr>Dampak Negatif</vt:lpstr>
      <vt:lpstr>Manusia dan Lingkungan Sosial Budaya</vt:lpstr>
      <vt:lpstr>Kecerdasan</vt:lpstr>
      <vt:lpstr>Intelegensi menurut Howard Gardner</vt:lpstr>
      <vt:lpstr>Pengaruh Kecerdasan dan Lingkungan</vt:lpstr>
      <vt:lpstr>The Third Wafe (by Alfin Toffler)</vt:lpstr>
      <vt:lpstr>Dasar Pembentukan Kehidupan Sosial</vt:lpstr>
      <vt:lpstr>Proses Perkembangan Kebudayaan</vt:lpstr>
      <vt:lpstr>Paham tentang Hubungan Manusia dan Lingkungan</vt:lpstr>
      <vt:lpstr>Slide 241</vt:lpstr>
      <vt:lpstr>Apapun pahamnya manusia harus tetap melakukan perubahan, termasuk perubahan sosial</vt:lpstr>
      <vt:lpstr>Problema Lingkungan</vt:lpstr>
      <vt:lpstr>Slide 244</vt:lpstr>
      <vt:lpstr>Meningkatkan taraf hidup manusia dalam lingkungan sosial</vt:lpstr>
      <vt:lpstr>Slide 246</vt:lpstr>
      <vt:lpstr>Slide 247</vt:lpstr>
      <vt:lpstr>Kesimpulan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Ilmu Sosial dan Budaya Dasar</dc:title>
  <dc:creator>Iskandar</dc:creator>
  <cp:lastModifiedBy>Iskandar</cp:lastModifiedBy>
  <cp:revision>10</cp:revision>
  <dcterms:created xsi:type="dcterms:W3CDTF">2019-01-19T11:46:26Z</dcterms:created>
  <dcterms:modified xsi:type="dcterms:W3CDTF">2019-01-19T14:32:40Z</dcterms:modified>
</cp:coreProperties>
</file>